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642C1-096C-4BB7-AD32-5B527583870B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778B3-6F95-4928-A1AA-ED78C0B5D3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BD0D2F-9756-42FA-A2D4-25135BB1024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2C8D-E4E1-40FA-BF50-B13A9644B6D5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9623-7C78-4600-AF2C-251C28E63AE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2C8D-E4E1-40FA-BF50-B13A9644B6D5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9623-7C78-4600-AF2C-251C28E63A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2C8D-E4E1-40FA-BF50-B13A9644B6D5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9623-7C78-4600-AF2C-251C28E63A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2C8D-E4E1-40FA-BF50-B13A9644B6D5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9623-7C78-4600-AF2C-251C28E63A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2C8D-E4E1-40FA-BF50-B13A9644B6D5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9623-7C78-4600-AF2C-251C28E63AE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2C8D-E4E1-40FA-BF50-B13A9644B6D5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9623-7C78-4600-AF2C-251C28E63A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2C8D-E4E1-40FA-BF50-B13A9644B6D5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9623-7C78-4600-AF2C-251C28E63A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2C8D-E4E1-40FA-BF50-B13A9644B6D5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9623-7C78-4600-AF2C-251C28E63A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2C8D-E4E1-40FA-BF50-B13A9644B6D5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9623-7C78-4600-AF2C-251C28E63A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2C8D-E4E1-40FA-BF50-B13A9644B6D5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9623-7C78-4600-AF2C-251C28E63A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2C8D-E4E1-40FA-BF50-B13A9644B6D5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649623-7C78-4600-AF2C-251C28E63AE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EF2C8D-E4E1-40FA-BF50-B13A9644B6D5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649623-7C78-4600-AF2C-251C28E63AE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africafauna.ru/wp-content/uploads/2008/12/dhdhudh.jpg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file:///C:\Documents%20and%20Settings\&#1040;&#1076;&#1084;&#1080;&#1085;&#1080;&#1089;&#1090;&#1088;&#1072;&#1090;&#1086;&#1088;\&#1052;&#1086;&#1080;%20&#1076;&#1086;&#1082;&#1091;&#1084;&#1077;&#1085;&#1090;&#1099;\Scan_1.files\pict0.jpg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T4Gw_qxGcvhd2DA1GcLTEPT1fcXFrgzzFKvl3_zQvM47WB7Zg7VA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hyperlink" Target="http://www.google.ru/imgres?imgurl=http://www.kaliteliresimler.com/data/media/144/kzl_tilki.jpg&amp;imgrefurl=http://www.kaliteliresimler.com/img1761.htm&amp;usg=__oieLCo0dCAYDAjbchhyCz9AytCI=&amp;h=853&amp;w=800&amp;sz=97&amp;hl=ru&amp;start=9&amp;zoom=1&amp;um=1&amp;itbs=1&amp;tbnid=6JvOO2is3huRFM:&amp;tbnh=145&amp;tbnw=136&amp;prev=/images%3Fq%3D%25D0%25BB%25D0%25B8%25D1%2581%25D0%25B0%26um%3D1%26hl%3Dru%26newwindow%3D1%26tbs%3Disch:1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349500"/>
            <a:ext cx="8229600" cy="1384300"/>
          </a:xfrm>
        </p:spPr>
        <p:txBody>
          <a:bodyPr>
            <a:normAutofit/>
          </a:bodyPr>
          <a:lstStyle/>
          <a:p>
            <a:pPr algn="ctr"/>
            <a:r>
              <a:rPr lang="ru-RU" sz="7200" dirty="0">
                <a:solidFill>
                  <a:schemeClr val="bg2">
                    <a:lumMod val="50000"/>
                  </a:schemeClr>
                </a:solidFill>
              </a:rPr>
              <a:t>Материки и океаны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chemeClr val="bg1"/>
                </a:solidFill>
                <a:latin typeface="Franklin Gothic Book" pitchFamily="34" charset="0"/>
              </a:rPr>
              <a:t>Африка</a:t>
            </a:r>
          </a:p>
        </p:txBody>
      </p:sp>
      <p:pic>
        <p:nvPicPr>
          <p:cNvPr id="144387" name="Picture 3" descr="1269965783_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341438"/>
            <a:ext cx="7496175" cy="5032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 descr="2336_fan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76250"/>
            <a:ext cx="7705725" cy="56943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863600"/>
          </a:xfrm>
          <a:noFill/>
        </p:spPr>
        <p:txBody>
          <a:bodyPr/>
          <a:lstStyle/>
          <a:p>
            <a:pPr algn="ctr"/>
            <a:r>
              <a:rPr lang="ru-RU" smtClean="0">
                <a:solidFill>
                  <a:schemeClr val="bg1"/>
                </a:solidFill>
                <a:latin typeface="Franklin Gothic Book" pitchFamily="34" charset="0"/>
              </a:rPr>
              <a:t>Африка</a:t>
            </a:r>
          </a:p>
        </p:txBody>
      </p:sp>
      <p:pic>
        <p:nvPicPr>
          <p:cNvPr id="145411" name="Picture 3" descr="dhdhudh-300x22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292225"/>
            <a:ext cx="6697662" cy="5022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549275"/>
            <a:ext cx="366871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179388" y="4149725"/>
            <a:ext cx="4897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000" b="1">
                <a:solidFill>
                  <a:schemeClr val="bg1"/>
                </a:solidFill>
              </a:rPr>
              <a:t>На самом краю пустыни </a:t>
            </a:r>
            <a:r>
              <a:rPr lang="ru-RU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Сахары </a:t>
            </a:r>
            <a:endParaRPr lang="en-US" sz="2000" b="1" i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000" b="1">
                <a:solidFill>
                  <a:schemeClr val="bg1"/>
                </a:solidFill>
              </a:rPr>
              <a:t>находятся египетские пирамиды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/>
          </p:cNvSpPr>
          <p:nvPr>
            <p:ph type="title"/>
          </p:nvPr>
        </p:nvSpPr>
        <p:spPr>
          <a:xfrm>
            <a:off x="5867400" y="274638"/>
            <a:ext cx="3025775" cy="5026025"/>
          </a:xfrm>
        </p:spPr>
        <p:txBody>
          <a:bodyPr/>
          <a:lstStyle/>
          <a:p>
            <a:pPr algn="ctr"/>
            <a:r>
              <a:rPr lang="ru-RU" sz="4200" smtClean="0">
                <a:solidFill>
                  <a:schemeClr val="bg1"/>
                </a:solidFill>
                <a:latin typeface="Franklin Gothic Book" pitchFamily="34" charset="0"/>
              </a:rPr>
              <a:t>Северная </a:t>
            </a:r>
            <a:br>
              <a:rPr lang="ru-RU" sz="420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z="4200" smtClean="0">
                <a:solidFill>
                  <a:schemeClr val="bg1"/>
                </a:solidFill>
                <a:latin typeface="Franklin Gothic Book" pitchFamily="34" charset="0"/>
              </a:rPr>
              <a:t/>
            </a:r>
            <a:br>
              <a:rPr lang="ru-RU" sz="420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z="4200" smtClean="0">
                <a:solidFill>
                  <a:schemeClr val="bg1"/>
                </a:solidFill>
                <a:latin typeface="Franklin Gothic Book" pitchFamily="34" charset="0"/>
              </a:rPr>
              <a:t>Америка</a:t>
            </a:r>
          </a:p>
        </p:txBody>
      </p:sp>
      <p:pic>
        <p:nvPicPr>
          <p:cNvPr id="150531" name="Picture 3" descr="Scan100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8913"/>
            <a:ext cx="5435600" cy="64087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/>
          </p:cNvSpPr>
          <p:nvPr>
            <p:ph type="title"/>
          </p:nvPr>
        </p:nvSpPr>
        <p:spPr>
          <a:xfrm>
            <a:off x="5940425" y="404813"/>
            <a:ext cx="2746375" cy="5329237"/>
          </a:xfrm>
        </p:spPr>
        <p:txBody>
          <a:bodyPr/>
          <a:lstStyle/>
          <a:p>
            <a:pPr algn="ctr"/>
            <a:r>
              <a:rPr lang="ru-RU" smtClean="0">
                <a:solidFill>
                  <a:schemeClr val="bg1"/>
                </a:solidFill>
                <a:latin typeface="Franklin Gothic Book" pitchFamily="34" charset="0"/>
              </a:rPr>
              <a:t>Южная </a:t>
            </a:r>
            <a:br>
              <a:rPr lang="ru-RU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mtClean="0">
                <a:solidFill>
                  <a:schemeClr val="bg1"/>
                </a:solidFill>
                <a:latin typeface="Franklin Gothic Book" pitchFamily="34" charset="0"/>
              </a:rPr>
              <a:t/>
            </a:r>
            <a:br>
              <a:rPr lang="ru-RU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mtClean="0">
                <a:solidFill>
                  <a:schemeClr val="bg1"/>
                </a:solidFill>
                <a:latin typeface="Franklin Gothic Book" pitchFamily="34" charset="0"/>
              </a:rPr>
              <a:t>Америка</a:t>
            </a:r>
          </a:p>
        </p:txBody>
      </p:sp>
      <p:pic>
        <p:nvPicPr>
          <p:cNvPr id="151555" name="Picture 3" descr="Scan100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5329237" cy="6448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515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>
              <a:latin typeface="Arial" charset="0"/>
            </a:endParaRPr>
          </a:p>
        </p:txBody>
      </p:sp>
      <p:pic>
        <p:nvPicPr>
          <p:cNvPr id="156676" name="Picture 4" descr="0_1792b_a73436ef_XL-300x1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0713"/>
            <a:ext cx="7991475" cy="55451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chemeClr val="bg1"/>
                </a:solidFill>
                <a:latin typeface="Franklin Gothic Book" pitchFamily="34" charset="0"/>
              </a:rPr>
              <a:t>Северная и Южная Америка</a:t>
            </a:r>
          </a:p>
        </p:txBody>
      </p:sp>
      <p:pic>
        <p:nvPicPr>
          <p:cNvPr id="147459" name="Picture 3" descr="1227879123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412875"/>
            <a:ext cx="5688012" cy="50847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&amp;t=1&amp;usg=__j5TGetaPufAwTAuGDpyV2J7fxlU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412875"/>
            <a:ext cx="3959225" cy="4968875"/>
          </a:xfrm>
          <a:prstGeom prst="rect">
            <a:avLst/>
          </a:prstGeom>
          <a:noFill/>
        </p:spPr>
      </p:pic>
      <p:pic>
        <p:nvPicPr>
          <p:cNvPr id="148483" name="Picture 3" descr="&amp;t=1&amp;usg=__rZTFeEKfEJk5B90AO9cRtQJBXFI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412875"/>
            <a:ext cx="3384550" cy="4976813"/>
          </a:xfrm>
          <a:prstGeom prst="rect">
            <a:avLst/>
          </a:prstGeom>
          <a:noFill/>
        </p:spPr>
      </p:pic>
      <p:sp>
        <p:nvSpPr>
          <p:cNvPr id="148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467600" cy="1143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mtClean="0">
                <a:solidFill>
                  <a:schemeClr val="bg1"/>
                </a:solidFill>
                <a:latin typeface="Franklin Gothic Book" pitchFamily="34" charset="0"/>
              </a:rPr>
              <a:t>Северная и Южная Америка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58324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>
          <a:xfrm>
            <a:off x="6156325" y="260350"/>
            <a:ext cx="2987675" cy="6337300"/>
          </a:xfrm>
        </p:spPr>
        <p:txBody>
          <a:bodyPr/>
          <a:lstStyle/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ru-RU" sz="3400" smtClean="0">
                <a:latin typeface="Arial" charset="0"/>
              </a:rPr>
              <a:t>    </a:t>
            </a:r>
            <a:r>
              <a:rPr lang="ru-RU" b="1" smtClean="0">
                <a:solidFill>
                  <a:schemeClr val="bg1"/>
                </a:solidFill>
                <a:latin typeface="Arial" charset="0"/>
              </a:rPr>
              <a:t>Так выглядит из космоса Антарктида — самая большая в мире холодная пустыня. 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endParaRPr lang="ru-RU" b="1" smtClean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ru-RU" sz="3400" smtClean="0">
                <a:latin typeface="Arial" charset="0"/>
              </a:rPr>
              <a:t> </a:t>
            </a:r>
            <a:endParaRPr lang="ru-RU" b="1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b="1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14525" y="19050"/>
            <a:ext cx="5387975" cy="1425575"/>
          </a:xfrm>
        </p:spPr>
      </p:pic>
      <p:pic>
        <p:nvPicPr>
          <p:cNvPr id="1126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57250" y="1571625"/>
            <a:ext cx="7500938" cy="5000625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latin typeface="Franklin Gothic Book" pitchFamily="34" charset="0"/>
              </a:rPr>
              <a:t> </a:t>
            </a:r>
            <a:r>
              <a:rPr lang="ru-RU" smtClean="0">
                <a:solidFill>
                  <a:schemeClr val="bg1"/>
                </a:solidFill>
                <a:latin typeface="Franklin Gothic Book" pitchFamily="34" charset="0"/>
              </a:rPr>
              <a:t>Антарктида</a:t>
            </a:r>
            <a:r>
              <a:rPr lang="ru-RU" smtClean="0">
                <a:latin typeface="Franklin Gothic Book" pitchFamily="34" charset="0"/>
              </a:rPr>
              <a:t> </a:t>
            </a:r>
          </a:p>
        </p:txBody>
      </p:sp>
      <p:pic>
        <p:nvPicPr>
          <p:cNvPr id="152582" name="Picture 6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84313"/>
            <a:ext cx="7704137" cy="51133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49275"/>
            <a:ext cx="8135937" cy="54721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5500688" y="0"/>
            <a:ext cx="3643312" cy="11430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19" name="Заголовок 2"/>
          <p:cNvSpPr>
            <a:spLocks noGrp="1"/>
          </p:cNvSpPr>
          <p:nvPr>
            <p:ph type="title"/>
          </p:nvPr>
        </p:nvSpPr>
        <p:spPr>
          <a:xfrm>
            <a:off x="4605338" y="0"/>
            <a:ext cx="4538662" cy="1285875"/>
          </a:xfrm>
        </p:spPr>
        <p:txBody>
          <a:bodyPr/>
          <a:lstStyle/>
          <a:p>
            <a:pPr algn="r"/>
            <a:r>
              <a:rPr lang="ru-RU" sz="7200" b="1" smtClean="0">
                <a:solidFill>
                  <a:srgbClr val="89E0FF"/>
                </a:solidFill>
                <a:latin typeface="Calibri" pitchFamily="34" charset="0"/>
              </a:rPr>
              <a:t>Океаны</a:t>
            </a:r>
            <a:r>
              <a:rPr lang="ru-RU" sz="7200" b="1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ru-RU" sz="7200" smtClean="0">
                <a:latin typeface="Franklin Gothic Book" pitchFamily="34" charset="0"/>
              </a:rPr>
              <a:t> </a:t>
            </a:r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142875" y="428625"/>
            <a:ext cx="5786438" cy="3500438"/>
            <a:chOff x="151900" y="982684"/>
            <a:chExt cx="4429124" cy="2214578"/>
          </a:xfrm>
        </p:grpSpPr>
        <p:sp>
          <p:nvSpPr>
            <p:cNvPr id="11" name="Овал 10"/>
            <p:cNvSpPr/>
            <p:nvPr/>
          </p:nvSpPr>
          <p:spPr>
            <a:xfrm>
              <a:off x="151900" y="982684"/>
              <a:ext cx="4429124" cy="2214578"/>
            </a:xfrm>
            <a:prstGeom prst="ellipse">
              <a:avLst/>
            </a:prstGeom>
            <a:solidFill>
              <a:srgbClr val="89E0FF"/>
            </a:solidFill>
            <a:ln>
              <a:solidFill>
                <a:srgbClr val="89E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31" name="TextBox 13"/>
            <p:cNvSpPr txBox="1">
              <a:spLocks noChangeArrowheads="1"/>
            </p:cNvSpPr>
            <p:nvPr/>
          </p:nvSpPr>
          <p:spPr bwMode="auto">
            <a:xfrm>
              <a:off x="624340" y="1446200"/>
              <a:ext cx="3484244" cy="1342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500" b="1">
                  <a:solidFill>
                    <a:srgbClr val="002060"/>
                  </a:solidFill>
                  <a:latin typeface="Calibri" pitchFamily="34" charset="0"/>
                </a:rPr>
                <a:t>Тихий</a:t>
              </a:r>
            </a:p>
          </p:txBody>
        </p:sp>
      </p:grp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5786438" y="2071688"/>
            <a:ext cx="3214687" cy="2071687"/>
            <a:chOff x="306556" y="928670"/>
            <a:chExt cx="3967794" cy="2214578"/>
          </a:xfrm>
        </p:grpSpPr>
        <p:sp>
          <p:nvSpPr>
            <p:cNvPr id="19" name="Овал 18"/>
            <p:cNvSpPr/>
            <p:nvPr/>
          </p:nvSpPr>
          <p:spPr>
            <a:xfrm>
              <a:off x="306556" y="928670"/>
              <a:ext cx="3967794" cy="2214578"/>
            </a:xfrm>
            <a:prstGeom prst="ellipse">
              <a:avLst/>
            </a:prstGeom>
            <a:solidFill>
              <a:srgbClr val="89E0FF"/>
            </a:solidFill>
            <a:ln>
              <a:solidFill>
                <a:srgbClr val="89E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29" name="TextBox 19"/>
            <p:cNvSpPr txBox="1">
              <a:spLocks noChangeArrowheads="1"/>
            </p:cNvSpPr>
            <p:nvPr/>
          </p:nvSpPr>
          <p:spPr bwMode="auto">
            <a:xfrm>
              <a:off x="675653" y="1506386"/>
              <a:ext cx="3506423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>
                <a:solidFill>
                  <a:srgbClr val="002060"/>
                </a:solidFill>
                <a:latin typeface="Calibri" pitchFamily="34" charset="0"/>
              </a:endParaRPr>
            </a:p>
            <a:p>
              <a:r>
                <a:rPr lang="ru-RU" sz="3200" b="1">
                  <a:solidFill>
                    <a:srgbClr val="002060"/>
                  </a:solidFill>
                  <a:latin typeface="Calibri" pitchFamily="34" charset="0"/>
                </a:rPr>
                <a:t>Индийский</a:t>
              </a:r>
            </a:p>
          </p:txBody>
        </p:sp>
      </p:grp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3500438" y="4143375"/>
            <a:ext cx="4429125" cy="2500313"/>
            <a:chOff x="4357686" y="4429132"/>
            <a:chExt cx="4429124" cy="2214578"/>
          </a:xfrm>
        </p:grpSpPr>
        <p:sp>
          <p:nvSpPr>
            <p:cNvPr id="22" name="Овал 21"/>
            <p:cNvSpPr/>
            <p:nvPr/>
          </p:nvSpPr>
          <p:spPr>
            <a:xfrm>
              <a:off x="4357686" y="4429132"/>
              <a:ext cx="4429124" cy="2214578"/>
            </a:xfrm>
            <a:prstGeom prst="ellipse">
              <a:avLst/>
            </a:prstGeom>
            <a:solidFill>
              <a:srgbClr val="89E0FF"/>
            </a:solidFill>
            <a:ln>
              <a:solidFill>
                <a:srgbClr val="89E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27" name="TextBox 22"/>
            <p:cNvSpPr txBox="1">
              <a:spLocks noChangeArrowheads="1"/>
            </p:cNvSpPr>
            <p:nvPr/>
          </p:nvSpPr>
          <p:spPr bwMode="auto">
            <a:xfrm>
              <a:off x="4572000" y="5188416"/>
              <a:ext cx="4000528" cy="68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solidFill>
                    <a:srgbClr val="002060"/>
                  </a:solidFill>
                  <a:latin typeface="Calibri" pitchFamily="34" charset="0"/>
                </a:rPr>
                <a:t>Атлантический</a:t>
              </a:r>
            </a:p>
          </p:txBody>
        </p:sp>
      </p:grpSp>
      <p:grpSp>
        <p:nvGrpSpPr>
          <p:cNvPr id="5" name="Группа 23"/>
          <p:cNvGrpSpPr>
            <a:grpSpLocks/>
          </p:cNvGrpSpPr>
          <p:nvPr/>
        </p:nvGrpSpPr>
        <p:grpSpPr bwMode="auto">
          <a:xfrm>
            <a:off x="285750" y="4572000"/>
            <a:ext cx="2928938" cy="1428750"/>
            <a:chOff x="214282" y="928670"/>
            <a:chExt cx="4429124" cy="2447691"/>
          </a:xfrm>
        </p:grpSpPr>
        <p:sp>
          <p:nvSpPr>
            <p:cNvPr id="25" name="Овал 24"/>
            <p:cNvSpPr/>
            <p:nvPr/>
          </p:nvSpPr>
          <p:spPr>
            <a:xfrm>
              <a:off x="214282" y="928670"/>
              <a:ext cx="4429124" cy="2447691"/>
            </a:xfrm>
            <a:prstGeom prst="ellipse">
              <a:avLst/>
            </a:prstGeom>
            <a:solidFill>
              <a:srgbClr val="89E0FF"/>
            </a:solidFill>
            <a:ln>
              <a:solidFill>
                <a:srgbClr val="89E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25" name="TextBox 25"/>
            <p:cNvSpPr txBox="1">
              <a:spLocks noChangeArrowheads="1"/>
            </p:cNvSpPr>
            <p:nvPr/>
          </p:nvSpPr>
          <p:spPr bwMode="auto">
            <a:xfrm>
              <a:off x="1071538" y="1428736"/>
              <a:ext cx="2714644" cy="1423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002060"/>
                  </a:solidFill>
                  <a:latin typeface="Calibri" pitchFamily="34" charset="0"/>
                </a:rPr>
                <a:t>Северный Ледовитый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8" name="Picture 4" descr="pict0.jpg"/>
          <p:cNvPicPr>
            <a:picLocks noChangeAspect="1" noChangeArrowheads="1"/>
          </p:cNvPicPr>
          <p:nvPr/>
        </p:nvPicPr>
        <p:blipFill>
          <a:blip r:link="rId2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395288" y="692150"/>
            <a:ext cx="82804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1512888"/>
          </a:xfrm>
        </p:spPr>
        <p:txBody>
          <a:bodyPr/>
          <a:lstStyle/>
          <a:p>
            <a:pPr algn="ctr"/>
            <a:r>
              <a:rPr lang="ru-RU" sz="3300" b="1" i="1">
                <a:solidFill>
                  <a:srgbClr val="990033"/>
                </a:solidFill>
                <a:latin typeface="Arial" charset="0"/>
              </a:rPr>
              <a:t>Часть света</a:t>
            </a:r>
            <a:r>
              <a:rPr lang="ru-RU" sz="3300" b="1" i="1">
                <a:latin typeface="Arial" charset="0"/>
              </a:rPr>
              <a:t> </a:t>
            </a:r>
            <a:r>
              <a:rPr lang="ru-RU" sz="3300" b="1" i="1">
                <a:solidFill>
                  <a:srgbClr val="6600CC"/>
                </a:solidFill>
                <a:latin typeface="Arial" charset="0"/>
              </a:rPr>
              <a:t>– </a:t>
            </a:r>
            <a:r>
              <a:rPr lang="ru-RU" sz="3300" b="1" i="1">
                <a:solidFill>
                  <a:schemeClr val="bg2"/>
                </a:solidFill>
                <a:latin typeface="Arial" charset="0"/>
              </a:rPr>
              <a:t>это материк или часть материка с прилегающими островами.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229600" cy="4114800"/>
          </a:xfrm>
        </p:spPr>
        <p:txBody>
          <a:bodyPr>
            <a:normAutofit lnSpcReduction="10000"/>
          </a:bodyPr>
          <a:lstStyle/>
          <a:p>
            <a:pPr marL="608013" indent="-608013">
              <a:lnSpc>
                <a:spcPct val="80000"/>
              </a:lnSpc>
              <a:buFont typeface="Wingdings 2" pitchFamily="18" charset="2"/>
              <a:buAutoNum type="arabicPeriod"/>
            </a:pPr>
            <a:endParaRPr lang="ru-RU" sz="3700">
              <a:latin typeface="Arial Black" pitchFamily="34" charset="0"/>
            </a:endParaRPr>
          </a:p>
          <a:p>
            <a:pPr marL="608013" indent="-608013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ru-RU" sz="3700">
                <a:solidFill>
                  <a:srgbClr val="660033"/>
                </a:solidFill>
                <a:latin typeface="Arial Black" pitchFamily="34" charset="0"/>
              </a:rPr>
              <a:t> Европа</a:t>
            </a:r>
          </a:p>
          <a:p>
            <a:pPr marL="608013" indent="-608013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ru-RU" sz="3700">
                <a:solidFill>
                  <a:srgbClr val="660033"/>
                </a:solidFill>
                <a:latin typeface="Arial Black" pitchFamily="34" charset="0"/>
              </a:rPr>
              <a:t> Азия</a:t>
            </a:r>
          </a:p>
          <a:p>
            <a:pPr marL="608013" indent="-608013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ru-RU" sz="3700">
                <a:solidFill>
                  <a:srgbClr val="660033"/>
                </a:solidFill>
                <a:latin typeface="Arial Black" pitchFamily="34" charset="0"/>
              </a:rPr>
              <a:t> Африка</a:t>
            </a:r>
          </a:p>
          <a:p>
            <a:pPr marL="608013" indent="-608013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ru-RU" sz="3700">
                <a:solidFill>
                  <a:srgbClr val="660033"/>
                </a:solidFill>
                <a:latin typeface="Arial Black" pitchFamily="34" charset="0"/>
              </a:rPr>
              <a:t> Америка</a:t>
            </a:r>
          </a:p>
          <a:p>
            <a:pPr marL="608013" indent="-608013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ru-RU" sz="3700">
                <a:solidFill>
                  <a:srgbClr val="660033"/>
                </a:solidFill>
                <a:latin typeface="Arial Black" pitchFamily="34" charset="0"/>
              </a:rPr>
              <a:t> Австралия</a:t>
            </a:r>
          </a:p>
          <a:p>
            <a:pPr marL="608013" indent="-608013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ru-RU" sz="3700">
                <a:solidFill>
                  <a:srgbClr val="660033"/>
                </a:solidFill>
                <a:latin typeface="Arial Black" pitchFamily="34" charset="0"/>
              </a:rPr>
              <a:t> Антарктида</a:t>
            </a:r>
          </a:p>
          <a:p>
            <a:pPr marL="608013" indent="-608013">
              <a:lnSpc>
                <a:spcPct val="80000"/>
              </a:lnSpc>
              <a:buFontTx/>
              <a:buNone/>
            </a:pPr>
            <a:r>
              <a:rPr lang="ru-RU" sz="2800"/>
              <a:t> </a:t>
            </a:r>
          </a:p>
          <a:p>
            <a:pPr marL="608013" indent="-608013">
              <a:lnSpc>
                <a:spcPct val="80000"/>
              </a:lnSpc>
              <a:buFontTx/>
              <a:buNone/>
            </a:pPr>
            <a:endParaRPr lang="ru-RU" sz="2800"/>
          </a:p>
        </p:txBody>
      </p:sp>
      <p:pic>
        <p:nvPicPr>
          <p:cNvPr id="162820" name="Picture 4" descr="85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4005263"/>
            <a:ext cx="2251075" cy="2251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999" name="Group 39"/>
          <p:cNvGraphicFramePr>
            <a:graphicFrameLocks noGrp="1"/>
          </p:cNvGraphicFramePr>
          <p:nvPr/>
        </p:nvGraphicFramePr>
        <p:xfrm>
          <a:off x="755650" y="0"/>
          <a:ext cx="7561263" cy="6824600"/>
        </p:xfrm>
        <a:graphic>
          <a:graphicData uri="http://schemas.openxmlformats.org/drawingml/2006/table">
            <a:tbl>
              <a:tblPr/>
              <a:tblGrid>
                <a:gridCol w="4103688"/>
                <a:gridCol w="3457575"/>
              </a:tblGrid>
              <a:tr h="1125538">
                <a:tc>
                  <a:txBody>
                    <a:bodyPr/>
                    <a:lstStyle/>
                    <a:p>
                      <a:pPr marL="365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7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Unicode MS" pitchFamily="34" charset="-128"/>
                        </a:rPr>
                        <a:t>Материки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Unicode MS" pitchFamily="34" charset="-128"/>
                        </a:rPr>
                        <a:t>Части света 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 rowSpan="2">
                  <a:txBody>
                    <a:bodyPr/>
                    <a:lstStyle/>
                    <a:p>
                      <a:pPr marL="365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Евразия 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5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Европа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5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Азия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365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Африка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5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Африка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3625">
                <a:tc>
                  <a:txBody>
                    <a:bodyPr/>
                    <a:lstStyle/>
                    <a:p>
                      <a:pPr marL="365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Северная Америка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65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5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  <a:p>
                      <a:pPr marL="365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5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Америка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365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Южная </a:t>
                      </a:r>
                    </a:p>
                    <a:p>
                      <a:pPr marL="365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Америка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marL="365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Австралия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7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5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Австралия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365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Антарктида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Антарктида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8989" name="Line 29"/>
          <p:cNvSpPr>
            <a:spLocks noChangeShapeType="1"/>
          </p:cNvSpPr>
          <p:nvPr/>
        </p:nvSpPr>
        <p:spPr bwMode="auto">
          <a:xfrm flipV="1">
            <a:off x="3492500" y="1557338"/>
            <a:ext cx="100806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90" name="Line 30"/>
          <p:cNvSpPr>
            <a:spLocks noChangeShapeType="1"/>
          </p:cNvSpPr>
          <p:nvPr/>
        </p:nvSpPr>
        <p:spPr bwMode="auto">
          <a:xfrm>
            <a:off x="3348038" y="1773238"/>
            <a:ext cx="1152525" cy="5048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91" name="Line 31"/>
          <p:cNvSpPr>
            <a:spLocks noChangeShapeType="1"/>
          </p:cNvSpPr>
          <p:nvPr/>
        </p:nvSpPr>
        <p:spPr bwMode="auto">
          <a:xfrm>
            <a:off x="3348038" y="3789363"/>
            <a:ext cx="1511300" cy="2159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8992" name="Line 32"/>
          <p:cNvSpPr>
            <a:spLocks noChangeShapeType="1"/>
          </p:cNvSpPr>
          <p:nvPr/>
        </p:nvSpPr>
        <p:spPr bwMode="auto">
          <a:xfrm flipV="1">
            <a:off x="3492500" y="4797425"/>
            <a:ext cx="1223963" cy="6477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755650" y="0"/>
            <a:ext cx="7081838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240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Определите, какие материки изображены на рисунке и подпишите их названия</a:t>
            </a:r>
            <a:r>
              <a:rPr lang="ru-RU" sz="160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ru-RU" sz="240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Определи, какого материка не хватает.</a:t>
            </a:r>
            <a:endParaRPr lang="ru-RU" sz="2400"/>
          </a:p>
          <a:p>
            <a:pPr algn="l"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   </a:t>
            </a:r>
            <a:endParaRPr lang="ru-RU" sz="2400"/>
          </a:p>
          <a:p>
            <a:pPr algn="l"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 </a:t>
            </a:r>
            <a:endParaRPr lang="ru-RU" sz="1100"/>
          </a:p>
          <a:p>
            <a:pPr algn="l" eaLnBrk="0" hangingPunct="0"/>
            <a:endParaRPr lang="ru-RU"/>
          </a:p>
        </p:txBody>
      </p:sp>
      <p:pic>
        <p:nvPicPr>
          <p:cNvPr id="181252" name="Picture 4" descr="https://encrypted-tbn0.gstatic.com/images?q=tbn:ANd9GcT4Gw_qxGcvhd2DA1GcLTEPT1fcXFrgzzFKvl3_zQvM47WB7Zg7VA"/>
          <p:cNvPicPr>
            <a:picLocks noChangeAspect="1" noChangeArrowheads="1"/>
          </p:cNvPicPr>
          <p:nvPr/>
        </p:nvPicPr>
        <p:blipFill>
          <a:blip r:embed="rId2" r:link="rId3" cstate="print">
            <a:lum bright="-42000" contrast="30000"/>
          </a:blip>
          <a:srcRect/>
          <a:stretch>
            <a:fillRect/>
          </a:stretch>
        </p:blipFill>
        <p:spPr bwMode="auto">
          <a:xfrm>
            <a:off x="611188" y="1233488"/>
            <a:ext cx="8027987" cy="562451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1254" name="Rectangle 6"/>
          <p:cNvSpPr>
            <a:spLocks noChangeArrowheads="1"/>
          </p:cNvSpPr>
          <p:nvPr/>
        </p:nvSpPr>
        <p:spPr bwMode="auto">
          <a:xfrm>
            <a:off x="0" y="5694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</p:txBody>
      </p:sp>
      <p:sp>
        <p:nvSpPr>
          <p:cNvPr id="181258" name="WordArt 10"/>
          <p:cNvSpPr>
            <a:spLocks noChangeArrowheads="1" noChangeShapeType="1" noTextEdit="1"/>
          </p:cNvSpPr>
          <p:nvPr/>
        </p:nvSpPr>
        <p:spPr bwMode="auto">
          <a:xfrm>
            <a:off x="1258888" y="2349500"/>
            <a:ext cx="1657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Африка</a:t>
            </a:r>
          </a:p>
        </p:txBody>
      </p:sp>
      <p:sp>
        <p:nvSpPr>
          <p:cNvPr id="181262" name="WordArt 14"/>
          <p:cNvSpPr>
            <a:spLocks noChangeArrowheads="1" noChangeShapeType="1" noTextEdit="1"/>
          </p:cNvSpPr>
          <p:nvPr/>
        </p:nvSpPr>
        <p:spPr bwMode="auto">
          <a:xfrm>
            <a:off x="3563938" y="5516563"/>
            <a:ext cx="3505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Южная Америка</a:t>
            </a:r>
          </a:p>
        </p:txBody>
      </p:sp>
      <p:sp>
        <p:nvSpPr>
          <p:cNvPr id="181263" name="WordArt 15"/>
          <p:cNvSpPr>
            <a:spLocks noChangeArrowheads="1" noChangeShapeType="1" noTextEdit="1"/>
          </p:cNvSpPr>
          <p:nvPr/>
        </p:nvSpPr>
        <p:spPr bwMode="auto">
          <a:xfrm>
            <a:off x="539750" y="4797425"/>
            <a:ext cx="24765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Антарктида</a:t>
            </a:r>
          </a:p>
        </p:txBody>
      </p:sp>
      <p:sp>
        <p:nvSpPr>
          <p:cNvPr id="181264" name="WordArt 16"/>
          <p:cNvSpPr>
            <a:spLocks noChangeArrowheads="1" noChangeShapeType="1" noTextEdit="1"/>
          </p:cNvSpPr>
          <p:nvPr/>
        </p:nvSpPr>
        <p:spPr bwMode="auto">
          <a:xfrm>
            <a:off x="3276600" y="1557338"/>
            <a:ext cx="22764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Австралия</a:t>
            </a:r>
          </a:p>
        </p:txBody>
      </p:sp>
      <p:sp>
        <p:nvSpPr>
          <p:cNvPr id="181265" name="WordArt 17"/>
          <p:cNvSpPr>
            <a:spLocks noChangeArrowheads="1" noChangeShapeType="1" noTextEdit="1"/>
          </p:cNvSpPr>
          <p:nvPr/>
        </p:nvSpPr>
        <p:spPr bwMode="auto">
          <a:xfrm>
            <a:off x="5867400" y="2924175"/>
            <a:ext cx="1781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Евразия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8" grpId="0" animBg="1"/>
      <p:bldP spid="181262" grpId="0" animBg="1"/>
      <p:bldP spid="181263" grpId="0" animBg="1"/>
      <p:bldP spid="181264" grpId="0" animBg="1"/>
      <p:bldP spid="18126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>
                <a:solidFill>
                  <a:srgbClr val="990033"/>
                </a:solidFill>
                <a:latin typeface="Forte" pitchFamily="66" charset="0"/>
              </a:rPr>
              <a:t>Домашнее задание: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8013" indent="-608013" algn="ctr">
              <a:buFont typeface="Wingdings 2" pitchFamily="18" charset="2"/>
              <a:buAutoNum type="arabicPeriod"/>
            </a:pPr>
            <a:r>
              <a:rPr lang="ru-RU" sz="4100" b="1" i="1">
                <a:solidFill>
                  <a:srgbClr val="6600CC"/>
                </a:solidFill>
                <a:latin typeface="Comic Sans MS" pitchFamily="66" charset="0"/>
              </a:rPr>
              <a:t>Прочитать учебник стр.96-103;  </a:t>
            </a:r>
          </a:p>
          <a:p>
            <a:pPr marL="608013" indent="-608013" algn="ctr">
              <a:buFont typeface="Wingdings 2" pitchFamily="18" charset="2"/>
              <a:buAutoNum type="arabicPeriod"/>
            </a:pPr>
            <a:endParaRPr lang="ru-RU" sz="4100" b="1" i="1">
              <a:solidFill>
                <a:srgbClr val="6600CC"/>
              </a:solidFill>
              <a:latin typeface="Comic Sans MS" pitchFamily="66" charset="0"/>
            </a:endParaRPr>
          </a:p>
          <a:p>
            <a:pPr marL="608013" indent="-608013" algn="ctr">
              <a:buFont typeface="Wingdings 2" pitchFamily="18" charset="2"/>
              <a:buAutoNum type="arabicPeriod"/>
            </a:pPr>
            <a:r>
              <a:rPr lang="ru-RU" sz="4100" b="1" i="1">
                <a:solidFill>
                  <a:srgbClr val="6600CC"/>
                </a:solidFill>
                <a:latin typeface="Comic Sans MS" pitchFamily="66" charset="0"/>
              </a:rPr>
              <a:t>Подготовить сообщение для рубрики </a:t>
            </a:r>
          </a:p>
          <a:p>
            <a:pPr marL="608013" indent="-608013" algn="ctr">
              <a:buFont typeface="Wingdings 2" pitchFamily="18" charset="2"/>
              <a:buNone/>
            </a:pPr>
            <a:r>
              <a:rPr lang="ru-RU" sz="4100" b="1" i="1">
                <a:solidFill>
                  <a:srgbClr val="D60093"/>
                </a:solidFill>
                <a:latin typeface="Comic Sans MS" pitchFamily="66" charset="0"/>
              </a:rPr>
              <a:t>«Это интересно»</a:t>
            </a:r>
            <a:r>
              <a:rPr lang="ru-RU" sz="4100" b="1" i="1">
                <a:solidFill>
                  <a:srgbClr val="6600CC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166916" name="Picture 4" descr="3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5194300"/>
            <a:ext cx="2051050" cy="1698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nature_2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&amp;t=1&amp;usg=__Tes_AHR2jSSdZ9r1_97rvT63q-Q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00213"/>
            <a:ext cx="4392613" cy="2933700"/>
          </a:xfrm>
          <a:prstGeom prst="rect">
            <a:avLst/>
          </a:prstGeom>
          <a:noFill/>
        </p:spPr>
      </p:pic>
      <p:pic>
        <p:nvPicPr>
          <p:cNvPr id="140292" name="Picture 4" descr="&amp;t=1&amp;usg=__VpvytmX4YUTzLijtpPMwoyjKCnA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213100"/>
            <a:ext cx="4056062" cy="2917825"/>
          </a:xfrm>
          <a:prstGeom prst="rect">
            <a:avLst/>
          </a:prstGeom>
          <a:noFill/>
        </p:spPr>
      </p:pic>
      <p:sp>
        <p:nvSpPr>
          <p:cNvPr id="140293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7467600" cy="1143000"/>
          </a:xfrm>
          <a:noFill/>
        </p:spPr>
        <p:txBody>
          <a:bodyPr/>
          <a:lstStyle/>
          <a:p>
            <a:r>
              <a:rPr lang="ru-RU" sz="4200" smtClean="0">
                <a:solidFill>
                  <a:schemeClr val="bg1"/>
                </a:solidFill>
                <a:latin typeface="Franklin Gothic Book" pitchFamily="34" charset="0"/>
              </a:rPr>
              <a:t>Евразия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8548688" cy="1143000"/>
          </a:xfrm>
          <a:noFill/>
        </p:spPr>
        <p:txBody>
          <a:bodyPr/>
          <a:lstStyle/>
          <a:p>
            <a:pPr algn="ctr"/>
            <a:r>
              <a:rPr lang="ru-RU" sz="4200" smtClean="0">
                <a:solidFill>
                  <a:schemeClr val="bg1"/>
                </a:solidFill>
                <a:latin typeface="Franklin Gothic Book" pitchFamily="34" charset="0"/>
              </a:rPr>
              <a:t>Евразия</a:t>
            </a:r>
          </a:p>
        </p:txBody>
      </p:sp>
      <p:pic>
        <p:nvPicPr>
          <p:cNvPr id="141315" name="Picture 3" descr="&amp;t=1&amp;usg=__2oqIlP5vykw1NT4VfU4B1qMYARQ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96975"/>
            <a:ext cx="3200400" cy="2400300"/>
          </a:xfrm>
          <a:prstGeom prst="rect">
            <a:avLst/>
          </a:prstGeom>
          <a:noFill/>
        </p:spPr>
      </p:pic>
      <p:pic>
        <p:nvPicPr>
          <p:cNvPr id="141316" name="Picture 4" descr="vo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2492375"/>
            <a:ext cx="2306638" cy="2932113"/>
          </a:xfrm>
          <a:prstGeom prst="rect">
            <a:avLst/>
          </a:prstGeom>
          <a:noFill/>
        </p:spPr>
      </p:pic>
      <p:pic>
        <p:nvPicPr>
          <p:cNvPr id="141317" name="Picture 5" descr="ph046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371600"/>
            <a:ext cx="2047875" cy="2571750"/>
          </a:xfrm>
          <a:prstGeom prst="rect">
            <a:avLst/>
          </a:prstGeom>
          <a:noFill/>
        </p:spPr>
      </p:pic>
      <p:pic>
        <p:nvPicPr>
          <p:cNvPr id="141318" name="Picture 6" descr="kzl_tilki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3716338"/>
            <a:ext cx="2720975" cy="2900362"/>
          </a:xfrm>
          <a:prstGeom prst="rect">
            <a:avLst/>
          </a:prstGeom>
          <a:noFill/>
        </p:spPr>
      </p:pic>
      <p:pic>
        <p:nvPicPr>
          <p:cNvPr id="141319" name="Picture 7" descr="1215786513_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7163" y="3962400"/>
            <a:ext cx="1798637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15850838_Severnuyy_o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41438"/>
            <a:ext cx="7956550" cy="5291137"/>
          </a:xfrm>
          <a:prstGeom prst="rect">
            <a:avLst/>
          </a:prstGeom>
          <a:noFill/>
        </p:spPr>
      </p:pic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ru-RU" sz="4200" smtClean="0">
                <a:solidFill>
                  <a:schemeClr val="bg1"/>
                </a:solidFill>
                <a:latin typeface="Franklin Gothic Book" pitchFamily="34" charset="0"/>
              </a:rPr>
              <a:t>Евразия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7188" y="92075"/>
            <a:ext cx="5389562" cy="1419225"/>
          </a:xfrm>
          <a:prstGeom prst="rect">
            <a:avLst/>
          </a:prstGeom>
          <a:noFill/>
        </p:spPr>
      </p:pic>
      <p:pic>
        <p:nvPicPr>
          <p:cNvPr id="65539" name="Picture 1" descr="E:\Документы\География\NEW (G)\RES\Class7\Географическое положение Африки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1643063"/>
            <a:ext cx="7566025" cy="5043487"/>
          </a:xfrm>
          <a:ln w="38100">
            <a:solidFill>
              <a:schemeClr val="tx1"/>
            </a:solidFill>
          </a:ln>
        </p:spPr>
      </p:pic>
      <p:grpSp>
        <p:nvGrpSpPr>
          <p:cNvPr id="2" name="Управляющая кнопка: возврат 6"/>
          <p:cNvGrpSpPr>
            <a:grpSpLocks/>
          </p:cNvGrpSpPr>
          <p:nvPr/>
        </p:nvGrpSpPr>
        <p:grpSpPr bwMode="auto">
          <a:xfrm>
            <a:off x="0" y="6858000"/>
            <a:ext cx="669925" cy="457200"/>
            <a:chOff x="81" y="3951"/>
            <a:chExt cx="422" cy="288"/>
          </a:xfrm>
        </p:grpSpPr>
        <p:pic>
          <p:nvPicPr>
            <p:cNvPr id="65541" name="Управляющая кнопка: возврат 6">
              <a:hlinkClick r:id="rId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" y="3951"/>
              <a:ext cx="422" cy="288"/>
            </a:xfrm>
            <a:prstGeom prst="rect">
              <a:avLst/>
            </a:prstGeom>
            <a:noFill/>
          </p:spPr>
        </p:pic>
        <p:sp>
          <p:nvSpPr>
            <p:cNvPr id="65542" name="Text Box 6"/>
            <p:cNvSpPr txBox="1">
              <a:spLocks noChangeArrowheads="1"/>
            </p:cNvSpPr>
            <p:nvPr/>
          </p:nvSpPr>
          <p:spPr bwMode="auto">
            <a:xfrm>
              <a:off x="135" y="4005"/>
              <a:ext cx="315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25538"/>
          </a:xfrm>
        </p:spPr>
        <p:txBody>
          <a:bodyPr/>
          <a:lstStyle/>
          <a:p>
            <a:pPr algn="ctr"/>
            <a:r>
              <a:rPr lang="ru-RU" smtClean="0">
                <a:solidFill>
                  <a:schemeClr val="bg1"/>
                </a:solidFill>
                <a:latin typeface="Franklin Gothic Book" pitchFamily="34" charset="0"/>
              </a:rPr>
              <a:t>Африка</a:t>
            </a:r>
          </a:p>
        </p:txBody>
      </p:sp>
      <p:pic>
        <p:nvPicPr>
          <p:cNvPr id="143363" name="Picture 3" descr="an_sl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090613"/>
            <a:ext cx="5905500" cy="55673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 descr="2336_paul_wat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49275"/>
            <a:ext cx="7991475" cy="56880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</TotalTime>
  <Words>135</Words>
  <Application>Microsoft Office PowerPoint</Application>
  <PresentationFormat>Экран (4:3)</PresentationFormat>
  <Paragraphs>62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Материки и океаны</vt:lpstr>
      <vt:lpstr>Слайд 2</vt:lpstr>
      <vt:lpstr>Слайд 3</vt:lpstr>
      <vt:lpstr>Евразия</vt:lpstr>
      <vt:lpstr>Евразия</vt:lpstr>
      <vt:lpstr>Евразия</vt:lpstr>
      <vt:lpstr>Слайд 7</vt:lpstr>
      <vt:lpstr>Африка</vt:lpstr>
      <vt:lpstr>Слайд 9</vt:lpstr>
      <vt:lpstr>Африка</vt:lpstr>
      <vt:lpstr>Слайд 11</vt:lpstr>
      <vt:lpstr>Африка</vt:lpstr>
      <vt:lpstr>Слайд 13</vt:lpstr>
      <vt:lpstr>Северная   Америка</vt:lpstr>
      <vt:lpstr>Южная   Америка</vt:lpstr>
      <vt:lpstr>Слайд 16</vt:lpstr>
      <vt:lpstr>Северная и Южная Америка</vt:lpstr>
      <vt:lpstr>Северная и Южная Америка</vt:lpstr>
      <vt:lpstr>Слайд 19</vt:lpstr>
      <vt:lpstr> Антарктида </vt:lpstr>
      <vt:lpstr>Слайд 21</vt:lpstr>
      <vt:lpstr>Океаны  </vt:lpstr>
      <vt:lpstr>Слайд 23</vt:lpstr>
      <vt:lpstr>Часть света – это материк или часть материка с прилегающими островами.</vt:lpstr>
      <vt:lpstr>Слайд 25</vt:lpstr>
      <vt:lpstr>Слайд 26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Материки и океаны</dc:title>
  <dc:creator>User</dc:creator>
  <cp:lastModifiedBy>User</cp:lastModifiedBy>
  <cp:revision>1</cp:revision>
  <dcterms:created xsi:type="dcterms:W3CDTF">2015-09-17T16:31:28Z</dcterms:created>
  <dcterms:modified xsi:type="dcterms:W3CDTF">2015-09-17T16:36:50Z</dcterms:modified>
</cp:coreProperties>
</file>