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06" r:id="rId2"/>
  </p:sldMasterIdLst>
  <p:notesMasterIdLst>
    <p:notesMasterId r:id="rId24"/>
  </p:notesMasterIdLst>
  <p:sldIdLst>
    <p:sldId id="371" r:id="rId3"/>
    <p:sldId id="372" r:id="rId4"/>
    <p:sldId id="256" r:id="rId5"/>
    <p:sldId id="337" r:id="rId6"/>
    <p:sldId id="306" r:id="rId7"/>
    <p:sldId id="259" r:id="rId8"/>
    <p:sldId id="320" r:id="rId9"/>
    <p:sldId id="327" r:id="rId10"/>
    <p:sldId id="328" r:id="rId11"/>
    <p:sldId id="329" r:id="rId12"/>
    <p:sldId id="330" r:id="rId13"/>
    <p:sldId id="331" r:id="rId14"/>
    <p:sldId id="332" r:id="rId15"/>
    <p:sldId id="311" r:id="rId16"/>
    <p:sldId id="334" r:id="rId17"/>
    <p:sldId id="340" r:id="rId18"/>
    <p:sldId id="342" r:id="rId19"/>
    <p:sldId id="343" r:id="rId20"/>
    <p:sldId id="344" r:id="rId21"/>
    <p:sldId id="341" r:id="rId22"/>
    <p:sldId id="345" r:id="rId2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8000"/>
    <a:srgbClr val="99CCFF"/>
    <a:srgbClr val="89E0FF"/>
    <a:srgbClr val="0000FF"/>
    <a:srgbClr val="FFFF99"/>
    <a:srgbClr val="66FF99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27" autoAdjust="0"/>
    <p:restoredTop sz="94660"/>
  </p:normalViewPr>
  <p:slideViewPr>
    <p:cSldViewPr>
      <p:cViewPr varScale="1">
        <p:scale>
          <a:sx n="62" d="100"/>
          <a:sy n="62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68DFEC3-2280-4E60-B353-AD151EF19F16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557CE61-723B-4220-851A-91954F2DA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38CCA5-6950-45FB-B8D2-F2682F9E41B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DEB2F-A6D1-4280-BB42-C422B8085B85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1EE54-1DC8-486E-B0AA-90CD41C6B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C56-BDD0-4667-8F31-A7CAE960B6DF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D8C9-D634-4C96-9225-F33514888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48CF-1F67-4629-9C71-DCAFE0511235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0A68-816D-48A4-92EB-0B773DC63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83AB-343E-480B-B2FB-9B1B2C6B9217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08EF-5A6C-40B9-9656-765633914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77A1-0CF8-4A2D-B70A-54F9A376860E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07DAADB-B83D-4918-A517-0CF3E29AF8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39A-2581-49D2-BB0E-48EA6962936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19F0-FF6C-406E-AC1B-3C692E9B5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A06D-C737-4797-B411-5EA9454CC80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252B-247F-4EFB-B8D8-6F9DDF6BA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C047C-3083-4939-9039-59F152DED480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97BD8-5C44-4778-89AD-D93E07D80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C0273-24F1-4F10-A3A8-98AE58A945EE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0FC59-B378-41DE-A0C7-79B73A48C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41F7F-6B44-4457-97F9-33B46DC9D035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9C173-F880-4339-BAB5-5D8DA9243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6364-AB67-4C8A-A132-9DBA90AD2922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C950-487A-46DA-BAA3-D65B74DD17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A50F-A136-4179-AC25-1DFBAFCA7CCB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EA30-C8D2-4589-9DD8-D75608875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90D2-87CE-4920-81B7-26AA33A38BF4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2B40-0411-4008-8B49-02A07A2C1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8F51-33E4-461D-8E2E-02CCC0495218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059D-A566-47DD-B035-14ADB4AA1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393-9452-4835-AC68-FAB387274FC5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1CC5-D246-4E57-9471-A7BD31622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4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33AFD2-3ECB-435B-A808-33AE761A6996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C10561-013E-4DC4-BF7C-BD324D16E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CADAE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8C7B7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7D18F8-EE21-4F03-B1A3-09DEE4AA3325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18A237-EDD1-48E0-9E2C-23067EE9BD9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549275"/>
            <a:ext cx="7488237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7" name="Group 3"/>
          <p:cNvGraphicFramePr>
            <a:graphicFrameLocks noGrp="1"/>
          </p:cNvGraphicFramePr>
          <p:nvPr>
            <p:ph type="body" idx="4294967295"/>
          </p:nvPr>
        </p:nvGraphicFramePr>
        <p:xfrm>
          <a:off x="611188" y="404813"/>
          <a:ext cx="7921625" cy="6075364"/>
        </p:xfrm>
        <a:graphic>
          <a:graphicData uri="http://schemas.openxmlformats.org/drawingml/2006/table">
            <a:tbl>
              <a:tblPr/>
              <a:tblGrid>
                <a:gridCol w="2640012"/>
                <a:gridCol w="2641600"/>
                <a:gridCol w="2640013"/>
              </a:tblGrid>
              <a:tr h="1422400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Материки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Северное или</a:t>
                      </a: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Южное полушарие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Западное или</a:t>
                      </a: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Восточное полушарие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Евразия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Африка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3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3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2038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Северная Америка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3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3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Южная Америка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3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3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Австралия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Антарктида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  и  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1" name="Group 3"/>
          <p:cNvGraphicFramePr>
            <a:graphicFrameLocks noGrp="1"/>
          </p:cNvGraphicFramePr>
          <p:nvPr>
            <p:ph type="body" idx="4294967295"/>
          </p:nvPr>
        </p:nvGraphicFramePr>
        <p:xfrm>
          <a:off x="611188" y="404813"/>
          <a:ext cx="7921625" cy="6075364"/>
        </p:xfrm>
        <a:graphic>
          <a:graphicData uri="http://schemas.openxmlformats.org/drawingml/2006/table">
            <a:tbl>
              <a:tblPr/>
              <a:tblGrid>
                <a:gridCol w="2640012"/>
                <a:gridCol w="2641600"/>
                <a:gridCol w="2640013"/>
              </a:tblGrid>
              <a:tr h="1422400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Материки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Северное или</a:t>
                      </a: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Южное полушарие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Западное или</a:t>
                      </a: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Восточное полушарие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Евразия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Африка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  и  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2038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Северная Америка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3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3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Южная Америка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3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3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Австралия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Антарктида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  и  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5" name="Group 3"/>
          <p:cNvGraphicFramePr>
            <a:graphicFrameLocks noGrp="1"/>
          </p:cNvGraphicFramePr>
          <p:nvPr>
            <p:ph type="body" idx="4294967295"/>
          </p:nvPr>
        </p:nvGraphicFramePr>
        <p:xfrm>
          <a:off x="611188" y="404813"/>
          <a:ext cx="7921625" cy="6075364"/>
        </p:xfrm>
        <a:graphic>
          <a:graphicData uri="http://schemas.openxmlformats.org/drawingml/2006/table">
            <a:tbl>
              <a:tblPr/>
              <a:tblGrid>
                <a:gridCol w="2640012"/>
                <a:gridCol w="2641600"/>
                <a:gridCol w="2640013"/>
              </a:tblGrid>
              <a:tr h="1422400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Материки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Северное или</a:t>
                      </a: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Южное полушарие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Западное или</a:t>
                      </a: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Восточное полушарие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Евразия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Африка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  и  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2038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Северная Америка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Южная Америка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3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3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Австралия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Антарктида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  и  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9" name="Group 3"/>
          <p:cNvGraphicFramePr>
            <a:graphicFrameLocks noGrp="1"/>
          </p:cNvGraphicFramePr>
          <p:nvPr>
            <p:ph type="body" idx="4294967295"/>
          </p:nvPr>
        </p:nvGraphicFramePr>
        <p:xfrm>
          <a:off x="611188" y="404813"/>
          <a:ext cx="7921625" cy="6075364"/>
        </p:xfrm>
        <a:graphic>
          <a:graphicData uri="http://schemas.openxmlformats.org/drawingml/2006/table">
            <a:tbl>
              <a:tblPr/>
              <a:tblGrid>
                <a:gridCol w="2640012"/>
                <a:gridCol w="2641600"/>
                <a:gridCol w="2640013"/>
              </a:tblGrid>
              <a:tr h="1422400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Материки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Северное или</a:t>
                      </a: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Южное полушарие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Западное или</a:t>
                      </a: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Восточное полушарие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Евразия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Африка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  и  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2038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Северная Америка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Южная Америка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Ю  и  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Австралия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Антарктида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  и  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6600" smtClean="0">
                <a:latin typeface="Franklin Gothic Book" pitchFamily="34" charset="0"/>
              </a:rPr>
              <a:t>Австралия</a:t>
            </a:r>
          </a:p>
        </p:txBody>
      </p:sp>
      <p:pic>
        <p:nvPicPr>
          <p:cNvPr id="4" name="Заголовок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2613" y="19050"/>
            <a:ext cx="5505450" cy="1425575"/>
          </a:xfrm>
          <a:prstGeom prst="rect">
            <a:avLst/>
          </a:prstGeom>
          <a:noFill/>
        </p:spPr>
      </p:pic>
      <p:pic>
        <p:nvPicPr>
          <p:cNvPr id="64516" name="Picture 1" descr="E:\Документы\География\NEW (G)\RES\Class7\Географическое положение Австралии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96925" y="1600200"/>
            <a:ext cx="7458075" cy="4972050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42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orte" pitchFamily="66" charset="0"/>
              </a:rPr>
              <a:t>Символ Австралии — кенгуру</a:t>
            </a:r>
            <a:r>
              <a:rPr lang="ru-RU" sz="3400" b="1" smtClean="0">
                <a:solidFill>
                  <a:schemeClr val="bg1"/>
                </a:solidFill>
                <a:latin typeface="Franklin Gothic Book" pitchFamily="34" charset="0"/>
              </a:rPr>
              <a:t>.</a:t>
            </a:r>
          </a:p>
        </p:txBody>
      </p:sp>
      <p:pic>
        <p:nvPicPr>
          <p:cNvPr id="104452" name="Picture 4" descr="kengur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763838"/>
            <a:ext cx="3962400" cy="4094162"/>
          </a:xfrm>
          <a:prstGeom prst="rect">
            <a:avLst/>
          </a:prstGeom>
          <a:noFill/>
        </p:spPr>
      </p:pic>
      <p:pic>
        <p:nvPicPr>
          <p:cNvPr id="104453" name="Picture 5" descr="kango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7338"/>
            <a:ext cx="5508625" cy="411321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7467600" cy="1143000"/>
          </a:xfrm>
        </p:spPr>
        <p:txBody>
          <a:bodyPr lIns="91440" rIns="91440"/>
          <a:lstStyle/>
          <a:p>
            <a:pPr algn="ctr"/>
            <a:r>
              <a:rPr lang="ru-RU" sz="4200" smtClean="0">
                <a:solidFill>
                  <a:schemeClr val="bg1"/>
                </a:solidFill>
                <a:latin typeface="Franklin Gothic Book" pitchFamily="34" charset="0"/>
              </a:rPr>
              <a:t>Серый оппосум – ночной житель Австралийских пустынь</a:t>
            </a:r>
          </a:p>
        </p:txBody>
      </p:sp>
      <p:pic>
        <p:nvPicPr>
          <p:cNvPr id="134147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40425" y="188913"/>
            <a:ext cx="2736850" cy="2722562"/>
          </a:xfrm>
        </p:spPr>
        <p:txBody>
          <a:bodyPr lIns="91440" rIns="91440"/>
          <a:lstStyle/>
          <a:p>
            <a:r>
              <a:rPr lang="ru-RU" sz="3300" smtClean="0">
                <a:solidFill>
                  <a:schemeClr val="bg1"/>
                </a:solidFill>
                <a:latin typeface="Franklin Gothic Book" pitchFamily="34" charset="0"/>
              </a:rPr>
              <a:t>Дикая собака динго – коренной житель Австралии</a:t>
            </a:r>
          </a:p>
        </p:txBody>
      </p:sp>
      <p:pic>
        <p:nvPicPr>
          <p:cNvPr id="136195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699125" cy="685800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rIns="91440"/>
          <a:lstStyle/>
          <a:p>
            <a:endParaRPr lang="ru-RU" smtClean="0">
              <a:latin typeface="Franklin Gothic Book" pitchFamily="34" charset="0"/>
            </a:endParaRPr>
          </a:p>
        </p:txBody>
      </p:sp>
      <p:pic>
        <p:nvPicPr>
          <p:cNvPr id="137219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rIns="91440"/>
          <a:lstStyle/>
          <a:p>
            <a:pPr algn="ctr"/>
            <a:r>
              <a:rPr lang="ru-RU" sz="3800" smtClean="0">
                <a:solidFill>
                  <a:schemeClr val="bg1"/>
                </a:solidFill>
                <a:latin typeface="Franklin Gothic Book" pitchFamily="34" charset="0"/>
              </a:rPr>
              <a:t>Самые яркие по окраске птицы тоже живут в Австралии</a:t>
            </a:r>
          </a:p>
        </p:txBody>
      </p:sp>
      <p:pic>
        <p:nvPicPr>
          <p:cNvPr id="138243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/>
              <a:t/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ru-RU" sz="4000">
                <a:solidFill>
                  <a:schemeClr val="bg2"/>
                </a:solidFill>
              </a:rPr>
              <a:t>Меридианы</a:t>
            </a:r>
            <a:r>
              <a:rPr lang="en-US" sz="4000">
                <a:solidFill>
                  <a:schemeClr val="bg2"/>
                </a:solidFill>
              </a:rPr>
              <a:t/>
            </a:r>
            <a:br>
              <a:rPr lang="en-US" sz="4000">
                <a:solidFill>
                  <a:schemeClr val="bg2"/>
                </a:solidFill>
              </a:rPr>
            </a:br>
            <a:endParaRPr lang="ru-RU" sz="4000">
              <a:solidFill>
                <a:schemeClr val="bg2"/>
              </a:solidFill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4624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Параллели</a:t>
            </a:r>
            <a:endParaRPr lang="en-US" sz="4800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FontTx/>
              <a:buNone/>
            </a:pP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Экватор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72036" name="Picture 4" descr="78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3500438"/>
            <a:ext cx="2808288" cy="2735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rIns="91440"/>
          <a:lstStyle/>
          <a:p>
            <a:pPr algn="ctr"/>
            <a:r>
              <a:rPr lang="ru-RU" sz="3800" smtClean="0">
                <a:solidFill>
                  <a:schemeClr val="bg1"/>
                </a:solidFill>
                <a:latin typeface="Franklin Gothic Book" pitchFamily="34" charset="0"/>
              </a:rPr>
              <a:t>Утконос – водный зверь, живёт в воде,</a:t>
            </a:r>
            <a:r>
              <a:rPr lang="ru-RU" sz="3800" smtClean="0">
                <a:solidFill>
                  <a:schemeClr val="bg1"/>
                </a:solidFill>
                <a:latin typeface="Arial" charset="0"/>
              </a:rPr>
              <a:t> откладывает яйца, но</a:t>
            </a:r>
            <a:r>
              <a:rPr lang="ru-RU" sz="3800" smtClean="0">
                <a:solidFill>
                  <a:schemeClr val="bg1"/>
                </a:solidFill>
                <a:latin typeface="Franklin Gothic Book" pitchFamily="34" charset="0"/>
              </a:rPr>
              <a:t>  детёнышей кормит молоком</a:t>
            </a:r>
            <a:r>
              <a:rPr lang="ru-RU" sz="3800" smtClean="0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  <p:pic>
        <p:nvPicPr>
          <p:cNvPr id="13517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916113"/>
            <a:ext cx="7467600" cy="4525962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rIns="91440"/>
          <a:lstStyle/>
          <a:p>
            <a:endParaRPr lang="ru-RU" smtClean="0">
              <a:latin typeface="Franklin Gothic Book" pitchFamily="34" charset="0"/>
            </a:endParaRPr>
          </a:p>
        </p:txBody>
      </p:sp>
      <p:pic>
        <p:nvPicPr>
          <p:cNvPr id="139267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303213" y="-14288"/>
            <a:ext cx="3736975" cy="173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663300"/>
                </a:solidFill>
              </a:rPr>
              <a:t>Гроза </a:t>
            </a:r>
          </a:p>
          <a:p>
            <a:pPr algn="l"/>
            <a:r>
              <a:rPr lang="ru-RU" sz="3600">
                <a:solidFill>
                  <a:srgbClr val="663300"/>
                </a:solidFill>
              </a:rPr>
              <a:t>морей и океанов</a:t>
            </a:r>
          </a:p>
          <a:p>
            <a:pPr algn="l"/>
            <a:r>
              <a:rPr lang="ru-RU" sz="3600">
                <a:solidFill>
                  <a:srgbClr val="663300"/>
                </a:solidFill>
              </a:rPr>
              <a:t>Австралии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65188" y="0"/>
            <a:ext cx="8278812" cy="2376488"/>
          </a:xfrm>
        </p:spPr>
      </p:pic>
      <p:pic>
        <p:nvPicPr>
          <p:cNvPr id="8201" name="Picture 9" descr="планета земл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708275"/>
            <a:ext cx="3671887" cy="36718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7764" name="Picture 4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wavAudioFile r:embed="rId1" name="J0075024.WAV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976688"/>
            <a:ext cx="304800" cy="304800"/>
          </a:xfrm>
          <a:ln/>
        </p:spPr>
      </p:pic>
      <p:pic>
        <p:nvPicPr>
          <p:cNvPr id="117763" name="Picture 3" descr="7577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7765" name="Picture 5" descr="74d80caf82482e02e2962dffbeccbe8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77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4" fill="hold"/>
                                        <p:tgtEl>
                                          <p:spTgt spid="1177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76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921625" cy="1143000"/>
          </a:xfrm>
        </p:spPr>
        <p:txBody>
          <a:bodyPr/>
          <a:lstStyle/>
          <a:p>
            <a:pPr algn="ctr"/>
            <a:r>
              <a:rPr lang="ru-RU" sz="4200" b="1" i="1">
                <a:solidFill>
                  <a:schemeClr val="folHlink"/>
                </a:solidFill>
                <a:latin typeface="Arial" charset="0"/>
              </a:rPr>
              <a:t>Цели урока: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96975"/>
            <a:ext cx="8675687" cy="3960813"/>
          </a:xfrm>
        </p:spPr>
        <p:txBody>
          <a:bodyPr/>
          <a:lstStyle/>
          <a:p>
            <a:pPr>
              <a:buFontTx/>
              <a:buNone/>
            </a:pPr>
            <a:r>
              <a:rPr lang="ru-RU" sz="2600" dirty="0"/>
              <a:t>                </a:t>
            </a:r>
            <a:endParaRPr lang="ru-RU" sz="4500" b="1" i="1" dirty="0">
              <a:latin typeface="Comic Sans MS" pitchFamily="66" charset="0"/>
            </a:endParaRPr>
          </a:p>
          <a:p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Мы </a:t>
            </a: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будем </a:t>
            </a: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знакомиться </a:t>
            </a: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с 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материками и океанами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>
              <a:buFontTx/>
              <a:buNone/>
            </a:pPr>
            <a:endParaRPr lang="ru-RU" sz="3600" b="1" i="1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Учиться </a:t>
            </a: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узнавать</a:t>
            </a: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и </a:t>
            </a: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показывать </a:t>
            </a: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их 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на </a:t>
            </a: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карте.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341313" y="128588"/>
            <a:ext cx="8358187" cy="2101850"/>
            <a:chOff x="215" y="81"/>
            <a:chExt cx="5265" cy="1324"/>
          </a:xfrm>
        </p:grpSpPr>
        <p:pic>
          <p:nvPicPr>
            <p:cNvPr id="10242" name="Содержимое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5" y="81"/>
              <a:ext cx="5265" cy="1324"/>
            </a:xfrm>
            <a:prstGeom prst="rect">
              <a:avLst/>
            </a:prstGeom>
            <a:noFill/>
          </p:spPr>
        </p:pic>
        <p:sp>
          <p:nvSpPr>
            <p:cNvPr id="10243" name="Text Box 3"/>
            <p:cNvSpPr txBox="1">
              <a:spLocks noChangeArrowheads="1"/>
            </p:cNvSpPr>
            <p:nvPr/>
          </p:nvSpPr>
          <p:spPr bwMode="auto">
            <a:xfrm>
              <a:off x="270" y="135"/>
              <a:ext cx="5157" cy="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19100" indent="-382588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ru-RU" sz="3600"/>
                <a:t>Огромные участки суши, со всех сторон окружённые водой </a:t>
              </a:r>
              <a:r>
                <a:rPr lang="ru-RU" sz="2800"/>
                <a:t>– это</a:t>
              </a:r>
            </a:p>
            <a:p>
              <a:pPr marL="419100" indent="-382588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ru-RU" sz="2800"/>
                <a:t> </a:t>
              </a:r>
              <a:r>
                <a:rPr lang="ru-RU" sz="4400" b="1" i="1">
                  <a:solidFill>
                    <a:srgbClr val="002060"/>
                  </a:solidFill>
                </a:rPr>
                <a:t>МАТЕРИКИ</a:t>
              </a:r>
              <a:r>
                <a:rPr lang="ru-RU" sz="4000" b="1" i="1"/>
                <a:t>, </a:t>
              </a:r>
              <a:r>
                <a:rPr lang="ru-RU" sz="2800" b="1" i="1"/>
                <a:t>ИЛИ</a:t>
              </a:r>
              <a:r>
                <a:rPr lang="ru-RU" sz="4000" b="1" i="1"/>
                <a:t> </a:t>
              </a:r>
              <a:r>
                <a:rPr lang="ru-RU" sz="3600" b="1" i="1">
                  <a:solidFill>
                    <a:srgbClr val="002060"/>
                  </a:solidFill>
                </a:rPr>
                <a:t>КОНТИНЕНТЫ</a:t>
              </a:r>
              <a:endParaRPr lang="ru-RU" sz="2800" b="1" i="1">
                <a:solidFill>
                  <a:srgbClr val="002060"/>
                </a:solidFill>
              </a:endParaRPr>
            </a:p>
          </p:txBody>
        </p:sp>
      </p:grp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0" y="3286125"/>
            <a:ext cx="4786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buFont typeface="Franklin Gothic Book" pitchFamily="34" charset="0"/>
              <a:buAutoNum type="arabicPeriod"/>
            </a:pPr>
            <a:endParaRPr lang="ru-RU" sz="3200"/>
          </a:p>
        </p:txBody>
      </p:sp>
      <p:pic>
        <p:nvPicPr>
          <p:cNvPr id="10246" name="Picture 2" descr="E:\Документы\Мои рисунки\рисунки\space_0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2133600"/>
            <a:ext cx="714375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5848350" y="2800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5064125" y="2676525"/>
            <a:ext cx="1757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Евразия 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4211638" y="3933825"/>
            <a:ext cx="1565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Африка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6535738" y="4864100"/>
            <a:ext cx="1550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Австралия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2603500" y="4456113"/>
            <a:ext cx="1495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Южная </a:t>
            </a:r>
            <a:endParaRPr lang="en-US" sz="2400" b="1"/>
          </a:p>
          <a:p>
            <a:r>
              <a:rPr lang="ru-RU" sz="2400" b="1"/>
              <a:t>Америка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1757363" y="2676525"/>
            <a:ext cx="1895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Северная</a:t>
            </a:r>
            <a:endParaRPr lang="en-US" sz="2800" b="1"/>
          </a:p>
          <a:p>
            <a:r>
              <a:rPr lang="ru-RU" sz="2800" b="1"/>
              <a:t> Америка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4710113" y="6138863"/>
            <a:ext cx="2241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Антарктида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02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02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02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02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02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7" grpId="0"/>
      <p:bldP spid="10268" grpId="0"/>
      <p:bldP spid="10269" grpId="3"/>
      <p:bldP spid="10270" grpId="0"/>
      <p:bldP spid="10272" grpId="1"/>
      <p:bldP spid="10273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969" name="Group 121"/>
          <p:cNvGraphicFramePr>
            <a:graphicFrameLocks noGrp="1"/>
          </p:cNvGraphicFramePr>
          <p:nvPr>
            <p:ph type="body" idx="4294967295"/>
          </p:nvPr>
        </p:nvGraphicFramePr>
        <p:xfrm>
          <a:off x="539750" y="620713"/>
          <a:ext cx="7993063" cy="5903914"/>
        </p:xfrm>
        <a:graphic>
          <a:graphicData uri="http://schemas.openxmlformats.org/drawingml/2006/table">
            <a:tbl>
              <a:tblPr/>
              <a:tblGrid>
                <a:gridCol w="2663825"/>
                <a:gridCol w="2665413"/>
                <a:gridCol w="2663825"/>
              </a:tblGrid>
              <a:tr h="1766888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Материки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Северное или</a:t>
                      </a: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Южное полушарие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Западное или</a:t>
                      </a: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Восточное полушарие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Евразия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Африка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Северная Америка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Южная Америка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Австралия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Антарктида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103" name="Group 39"/>
          <p:cNvGraphicFramePr>
            <a:graphicFrameLocks noGrp="1"/>
          </p:cNvGraphicFramePr>
          <p:nvPr>
            <p:ph type="body" idx="4294967295"/>
          </p:nvPr>
        </p:nvGraphicFramePr>
        <p:xfrm>
          <a:off x="611188" y="260350"/>
          <a:ext cx="8353425" cy="6264276"/>
        </p:xfrm>
        <a:graphic>
          <a:graphicData uri="http://schemas.openxmlformats.org/drawingml/2006/table">
            <a:tbl>
              <a:tblPr/>
              <a:tblGrid>
                <a:gridCol w="2784475"/>
                <a:gridCol w="2784475"/>
                <a:gridCol w="2784475"/>
              </a:tblGrid>
              <a:tr h="1466850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Материки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Северное или</a:t>
                      </a: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Южное полушарие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Западное или</a:t>
                      </a: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Восточное полушарие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Евразия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Африка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375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Северная Америка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3788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Южная Америка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Австралия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Антарктида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  и  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318" name="Group 38"/>
          <p:cNvGraphicFramePr>
            <a:graphicFrameLocks noGrp="1"/>
          </p:cNvGraphicFramePr>
          <p:nvPr>
            <p:ph type="body" idx="4294967295"/>
          </p:nvPr>
        </p:nvGraphicFramePr>
        <p:xfrm>
          <a:off x="611188" y="404813"/>
          <a:ext cx="7921625" cy="6075364"/>
        </p:xfrm>
        <a:graphic>
          <a:graphicData uri="http://schemas.openxmlformats.org/drawingml/2006/table">
            <a:tbl>
              <a:tblPr/>
              <a:tblGrid>
                <a:gridCol w="2640012"/>
                <a:gridCol w="2641600"/>
                <a:gridCol w="2640013"/>
              </a:tblGrid>
              <a:tr h="1422400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Материки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Северное или</a:t>
                      </a: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Южное полушарие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Западное или</a:t>
                      </a: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Восточное полушарие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Евразия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3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3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Африка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3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3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2038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Северная Америка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3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3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Южная Америка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3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3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Австралия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Антарктида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  и  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6_Техничес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6_Техническ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3749</TotalTime>
  <Words>280</Words>
  <Application>Microsoft Office PowerPoint</Application>
  <PresentationFormat>Экран (4:3)</PresentationFormat>
  <Paragraphs>147</Paragraphs>
  <Slides>21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5" baseType="lpstr">
      <vt:lpstr>Arial</vt:lpstr>
      <vt:lpstr>Franklin Gothic Book</vt:lpstr>
      <vt:lpstr>Wingdings 2</vt:lpstr>
      <vt:lpstr>Calibri</vt:lpstr>
      <vt:lpstr>Tahoma</vt:lpstr>
      <vt:lpstr>Wingdings</vt:lpstr>
      <vt:lpstr>Comic Sans MS</vt:lpstr>
      <vt:lpstr>Forte</vt:lpstr>
      <vt:lpstr>Arial Black</vt:lpstr>
      <vt:lpstr>Bookman Old Style</vt:lpstr>
      <vt:lpstr>Arial Unicode MS</vt:lpstr>
      <vt:lpstr>Times New Roman</vt:lpstr>
      <vt:lpstr>6_Техническая</vt:lpstr>
      <vt:lpstr>Поток</vt:lpstr>
      <vt:lpstr>Слайд 1</vt:lpstr>
      <vt:lpstr>  Меридианы </vt:lpstr>
      <vt:lpstr>Слайд 3</vt:lpstr>
      <vt:lpstr>Слайд 4</vt:lpstr>
      <vt:lpstr>Цели урока: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Австралия</vt:lpstr>
      <vt:lpstr>Символ Австралии — кенгуру.</vt:lpstr>
      <vt:lpstr>Серый оппосум – ночной житель Австралийских пустынь</vt:lpstr>
      <vt:lpstr>Дикая собака динго – коренной житель Австралии</vt:lpstr>
      <vt:lpstr>Слайд 18</vt:lpstr>
      <vt:lpstr>Самые яркие по окраске птицы тоже живут в Австралии</vt:lpstr>
      <vt:lpstr>Утконос – водный зверь, живёт в воде, откладывает яйца, но  детёнышей кормит молоком.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ПЛАНЕТЕ</dc:title>
  <dc:creator>User</dc:creator>
  <cp:lastModifiedBy>User</cp:lastModifiedBy>
  <cp:revision>190</cp:revision>
  <dcterms:modified xsi:type="dcterms:W3CDTF">2015-09-17T16:33:33Z</dcterms:modified>
</cp:coreProperties>
</file>