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notesMasterIdLst>
    <p:notesMasterId r:id="rId34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3" r:id="rId16"/>
    <p:sldId id="274" r:id="rId17"/>
    <p:sldId id="275" r:id="rId18"/>
    <p:sldId id="276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8" r:id="rId29"/>
    <p:sldId id="289" r:id="rId30"/>
    <p:sldId id="290" r:id="rId31"/>
    <p:sldId id="291" r:id="rId32"/>
    <p:sldId id="292" r:id="rId3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1091F1-D588-4C26-B4E8-311A16EF204B}" type="datetimeFigureOut">
              <a:rPr lang="ru-RU" smtClean="0"/>
              <a:t>31.08.2015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960F1A-4F21-4ED1-9618-5B323100D9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2194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960F1A-4F21-4ED1-9618-5B323100D9D6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631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A9582-9870-4514-920C-B36F1BD964BD}" type="datetimeFigureOut">
              <a:rPr lang="ru-RU" smtClean="0"/>
              <a:t>31.08.2015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48AAB-3EB6-443E-915A-31F2952823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28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A9582-9870-4514-920C-B36F1BD964BD}" type="datetimeFigureOut">
              <a:rPr lang="ru-RU" smtClean="0"/>
              <a:t>31.08.2015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48AAB-3EB6-443E-915A-31F2952823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8080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A9582-9870-4514-920C-B36F1BD964BD}" type="datetimeFigureOut">
              <a:rPr lang="ru-RU" smtClean="0"/>
              <a:t>31.08.2015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48AAB-3EB6-443E-915A-31F2952823B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097169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A9582-9870-4514-920C-B36F1BD964BD}" type="datetimeFigureOut">
              <a:rPr lang="ru-RU" smtClean="0"/>
              <a:t>31.08.2015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48AAB-3EB6-443E-915A-31F2952823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0273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A9582-9870-4514-920C-B36F1BD964BD}" type="datetimeFigureOut">
              <a:rPr lang="ru-RU" smtClean="0"/>
              <a:t>31.08.2015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48AAB-3EB6-443E-915A-31F2952823B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330558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A9582-9870-4514-920C-B36F1BD964BD}" type="datetimeFigureOut">
              <a:rPr lang="ru-RU" smtClean="0"/>
              <a:t>31.08.2015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48AAB-3EB6-443E-915A-31F2952823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34807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A9582-9870-4514-920C-B36F1BD964BD}" type="datetimeFigureOut">
              <a:rPr lang="ru-RU" smtClean="0"/>
              <a:t>31.08.2015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48AAB-3EB6-443E-915A-31F2952823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2591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A9582-9870-4514-920C-B36F1BD964BD}" type="datetimeFigureOut">
              <a:rPr lang="ru-RU" smtClean="0"/>
              <a:t>31.08.2015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48AAB-3EB6-443E-915A-31F2952823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9103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A9582-9870-4514-920C-B36F1BD964BD}" type="datetimeFigureOut">
              <a:rPr lang="ru-RU" smtClean="0"/>
              <a:t>31.08.2015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48AAB-3EB6-443E-915A-31F2952823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9580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A9582-9870-4514-920C-B36F1BD964BD}" type="datetimeFigureOut">
              <a:rPr lang="ru-RU" smtClean="0"/>
              <a:t>31.08.2015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48AAB-3EB6-443E-915A-31F2952823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5008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A9582-9870-4514-920C-B36F1BD964BD}" type="datetimeFigureOut">
              <a:rPr lang="ru-RU" smtClean="0"/>
              <a:t>31.08.2015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48AAB-3EB6-443E-915A-31F2952823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6901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A9582-9870-4514-920C-B36F1BD964BD}" type="datetimeFigureOut">
              <a:rPr lang="ru-RU" smtClean="0"/>
              <a:t>31.08.2015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48AAB-3EB6-443E-915A-31F2952823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7364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A9582-9870-4514-920C-B36F1BD964BD}" type="datetimeFigureOut">
              <a:rPr lang="ru-RU" smtClean="0"/>
              <a:t>31.08.2015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48AAB-3EB6-443E-915A-31F2952823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901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A9582-9870-4514-920C-B36F1BD964BD}" type="datetimeFigureOut">
              <a:rPr lang="ru-RU" smtClean="0"/>
              <a:t>31.08.2015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48AAB-3EB6-443E-915A-31F2952823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6116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A9582-9870-4514-920C-B36F1BD964BD}" type="datetimeFigureOut">
              <a:rPr lang="ru-RU" smtClean="0"/>
              <a:t>31.08.2015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48AAB-3EB6-443E-915A-31F2952823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3091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A9582-9870-4514-920C-B36F1BD964BD}" type="datetimeFigureOut">
              <a:rPr lang="ru-RU" smtClean="0"/>
              <a:t>31.08.2015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48AAB-3EB6-443E-915A-31F2952823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0976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0A9582-9870-4514-920C-B36F1BD964BD}" type="datetimeFigureOut">
              <a:rPr lang="ru-RU" smtClean="0"/>
              <a:t>31.08.2015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13248AAB-3EB6-443E-915A-31F2952823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5989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  <p:sldLayoutId id="2147483745" r:id="rId14"/>
    <p:sldLayoutId id="2147483746" r:id="rId15"/>
    <p:sldLayoutId id="214748374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695" y="189931"/>
            <a:ext cx="7956645" cy="647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048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Молодцы! Вот видите, сколько интересного мы смогли узнать о каждом из вас.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За первый класс мы с вами многое уже узнали друг о друге, но ещё больше нам предстоит узнать. 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А </a:t>
            </a:r>
            <a:r>
              <a:rPr lang="ru-RU" dirty="0">
                <a:solidFill>
                  <a:srgbClr val="C00000"/>
                </a:solidFill>
              </a:rPr>
              <a:t>какими бы вы хотели видеть своих одноклассников? </a:t>
            </a: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Какими </a:t>
            </a:r>
            <a:r>
              <a:rPr lang="ru-RU" dirty="0">
                <a:solidFill>
                  <a:srgbClr val="C00000"/>
                </a:solidFill>
              </a:rPr>
              <a:t>они должны быть? </a:t>
            </a:r>
          </a:p>
        </p:txBody>
      </p:sp>
    </p:spTree>
    <p:extLst>
      <p:ext uri="{BB962C8B-B14F-4D97-AF65-F5344CB8AC3E}">
        <p14:creationId xmlns:p14="http://schemas.microsoft.com/office/powerpoint/2010/main" val="566359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4911" y="2928238"/>
            <a:ext cx="8669091" cy="3113124"/>
          </a:xfrm>
        </p:spPr>
        <p:txBody>
          <a:bodyPr/>
          <a:lstStyle/>
          <a:p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Мозговой штурм «Дружба – это …».</a:t>
            </a:r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4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Ч</a:t>
            </a:r>
            <a:r>
              <a:rPr lang="ru-RU" sz="4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 </a:t>
            </a:r>
            <a:r>
              <a:rPr lang="ru-RU" sz="4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значит «дружба» и зачем она нужна людям?</a:t>
            </a:r>
          </a:p>
        </p:txBody>
      </p:sp>
      <p:pic>
        <p:nvPicPr>
          <p:cNvPr id="1026" name="Picture 2" descr="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963" y="0"/>
            <a:ext cx="3563535" cy="292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7871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</a:t>
            </a:r>
            <a: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человек, который связан с кем-нибудь дружбой («Толковый словарь русского языка» С. И. Ожегова).</a:t>
            </a:r>
            <a:b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Дружба</a:t>
            </a:r>
            <a: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близкие отношения, основанные на взаимном доверии, привязанности, общности интересов («Толковый словарь русского языка» С. И. Ожегова).</a:t>
            </a:r>
          </a:p>
        </p:txBody>
      </p:sp>
    </p:spTree>
    <p:extLst>
      <p:ext uri="{BB962C8B-B14F-4D97-AF65-F5344CB8AC3E}">
        <p14:creationId xmlns:p14="http://schemas.microsoft.com/office/powerpoint/2010/main" val="220734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6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вы понимаете</a:t>
            </a:r>
            <a:r>
              <a:rPr lang="ru-RU" sz="67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67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r>
              <a:rPr lang="ru-RU" sz="73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взаимное доверие –</a:t>
            </a:r>
            <a:r>
              <a:rPr lang="ru-RU" sz="73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73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73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привязанности </a:t>
            </a:r>
            <a:r>
              <a:rPr lang="ru-RU" sz="73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dirty="0"/>
              <a:t/>
            </a:r>
            <a:br>
              <a:rPr lang="ru-RU" dirty="0"/>
            </a:br>
            <a:r>
              <a:rPr lang="ru-RU" sz="73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общность интересов – </a:t>
            </a:r>
          </a:p>
        </p:txBody>
      </p:sp>
    </p:spTree>
    <p:extLst>
      <p:ext uri="{BB962C8B-B14F-4D97-AF65-F5344CB8AC3E}">
        <p14:creationId xmlns:p14="http://schemas.microsoft.com/office/powerpoint/2010/main" val="398078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4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ачества человека 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</a:t>
            </a:r>
            <a: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акие </a:t>
            </a:r>
            <a: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 качества вы не хотели видеть в своём друге? </a:t>
            </a:r>
            <a:r>
              <a:rPr lang="ru-RU" dirty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49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9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верный, отзывчивый, честный, внимательный, доброжелательный, </a:t>
            </a:r>
            <a:r>
              <a:rPr lang="ru-RU" sz="49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равнодушный, эгоист, хвастливый, жадный, ленивый, завистливый</a:t>
            </a:r>
            <a:endParaRPr lang="ru-RU" sz="49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665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162" y="130628"/>
            <a:ext cx="8596668" cy="1320800"/>
          </a:xfrm>
        </p:spPr>
        <p:txBody>
          <a:bodyPr>
            <a:noAutofit/>
          </a:bodyPr>
          <a:lstStyle/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Наш народ придумал очень много пословиц и поговорок о дружбе.</a:t>
            </a:r>
            <a:b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Давайте закончим пословицы и поговорки, которые вы видите на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экране</a:t>
            </a: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имей сто рублей, а имей </a:t>
            </a:r>
            <a:r>
              <a:rPr lang="ru-RU" sz="4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ru-RU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 познается … </a:t>
            </a:r>
            <a:br>
              <a:rPr lang="ru-RU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Новых друзей наживай, а старых </a:t>
            </a:r>
            <a:r>
              <a:rPr lang="ru-RU" sz="4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ru-RU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Нет друга - ищи, а найдешь – </a:t>
            </a:r>
            <a:r>
              <a:rPr lang="ru-RU" sz="4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ru-RU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Дружба, как стекло, разобьешь –…. </a:t>
            </a:r>
            <a:br>
              <a:rPr lang="ru-RU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 без друзей, что дерево … </a:t>
            </a:r>
            <a:br>
              <a:rPr lang="ru-RU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373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Сейчас вы только учитесь дружить. Но чтобы дружба была крепкой, нужно соблюдать законы. Какие бы законы дружбы вы хотели бы предложить для нашего класса? </a:t>
            </a:r>
          </a:p>
        </p:txBody>
      </p:sp>
    </p:spTree>
    <p:extLst>
      <p:ext uri="{BB962C8B-B14F-4D97-AF65-F5344CB8AC3E}">
        <p14:creationId xmlns:p14="http://schemas.microsoft.com/office/powerpoint/2010/main" val="3251034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Законы 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дружбы</a:t>
            </a:r>
            <a:r>
              <a:rPr lang="ru-RU" dirty="0"/>
              <a:t/>
            </a:r>
            <a:br>
              <a:rPr lang="ru-RU" dirty="0"/>
            </a:br>
            <a: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Помогай другу в беде.</a:t>
            </a:r>
            <a:b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Умей с другом разделить радость.</a:t>
            </a:r>
            <a:b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смейся над недостатками друга.</a:t>
            </a:r>
            <a:b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Останови друга, если он делает что-то плохое.</a:t>
            </a:r>
            <a:b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Умей принять помощь, совет.</a:t>
            </a:r>
            <a:b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обманывай друга.</a:t>
            </a:r>
            <a:b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предавай друга.</a:t>
            </a:r>
            <a:b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Относись к другу как к себе.</a:t>
            </a:r>
            <a:b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Умей признавать свои ошибки.</a:t>
            </a:r>
          </a:p>
        </p:txBody>
      </p:sp>
    </p:spTree>
    <p:extLst>
      <p:ext uri="{BB962C8B-B14F-4D97-AF65-F5344CB8AC3E}">
        <p14:creationId xmlns:p14="http://schemas.microsoft.com/office/powerpoint/2010/main" val="141430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274002" cy="827314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Л. Измайлов “ Монолог о дружбе” (отрывок)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3829" y="1030515"/>
            <a:ext cx="8940173" cy="5010848"/>
          </a:xfrm>
        </p:spPr>
        <p:txBody>
          <a:bodyPr/>
          <a:lstStyle/>
          <a:p>
            <a:pPr marL="0" indent="0">
              <a:buNone/>
            </a:pPr>
            <a:r>
              <a:rPr lang="ru-RU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дружба? Каждый знает?</a:t>
            </a:r>
          </a:p>
          <a:p>
            <a:pPr marL="0" indent="0">
              <a:buNone/>
            </a:pPr>
            <a:r>
              <a:rPr lang="ru-RU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Может быть, и спрашивать смешно?</a:t>
            </a:r>
          </a:p>
          <a:p>
            <a:pPr marL="0" indent="0">
              <a:buNone/>
            </a:pPr>
            <a:r>
              <a:rPr lang="ru-RU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 а всё же, что обозначает</a:t>
            </a:r>
          </a:p>
          <a:p>
            <a:pPr marL="0" indent="0">
              <a:buNone/>
            </a:pPr>
            <a:r>
              <a:rPr lang="ru-RU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слово? Значит что оно?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5111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Дружба – это если друг твой болен</a:t>
            </a:r>
            <a:br>
              <a:rPr lang="ru-RU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не может в школу приходить, –</a:t>
            </a:r>
            <a:br>
              <a:rPr lang="ru-RU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Навещать его по доброй воле,</a:t>
            </a:r>
            <a:br>
              <a:rPr lang="ru-RU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Школьные уроки приносить.</a:t>
            </a:r>
            <a:br>
              <a:rPr lang="ru-RU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4341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2954" y="341193"/>
            <a:ext cx="9144001" cy="5950425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2060"/>
                </a:solidFill>
              </a:rPr>
              <a:t>От всей души </a:t>
            </a:r>
            <a:r>
              <a:rPr lang="ru-RU" dirty="0" smtClean="0">
                <a:solidFill>
                  <a:srgbClr val="002060"/>
                </a:solidFill>
              </a:rPr>
              <a:t>поздравляю </a:t>
            </a:r>
            <a:r>
              <a:rPr lang="ru-RU" dirty="0">
                <a:solidFill>
                  <a:srgbClr val="002060"/>
                </a:solidFill>
              </a:rPr>
              <a:t>вас с этим замечательным </a:t>
            </a:r>
            <a:r>
              <a:rPr lang="ru-RU" dirty="0" smtClean="0">
                <a:solidFill>
                  <a:srgbClr val="002060"/>
                </a:solidFill>
              </a:rPr>
              <a:t>Днем Знаний. </a:t>
            </a:r>
            <a:r>
              <a:rPr lang="ru-RU" dirty="0" smtClean="0">
                <a:solidFill>
                  <a:srgbClr val="002060"/>
                </a:solidFill>
              </a:rPr>
              <a:t>Хочу </a:t>
            </a:r>
            <a:r>
              <a:rPr lang="ru-RU" dirty="0">
                <a:solidFill>
                  <a:srgbClr val="002060"/>
                </a:solidFill>
              </a:rPr>
              <a:t>пожелать </a:t>
            </a:r>
            <a:r>
              <a:rPr lang="ru-RU" dirty="0" smtClean="0">
                <a:solidFill>
                  <a:srgbClr val="002060"/>
                </a:solidFill>
              </a:rPr>
              <a:t>вам</a:t>
            </a:r>
            <a:r>
              <a:rPr lang="ru-RU" dirty="0">
                <a:solidFill>
                  <a:srgbClr val="002060"/>
                </a:solidFill>
              </a:rPr>
              <a:t>, чтобы предстоящий учебный год стал не скучным перечнем страниц из дневника, а рассыпался навстречу каждому из нас тысячей ярких мгновений: звонков, уроков, переменок, школьных мероприятий, интересного общения…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Пусть 1 сентября принесет вам новые надежды и мечты, поможет вам получать новые знания и успешно провести еще один учебный год.</a:t>
            </a:r>
          </a:p>
        </p:txBody>
      </p:sp>
    </p:spTree>
    <p:extLst>
      <p:ext uri="{BB962C8B-B14F-4D97-AF65-F5344CB8AC3E}">
        <p14:creationId xmlns:p14="http://schemas.microsoft.com/office/powerpoint/2010/main" val="839200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Терпеливо объяснять задания,</a:t>
            </a:r>
            <a:br>
              <a:rPr lang="ru-RU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себя взять часть его забот,</a:t>
            </a:r>
            <a:br>
              <a:rPr lang="ru-RU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Отдавать ему своё внимание</a:t>
            </a:r>
            <a:br>
              <a:rPr lang="ru-RU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Две недели, месяц или год…</a:t>
            </a:r>
            <a:br>
              <a:rPr lang="ru-RU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4187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друг твой что-то, к сожалению,</a:t>
            </a:r>
            <a:br>
              <a:rPr lang="ru-RU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Плохо сделал или же сказал,</a:t>
            </a:r>
            <a:br>
              <a:rPr lang="ru-RU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Надо честно, прямо, без сомнения,</a:t>
            </a:r>
            <a:br>
              <a:rPr lang="ru-RU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Правду высказать ему в глаза.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1454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Может быть, понять он всё не сможет,</a:t>
            </a:r>
            <a:br>
              <a:rPr lang="ru-RU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Может быть, обидится он вдруг,</a:t>
            </a:r>
            <a:br>
              <a:rPr lang="ru-RU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Всё равно сказать ты правду должен,</a:t>
            </a:r>
            <a:br>
              <a:rPr lang="ru-RU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Ведь на то и нужен лучший друг.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032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Дружба в радости и дружба в ссоре,</a:t>
            </a:r>
            <a:b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 последнее всегда отдаст.</a:t>
            </a:r>
            <a:b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 не тот, кто льстит, а тот, кто спорит,</a:t>
            </a:r>
            <a:b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Тот, кто не обманет, не продаст.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549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Игра «Это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я, это я, это все мои друзья!»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Кто ватагою весёлой</a:t>
            </a:r>
          </a:p>
          <a:p>
            <a:pPr marL="0" indent="0">
              <a:buNone/>
            </a:pPr>
            <a:r>
              <a:rPr lang="ru-RU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Каждый день шагает в школу?</a:t>
            </a:r>
          </a:p>
          <a:p>
            <a:pPr marL="0" indent="0">
              <a:buNone/>
            </a:pPr>
            <a:r>
              <a:rPr lang="ru-RU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Кто из вас приходит в класс            </a:t>
            </a:r>
          </a:p>
          <a:p>
            <a:pPr marL="0" indent="0">
              <a:buNone/>
            </a:pPr>
            <a:r>
              <a:rPr lang="ru-RU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опозданием на час?  </a:t>
            </a:r>
            <a:r>
              <a:rPr lang="ru-RU" dirty="0"/>
              <a:t>                      </a:t>
            </a:r>
          </a:p>
        </p:txBody>
      </p:sp>
    </p:spTree>
    <p:extLst>
      <p:ext uri="{BB962C8B-B14F-4D97-AF65-F5344CB8AC3E}">
        <p14:creationId xmlns:p14="http://schemas.microsoft.com/office/powerpoint/2010/main" val="398175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Кто мороза не боится,                      </a:t>
            </a:r>
            <a:b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коньках летит как птица?          </a:t>
            </a:r>
            <a:b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Кто из вас хранит в порядке              </a:t>
            </a:r>
            <a:b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Книжки, ручки и тетрадки?    </a:t>
            </a:r>
            <a:b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1365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9620" y="493485"/>
            <a:ext cx="8596668" cy="1320800"/>
          </a:xfrm>
        </p:spPr>
        <p:txBody>
          <a:bodyPr>
            <a:noAutofit/>
          </a:bodyPr>
          <a:lstStyle/>
          <a:p>
            <a:r>
              <a:rPr lang="ru-RU" sz="6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Кто из вас, из малышей,</a:t>
            </a:r>
            <a:br>
              <a:rPr lang="ru-RU" sz="6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Ходит грязный до ушей?</a:t>
            </a:r>
            <a:br>
              <a:rPr lang="ru-RU" sz="6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Кто домашний свой урок</a:t>
            </a:r>
            <a:br>
              <a:rPr lang="ru-RU" sz="6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Выполняет точно в срок?</a:t>
            </a:r>
            <a:br>
              <a:rPr lang="ru-RU" sz="6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6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8930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6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Кто из вас, хочу узнать,</a:t>
            </a:r>
            <a:br>
              <a:rPr lang="ru-RU" sz="6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Любит петь и танцевать?</a:t>
            </a:r>
            <a:br>
              <a:rPr lang="ru-RU" sz="6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6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21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Игра «Да</a:t>
            </a:r>
            <a:r>
              <a:rPr lang="ru-RU" sz="4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-</a:t>
            </a:r>
            <a:r>
              <a:rPr lang="ru-RU" sz="4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«Нет».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51429"/>
            <a:ext cx="8596668" cy="4589933"/>
          </a:xfrm>
        </p:spPr>
        <p:txBody>
          <a:bodyPr/>
          <a:lstStyle/>
          <a:p>
            <a:pPr marL="0" indent="0">
              <a:buNone/>
            </a:pP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1.Никогда 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ходить в школу с невыученными уроками.</a:t>
            </a:r>
          </a:p>
          <a:p>
            <a:pPr marL="0" indent="0">
              <a:buNone/>
            </a:pP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2.Никогда 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решать задачи, списывать их у соседа.</a:t>
            </a:r>
          </a:p>
          <a:p>
            <a:pPr marL="0" indent="0">
              <a:buNone/>
            </a:pP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3.Никогда 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открывать учебники грязными руками.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069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2229" y="188686"/>
            <a:ext cx="9332058" cy="5152571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4.Никогда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заканчивать четверть с плохими отметками.</a:t>
            </a:r>
            <a:b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5.Никогда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оставлять друга в беде.</a:t>
            </a:r>
            <a:b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6.Не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смеяться над недостатками друга.</a:t>
            </a:r>
            <a:b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7.Прощать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друга, мириться с ним.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326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2060"/>
                </a:solidFill>
              </a:rPr>
              <a:t> </a:t>
            </a:r>
            <a:r>
              <a:rPr lang="ru-RU" sz="4000" dirty="0">
                <a:solidFill>
                  <a:srgbClr val="002060"/>
                </a:solidFill>
              </a:rPr>
              <a:t>Надеюсь, все трудности мы преодолеем вместе. Будем не только учиться наукам, но и дружить. Ведь главное - чтоб каждый из вас стал хорошим, добрым человекам.</a:t>
            </a:r>
            <a:br>
              <a:rPr lang="ru-RU" sz="4000" dirty="0">
                <a:solidFill>
                  <a:srgbClr val="002060"/>
                </a:solidFill>
              </a:rPr>
            </a:br>
            <a:r>
              <a:rPr lang="ru-RU" sz="4000" dirty="0">
                <a:solidFill>
                  <a:srgbClr val="002060"/>
                </a:solidFill>
              </a:rPr>
              <a:t>Оглянитесь, вас 19 человек. И каждый хочет, чтобы у него был друг. Нет такого человека, который смог бы всю жизнь прожить один. Нам повезло: у каждого из нас в классе может быть 19 друзей. И это прекрасно!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836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144" y="0"/>
            <a:ext cx="9157888" cy="1886857"/>
          </a:xfrm>
        </p:spPr>
        <p:txBody>
          <a:bodyPr>
            <a:normAutofit fontScale="90000"/>
          </a:bodyPr>
          <a:lstStyle/>
          <a:p>
            <a:r>
              <a:rPr lang="ru-RU" dirty="0"/>
              <a:t> </a:t>
            </a:r>
            <a:r>
              <a:rPr lang="ru-RU" sz="3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Какое </a:t>
            </a:r>
            <a:r>
              <a:rPr lang="ru-RU" sz="3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прекрасное слово – "дружба”! Произносишь его – и сразу вспоминаешь своего друга, с которым тебе интересно играть, читать новую книгу или посекретничать о своём.</a:t>
            </a:r>
            <a:br>
              <a:rPr lang="ru-RU" sz="3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</a:t>
            </a:r>
            <a:r>
              <a:rPr lang="ru-RU" sz="3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это любимая книга, которую читаешь,</a:t>
            </a:r>
            <a:br>
              <a:rPr lang="ru-RU" sz="3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</a:t>
            </a:r>
            <a:r>
              <a:rPr lang="ru-RU" sz="3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это мама, которая обязательно поможет тебе в трудную минуту,</a:t>
            </a:r>
            <a:br>
              <a:rPr lang="ru-RU" sz="3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</a:t>
            </a:r>
            <a:r>
              <a:rPr lang="ru-RU" sz="3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это школьный учитель, который поможет тебе заглянуть в тайны знаний,</a:t>
            </a:r>
            <a:br>
              <a:rPr lang="ru-RU" sz="3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</a:t>
            </a:r>
            <a:r>
              <a:rPr lang="ru-RU" sz="3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это старый плюшевый медвежонок с оторванным ухом, который выслушает тебя, когда тебе будет плохо.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801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3791" y="116114"/>
            <a:ext cx="8596668" cy="1320800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Памятка друзей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отнимай чужого, поделись, чем можешь.</a:t>
            </a:r>
            <a:b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дерись - это очень стыдно.</a:t>
            </a:r>
            <a:b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Играй честно, не подводи и не обманывай своих товарищей.</a:t>
            </a:r>
            <a:b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Старайся быть всегда аккуратным и вежливым.</a:t>
            </a:r>
            <a:b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ПОМНИ!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 не лучше всех, ты не хуже всех!</a:t>
            </a:r>
            <a:b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 - неповторимый для самого себя, родителей, учителей, друзей.</a:t>
            </a:r>
            <a:b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Чаще говори: давай дружить, давай играть, давай помогу.</a:t>
            </a:r>
            <a:b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ябедничай - доносчику первый кнут.</a:t>
            </a:r>
            <a:b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Будь добрым и щедрым на помощь, люби не только себя, но и других.</a:t>
            </a:r>
            <a:b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1568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6400" y="72571"/>
            <a:ext cx="8475716" cy="13208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Заключительная часть.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002060"/>
                </a:solidFill>
              </a:rPr>
              <a:t>Подошёл к концу наш первый урок в новом учебном году. Я желаю всем вам крепкого здоровья, успехов в учёбе. Очень надеюсь, что в школе вы будете вести себя достойно, будете дружными. Пусть все ваши знания, полученные в школе, остаются при вас и помогают вам преодолеть жизненные трудности.</a:t>
            </a:r>
          </a:p>
        </p:txBody>
      </p:sp>
    </p:spTree>
    <p:extLst>
      <p:ext uri="{BB962C8B-B14F-4D97-AF65-F5344CB8AC3E}">
        <p14:creationId xmlns:p14="http://schemas.microsoft.com/office/powerpoint/2010/main" val="256831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Ребята, прочитайте эти замечательные стихотворения о Дне Знаний</a:t>
            </a:r>
            <a:r>
              <a:rPr lang="ru-RU" b="1" dirty="0">
                <a:solidFill>
                  <a:srgbClr val="C00000"/>
                </a:solidFill>
              </a:rPr>
              <a:t> </a:t>
            </a:r>
            <a:r>
              <a:rPr lang="ru-RU" b="1" dirty="0"/>
              <a:t>  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Сентябрь наступил, закончилось лето.</a:t>
            </a:r>
            <a:br>
              <a:rPr lang="ru-RU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Пришёл праздник знаний, учёбы, отметок.    </a:t>
            </a:r>
            <a:br>
              <a:rPr lang="ru-RU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Школьные двери вновь распахнутся,</a:t>
            </a:r>
            <a:br>
              <a:rPr lang="ru-RU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Завтра учебные будни начнутся.</a:t>
            </a:r>
            <a:br>
              <a:rPr lang="ru-RU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396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6036" y="609599"/>
            <a:ext cx="8577966" cy="5736609"/>
          </a:xfrm>
        </p:spPr>
        <p:txBody>
          <a:bodyPr>
            <a:normAutofit/>
          </a:bodyPr>
          <a:lstStyle/>
          <a:p>
            <a:r>
              <a:rPr lang="ru-RU" sz="4400" dirty="0">
                <a:solidFill>
                  <a:srgbClr val="002060"/>
                </a:solidFill>
              </a:rPr>
              <a:t>Ну а сегодня праздничный час!</a:t>
            </a:r>
            <a:br>
              <a:rPr lang="ru-RU" sz="4400" dirty="0">
                <a:solidFill>
                  <a:srgbClr val="002060"/>
                </a:solidFill>
              </a:rPr>
            </a:br>
            <a:r>
              <a:rPr lang="ru-RU" sz="4400" dirty="0">
                <a:solidFill>
                  <a:srgbClr val="002060"/>
                </a:solidFill>
              </a:rPr>
              <a:t>С праздником я поздравляю всех вас!</a:t>
            </a:r>
            <a:br>
              <a:rPr lang="ru-RU" sz="4400" dirty="0">
                <a:solidFill>
                  <a:srgbClr val="002060"/>
                </a:solidFill>
              </a:rPr>
            </a:br>
            <a:r>
              <a:rPr lang="ru-RU" sz="4400" dirty="0">
                <a:solidFill>
                  <a:srgbClr val="002060"/>
                </a:solidFill>
              </a:rPr>
              <a:t>Встретились снова, друзья и подруги.</a:t>
            </a:r>
            <a:br>
              <a:rPr lang="ru-RU" sz="4400" dirty="0">
                <a:solidFill>
                  <a:srgbClr val="002060"/>
                </a:solidFill>
              </a:rPr>
            </a:br>
            <a:r>
              <a:rPr lang="ru-RU" sz="4400" dirty="0">
                <a:solidFill>
                  <a:srgbClr val="002060"/>
                </a:solidFill>
              </a:rPr>
              <a:t> Наверное, много расскажут друг другу</a:t>
            </a:r>
            <a:br>
              <a:rPr lang="ru-RU" sz="4400" dirty="0">
                <a:solidFill>
                  <a:srgbClr val="002060"/>
                </a:solidFill>
              </a:rPr>
            </a:br>
            <a:endParaRPr lang="ru-RU" sz="4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1231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>
                <a:solidFill>
                  <a:srgbClr val="002060"/>
                </a:solidFill>
              </a:rPr>
              <a:t>О том, что увидели, где побывали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И что с кем случилось, пока отдыхали,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О том, что соскучились, может быть очень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О том, что за лето испортился почерк.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Десятком и сотней других новостей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Надо порадовать срочно друзей ...</a:t>
            </a:r>
          </a:p>
        </p:txBody>
      </p:sp>
    </p:spTree>
    <p:extLst>
      <p:ext uri="{BB962C8B-B14F-4D97-AF65-F5344CB8AC3E}">
        <p14:creationId xmlns:p14="http://schemas.microsoft.com/office/powerpoint/2010/main" val="182033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>
                <a:solidFill>
                  <a:srgbClr val="002060"/>
                </a:solidFill>
              </a:rPr>
              <a:t>Сегодня нас всех вместе собрала школа, мы находимся в своём кабинете в кругу своих одноклассников. Сейчас мы кое-что выясним и узнаем скрытые подробности о каждом из вас. А помогут нам в этом ваша активность и аплодисменты.</a:t>
            </a:r>
          </a:p>
        </p:txBody>
      </p:sp>
    </p:spTree>
    <p:extLst>
      <p:ext uri="{BB962C8B-B14F-4D97-AF65-F5344CB8AC3E}">
        <p14:creationId xmlns:p14="http://schemas.microsoft.com/office/powerpoint/2010/main" val="307020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1319" y="545910"/>
            <a:ext cx="8782683" cy="1384490"/>
          </a:xfrm>
        </p:spPr>
        <p:txBody>
          <a:bodyPr>
            <a:normAutofit fontScale="90000"/>
          </a:bodyPr>
          <a:lstStyle/>
          <a:p>
            <a:r>
              <a:rPr lang="ru-RU" sz="4400" dirty="0" smtClean="0">
                <a:solidFill>
                  <a:srgbClr val="002060"/>
                </a:solidFill>
              </a:rPr>
              <a:t>   Сегодня </a:t>
            </a:r>
            <a:r>
              <a:rPr lang="ru-RU" sz="4400" dirty="0">
                <a:solidFill>
                  <a:srgbClr val="002060"/>
                </a:solidFill>
              </a:rPr>
              <a:t>нас всех вместе собрала школа, мы находимся в своём кабинете в кругу своих одноклассников. Сейчас мы кое-что выясним и узнаем скрытые подробности о каждом из вас. </a:t>
            </a:r>
            <a:r>
              <a:rPr lang="ru-RU" sz="4400" dirty="0" smtClean="0">
                <a:solidFill>
                  <a:srgbClr val="002060"/>
                </a:solidFill>
              </a:rPr>
              <a:t/>
            </a:r>
            <a:br>
              <a:rPr lang="ru-RU" sz="4400" dirty="0" smtClean="0">
                <a:solidFill>
                  <a:srgbClr val="002060"/>
                </a:solidFill>
              </a:rPr>
            </a:br>
            <a:r>
              <a:rPr lang="ru-RU" sz="4400" dirty="0" smtClean="0">
                <a:solidFill>
                  <a:srgbClr val="C00000"/>
                </a:solidFill>
              </a:rPr>
              <a:t>А </a:t>
            </a:r>
            <a:r>
              <a:rPr lang="ru-RU" sz="4400" dirty="0">
                <a:solidFill>
                  <a:srgbClr val="C00000"/>
                </a:solidFill>
              </a:rPr>
              <a:t>помогут нам в этом ваша </a:t>
            </a:r>
            <a:r>
              <a:rPr lang="ru-RU" sz="4400" dirty="0" smtClean="0">
                <a:solidFill>
                  <a:srgbClr val="C00000"/>
                </a:solidFill>
              </a:rPr>
              <a:t/>
            </a:r>
            <a:br>
              <a:rPr lang="ru-RU" sz="4400" dirty="0" smtClean="0">
                <a:solidFill>
                  <a:srgbClr val="C00000"/>
                </a:solidFill>
              </a:rPr>
            </a:br>
            <a:r>
              <a:rPr lang="ru-RU" sz="4400" dirty="0" smtClean="0">
                <a:solidFill>
                  <a:srgbClr val="C00000"/>
                </a:solidFill>
              </a:rPr>
              <a:t>активность </a:t>
            </a:r>
            <a:r>
              <a:rPr lang="ru-RU" sz="4400" dirty="0">
                <a:solidFill>
                  <a:srgbClr val="C00000"/>
                </a:solidFill>
              </a:rPr>
              <a:t>и аплодисменты.</a:t>
            </a:r>
            <a:r>
              <a:rPr lang="ru-RU" dirty="0">
                <a:solidFill>
                  <a:srgbClr val="C00000"/>
                </a:solidFill>
              </a:rPr>
              <a:t/>
            </a:r>
            <a:br>
              <a:rPr lang="ru-RU" dirty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1233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8490" y="109182"/>
            <a:ext cx="8905512" cy="182121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Аплодирует </a:t>
            </a:r>
            <a:r>
              <a:rPr lang="ru-RU" dirty="0">
                <a:solidFill>
                  <a:srgbClr val="C00000"/>
                </a:solidFill>
              </a:rPr>
              <a:t>тот, кто … </a:t>
            </a:r>
            <a:r>
              <a:rPr lang="ru-RU" i="1" dirty="0">
                <a:solidFill>
                  <a:srgbClr val="C00000"/>
                </a:solidFill>
              </a:rPr>
              <a:t>(учащиеся аплодируют</a:t>
            </a:r>
            <a:r>
              <a:rPr lang="ru-RU" i="1" dirty="0" smtClean="0">
                <a:solidFill>
                  <a:srgbClr val="C00000"/>
                </a:solidFill>
              </a:rPr>
              <a:t>)</a:t>
            </a:r>
            <a:r>
              <a:rPr lang="ru-RU" dirty="0">
                <a:solidFill>
                  <a:srgbClr val="C00000"/>
                </a:solidFill>
              </a:rPr>
              <a:t/>
            </a:r>
            <a:br>
              <a:rPr lang="ru-RU" dirty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 рад </a:t>
            </a:r>
            <a:r>
              <a:rPr lang="ru-RU" dirty="0">
                <a:solidFill>
                  <a:srgbClr val="002060"/>
                </a:solidFill>
              </a:rPr>
              <a:t>встрече с друзьями;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 нисколько </a:t>
            </a:r>
            <a:r>
              <a:rPr lang="ru-RU" dirty="0">
                <a:solidFill>
                  <a:srgbClr val="002060"/>
                </a:solidFill>
              </a:rPr>
              <a:t>не соскучился по школе;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с </a:t>
            </a:r>
            <a:r>
              <a:rPr lang="ru-RU" dirty="0">
                <a:solidFill>
                  <a:srgbClr val="002060"/>
                </a:solidFill>
              </a:rPr>
              <a:t>радостью пошёл в школу;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прочитал </a:t>
            </a:r>
            <a:r>
              <a:rPr lang="ru-RU" dirty="0">
                <a:solidFill>
                  <a:srgbClr val="002060"/>
                </a:solidFill>
              </a:rPr>
              <a:t>за лето много книг;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настроился </a:t>
            </a:r>
            <a:r>
              <a:rPr lang="ru-RU" dirty="0">
                <a:solidFill>
                  <a:srgbClr val="002060"/>
                </a:solidFill>
              </a:rPr>
              <a:t>учиться  на “4” и “5”;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уже </a:t>
            </a:r>
            <a:r>
              <a:rPr lang="ru-RU" dirty="0">
                <a:solidFill>
                  <a:srgbClr val="002060"/>
                </a:solidFill>
              </a:rPr>
              <a:t>ждёт ближайших каникул;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хочет </a:t>
            </a:r>
            <a:r>
              <a:rPr lang="ru-RU" dirty="0">
                <a:solidFill>
                  <a:srgbClr val="002060"/>
                </a:solidFill>
              </a:rPr>
              <a:t>спать и ни о чём другом думать пока </a:t>
            </a:r>
            <a:r>
              <a:rPr lang="ru-RU" dirty="0" smtClean="0">
                <a:solidFill>
                  <a:srgbClr val="002060"/>
                </a:solidFill>
              </a:rPr>
              <a:t>     не </a:t>
            </a:r>
            <a:r>
              <a:rPr lang="ru-RU" dirty="0">
                <a:solidFill>
                  <a:srgbClr val="002060"/>
                </a:solidFill>
              </a:rPr>
              <a:t>может;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встал </a:t>
            </a:r>
            <a:r>
              <a:rPr lang="ru-RU" dirty="0">
                <a:solidFill>
                  <a:srgbClr val="002060"/>
                </a:solidFill>
              </a:rPr>
              <a:t>не с той ноги;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уже </a:t>
            </a:r>
            <a:r>
              <a:rPr lang="ru-RU" dirty="0">
                <a:solidFill>
                  <a:srgbClr val="002060"/>
                </a:solidFill>
              </a:rPr>
              <a:t>побаивается предстоящих контрольных…</a:t>
            </a:r>
          </a:p>
        </p:txBody>
      </p:sp>
    </p:spTree>
    <p:extLst>
      <p:ext uri="{BB962C8B-B14F-4D97-AF65-F5344CB8AC3E}">
        <p14:creationId xmlns:p14="http://schemas.microsoft.com/office/powerpoint/2010/main" val="321640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146</TotalTime>
  <Words>409</Words>
  <Application>Microsoft Office PowerPoint</Application>
  <PresentationFormat>Широкоэкранный</PresentationFormat>
  <Paragraphs>44</Paragraphs>
  <Slides>32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8" baseType="lpstr">
      <vt:lpstr>Arial</vt:lpstr>
      <vt:lpstr>Calibri</vt:lpstr>
      <vt:lpstr>Times New Roman</vt:lpstr>
      <vt:lpstr>Trebuchet MS</vt:lpstr>
      <vt:lpstr>Wingdings 3</vt:lpstr>
      <vt:lpstr>Грань</vt:lpstr>
      <vt:lpstr>Презентация PowerPoint</vt:lpstr>
      <vt:lpstr>От всей души поздравляю вас с этим замечательным Днем Знаний. Хочу пожелать вам, чтобы предстоящий учебный год стал не скучным перечнем страниц из дневника, а рассыпался навстречу каждому из нас тысячей ярких мгновений: звонков, уроков, переменок, школьных мероприятий, интересного общения… Пусть 1 сентября принесет вам новые надежды и мечты, поможет вам получать новые знания и успешно провести еще один учебный год.</vt:lpstr>
      <vt:lpstr> Надеюсь, все трудности мы преодолеем вместе. Будем не только учиться наукам, но и дружить. Ведь главное - чтоб каждый из вас стал хорошим, добрым человекам. Оглянитесь, вас 19 человек. И каждый хочет, чтобы у него был друг. Нет такого человека, который смог бы всю жизнь прожить один. Нам повезло: у каждого из нас в классе может быть 19 друзей. И это прекрасно! </vt:lpstr>
      <vt:lpstr>Ребята, прочитайте эти замечательные стихотворения о Дне Знаний       Сентябрь наступил, закончилось лето. Пришёл праздник знаний, учёбы, отметок.     Школьные двери вновь распахнутся, Завтра учебные будни начнутся. </vt:lpstr>
      <vt:lpstr>Ну а сегодня праздничный час! С праздником я поздравляю всех вас! Встретились снова, друзья и подруги.  Наверное, много расскажут друг другу </vt:lpstr>
      <vt:lpstr>О том, что увидели, где побывали И что с кем случилось, пока отдыхали, О том, что соскучились, может быть очень О том, что за лето испортился почерк. Десятком и сотней других новостей Надо порадовать срочно друзей ...</vt:lpstr>
      <vt:lpstr>Сегодня нас всех вместе собрала школа, мы находимся в своём кабинете в кругу своих одноклассников. Сейчас мы кое-что выясним и узнаем скрытые подробности о каждом из вас. А помогут нам в этом ваша активность и аплодисменты.</vt:lpstr>
      <vt:lpstr>   Сегодня нас всех вместе собрала школа, мы находимся в своём кабинете в кругу своих одноклассников. Сейчас мы кое-что выясним и узнаем скрытые подробности о каждом из вас.  А помогут нам в этом ваша  активность и аплодисменты. </vt:lpstr>
      <vt:lpstr>Аплодирует тот, кто … (учащиеся аплодируют)  рад встрече с друзьями;  нисколько не соскучился по школе; с радостью пошёл в школу; прочитал за лето много книг; настроился учиться  на “4” и “5”; уже ждёт ближайших каникул; хочет спать и ни о чём другом думать пока      не может; встал не с той ноги; уже побаивается предстоящих контрольных…</vt:lpstr>
      <vt:lpstr> Молодцы! Вот видите, сколько интересного мы смогли узнать о каждом из вас.  За первый класс мы с вами многое уже узнали друг о друге, но ещё больше нам предстоит узнать.  А какими бы вы хотели видеть своих одноклассников?  Какими они должны быть? </vt:lpstr>
      <vt:lpstr>Презентация PowerPoint</vt:lpstr>
      <vt:lpstr>Друг – человек, который связан с кем-нибудь дружбой («Толковый словарь русского языка» С. И. Ожегова). Дружба – близкие отношения, основанные на взаимном доверии, привязанности, общности интересов («Толковый словарь русского языка» С. И. Ожегова).</vt:lpstr>
      <vt:lpstr>Как вы понимаете:   взаимное доверие – привязанности – общность интересов – </vt:lpstr>
      <vt:lpstr>Качества человека   Какие бы качества вы не хотели видеть в своём друге?     верный, отзывчивый, честный, внимательный, доброжелательный, равнодушный, эгоист, хвастливый, жадный, ленивый, завистливый</vt:lpstr>
      <vt:lpstr>Наш народ придумал очень много пословиц и поговорок о дружбе. Давайте закончим пословицы и поговорки, которые вы видите на экране Не имей сто рублей, а имей … Друг познается …  Новых друзей наживай, а старых … Нет друга - ищи, а найдешь – … Дружба, как стекло, разобьешь –….  Человек без друзей, что дерево …  </vt:lpstr>
      <vt:lpstr>Сейчас вы только учитесь дружить. Но чтобы дружба была крепкой, нужно соблюдать законы. Какие бы законы дружбы вы хотели бы предложить для нашего класса? </vt:lpstr>
      <vt:lpstr>Законы дружбы Помогай другу в беде. Умей с другом разделить радость. Не смейся над недостатками друга. Останови друга, если он делает что-то плохое. Умей принять помощь, совет. Не обманывай друга. Не предавай друга. Относись к другу как к себе. Умей признавать свои ошибки.</vt:lpstr>
      <vt:lpstr>Л. Измайлов “ Монолог о дружбе” (отрывок) </vt:lpstr>
      <vt:lpstr>Дружба – это если друг твой болен И не может в школу приходить, – Навещать его по доброй воле, Школьные уроки приносить. </vt:lpstr>
      <vt:lpstr>Терпеливо объяснять задания, На себя взять часть его забот, Отдавать ему своё внимание Две недели, месяц или год… </vt:lpstr>
      <vt:lpstr>Если друг твой что-то, к сожалению, Плохо сделал или же сказал, Надо честно, прямо, без сомнения, Правду высказать ему в глаза. </vt:lpstr>
      <vt:lpstr>Может быть, понять он всё не сможет, Может быть, обидится он вдруг, Всё равно сказать ты правду должен, Ведь на то и нужен лучший друг. </vt:lpstr>
      <vt:lpstr>Дружба в радости и дружба в ссоре, Друг последнее всегда отдаст. Друг не тот, кто льстит, а тот, кто спорит, Тот, кто не обманет, не продаст. </vt:lpstr>
      <vt:lpstr>Игра «Это я, это я, это все мои друзья!»</vt:lpstr>
      <vt:lpstr>Кто мороза не боится,                       На коньках летит как птица?           Кто из вас хранит в порядке               Книжки, ручки и тетрадки?     </vt:lpstr>
      <vt:lpstr>Кто из вас, из малышей, Ходит грязный до ушей? Кто домашний свой урок Выполняет точно в срок? </vt:lpstr>
      <vt:lpstr>Кто из вас, хочу узнать, Любит петь и танцевать? </vt:lpstr>
      <vt:lpstr>Игра «Да» - «Нет». </vt:lpstr>
      <vt:lpstr>4.Никогда не заканчивать четверть с плохими отметками. 5.Никогда не оставлять друга в беде. 6.Не смеяться над недостатками друга. 7.Прощать друга, мириться с ним. </vt:lpstr>
      <vt:lpstr> Какое прекрасное слово – "дружба”! Произносишь его – и сразу вспоминаешь своего друга, с которым тебе интересно играть, читать новую книгу или посекретничать о своём. Друг – это любимая книга, которую читаешь, друг – это мама, которая обязательно поможет тебе в трудную минуту, друг – это школьный учитель, который поможет тебе заглянуть в тайны знаний, друг – это старый плюшевый медвежонок с оторванным ухом, который выслушает тебя, когда тебе будет плохо. </vt:lpstr>
      <vt:lpstr>Памятка друзей Не отнимай чужого, поделись, чем можешь. Не дерись - это очень стыдно. Играй честно, не подводи и не обманывай своих товарищей. Старайся быть всегда аккуратным и вежливым. ПОМНИ! Ты не лучше всех, ты не хуже всех! Ты - неповторимый для самого себя, родителей, учителей, друзей. Чаще говори: давай дружить, давай играть, давай помогу. Не ябедничай - доносчику первый кнут. Будь добрым и щедрым на помощь, люби не только себя, но и других. </vt:lpstr>
      <vt:lpstr>Заключительная часть.  Подошёл к концу наш первый урок в новом учебном году. Я желаю всем вам крепкого здоровья, успехов в учёбе. Очень надеюсь, что в школе вы будете вести себя достойно, будете дружными. Пусть все ваши знания, полученные в школе, остаются при вас и помогают вам преодолеть жизненные трудности.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Лилия Муртазина</dc:creator>
  <cp:lastModifiedBy>Лилия Муртазина</cp:lastModifiedBy>
  <cp:revision>13</cp:revision>
  <dcterms:created xsi:type="dcterms:W3CDTF">2015-08-31T13:28:42Z</dcterms:created>
  <dcterms:modified xsi:type="dcterms:W3CDTF">2015-08-31T15:56:30Z</dcterms:modified>
</cp:coreProperties>
</file>