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6" r:id="rId10"/>
    <p:sldId id="267" r:id="rId11"/>
    <p:sldId id="268" r:id="rId12"/>
    <p:sldId id="269" r:id="rId13"/>
    <p:sldId id="271" r:id="rId14"/>
    <p:sldId id="273" r:id="rId15"/>
    <p:sldId id="275" r:id="rId16"/>
    <p:sldId id="277" r:id="rId17"/>
    <p:sldId id="278" r:id="rId18"/>
    <p:sldId id="279" r:id="rId19"/>
    <p:sldId id="280" r:id="rId20"/>
    <p:sldId id="281" r:id="rId21"/>
    <p:sldId id="282" r:id="rId22"/>
    <p:sldId id="283" r:id="rId23"/>
    <p:sldId id="284" r:id="rId24"/>
    <p:sldId id="286" r:id="rId25"/>
    <p:sldId id="287" r:id="rId26"/>
    <p:sldId id="288" r:id="rId27"/>
    <p:sldId id="289" r:id="rId28"/>
    <p:sldId id="290" r:id="rId29"/>
    <p:sldId id="291" r:id="rId30"/>
    <p:sldId id="292" r:id="rId31"/>
    <p:sldId id="294" r:id="rId32"/>
    <p:sldId id="296" r:id="rId33"/>
    <p:sldId id="297" r:id="rId34"/>
    <p:sldId id="298" r:id="rId35"/>
    <p:sldId id="299" r:id="rId36"/>
    <p:sldId id="300" r:id="rId37"/>
    <p:sldId id="301" r:id="rId38"/>
    <p:sldId id="302" r:id="rId39"/>
    <p:sldId id="304" r:id="rId40"/>
    <p:sldId id="305" r:id="rId41"/>
    <p:sldId id="306" r:id="rId42"/>
    <p:sldId id="307" r:id="rId43"/>
    <p:sldId id="308" r:id="rId44"/>
    <p:sldId id="309" r:id="rId45"/>
    <p:sldId id="313" r:id="rId46"/>
    <p:sldId id="311" r:id="rId47"/>
    <p:sldId id="312" r:id="rId48"/>
  </p:sldIdLst>
  <p:sldSz cx="9144000" cy="6858000" type="screen4x3"/>
  <p:notesSz cx="6877050" cy="965676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00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ipe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Ольга\Desktop\ПЕДСОВЕТ- закон об образовании\ФОНЫ\фон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85659"/>
          </a:xfrm>
          <a:prstGeom prst="rect">
            <a:avLst/>
          </a:prstGeom>
          <a:noFill/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57224" y="-214338"/>
            <a:ext cx="7786742" cy="1000132"/>
          </a:xfrm>
        </p:spPr>
        <p:txBody>
          <a:bodyPr>
            <a:normAutofit fontScale="92500"/>
          </a:bodyPr>
          <a:lstStyle/>
          <a:p>
            <a:r>
              <a:rPr lang="ru-RU" sz="4800" dirty="0" smtClean="0">
                <a:solidFill>
                  <a:srgbClr val="FF0000"/>
                </a:solidFill>
                <a:latin typeface="Arial Black" pitchFamily="34" charset="0"/>
                <a:cs typeface="Aharoni" pitchFamily="2" charset="-79"/>
              </a:rPr>
              <a:t>Закон об  образовании</a:t>
            </a:r>
            <a:endParaRPr lang="ru-RU" sz="4800" dirty="0">
              <a:solidFill>
                <a:srgbClr val="FF0000"/>
              </a:solidFill>
              <a:latin typeface="Arial Black" pitchFamily="34" charset="0"/>
              <a:cs typeface="Aharoni" pitchFamily="2" charset="-79"/>
            </a:endParaRPr>
          </a:p>
        </p:txBody>
      </p:sp>
      <p:pic>
        <p:nvPicPr>
          <p:cNvPr id="1028" name="Picture 4" descr="C:\Users\Ольга\Desktop\ПЕДСОВЕТ- закон об образовании\ФОНЫ\закон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6116" y="1500174"/>
            <a:ext cx="2647950" cy="3848100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Ольга\Desktop\ПЕДСОВЕТ- закон об образовании\ФОНЫ\фон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8565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785794"/>
            <a:ext cx="7000924" cy="1214446"/>
          </a:xfrm>
        </p:spPr>
        <p:txBody>
          <a:bodyPr>
            <a:normAutofit/>
          </a:bodyPr>
          <a:lstStyle/>
          <a:p>
            <a:pPr algn="ctr"/>
            <a:r>
              <a:rPr lang="ru-RU" sz="2800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   Глава 4: Обучающиеся и их родители                    (законные представители)</a:t>
            </a:r>
            <a:endParaRPr lang="ru-RU" sz="2800" cap="none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71604" y="0"/>
            <a:ext cx="7143800" cy="785759"/>
          </a:xfrm>
        </p:spPr>
        <p:txBody>
          <a:bodyPr>
            <a:normAutofit fontScale="85000" lnSpcReduction="10000"/>
          </a:bodyPr>
          <a:lstStyle/>
          <a:p>
            <a:r>
              <a:rPr lang="ru-RU" sz="4800" dirty="0" smtClean="0">
                <a:solidFill>
                  <a:srgbClr val="FF0000"/>
                </a:solidFill>
                <a:latin typeface="Arial Black" pitchFamily="34" charset="0"/>
                <a:cs typeface="Aharoni" pitchFamily="2" charset="-79"/>
              </a:rPr>
              <a:t>Закон об  образовании</a:t>
            </a:r>
            <a:endParaRPr lang="ru-RU" sz="4800" dirty="0">
              <a:solidFill>
                <a:srgbClr val="FF0000"/>
              </a:solidFill>
              <a:latin typeface="Arial Black" pitchFamily="34" charset="0"/>
              <a:cs typeface="Aharoni" pitchFamily="2" charset="-79"/>
            </a:endParaRPr>
          </a:p>
        </p:txBody>
      </p:sp>
      <p:pic>
        <p:nvPicPr>
          <p:cNvPr id="1028" name="Picture 4" descr="C:\Users\Ольга\Desktop\ПЕДСОВЕТ- закон об образовании\ФОНЫ\закон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14290"/>
            <a:ext cx="1143008" cy="1357322"/>
          </a:xfrm>
          <a:prstGeom prst="verticalScroll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357290" y="1714488"/>
            <a:ext cx="6929486" cy="78581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8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700" b="1" i="0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Статья № 34:</a:t>
            </a:r>
            <a:r>
              <a:rPr kumimoji="0" lang="ru-RU" sz="2700" b="1" i="0" u="none" strike="noStrike" kern="1200" cap="none" spc="0" normalizeH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 </a:t>
            </a:r>
            <a:r>
              <a:rPr kumimoji="0" lang="ru-RU" sz="2700" b="1" i="0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Основные права обучающихся и меры их социальной</a:t>
            </a:r>
            <a:r>
              <a:rPr kumimoji="0" lang="ru-RU" sz="2700" b="1" i="0" u="none" strike="noStrike" kern="1200" cap="none" spc="0" normalizeH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поддержки и стимулирования</a:t>
            </a:r>
            <a:endParaRPr kumimoji="0" lang="ru-RU" sz="28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66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714348" y="2143116"/>
            <a:ext cx="7715304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785786" y="2428868"/>
            <a:ext cx="7572428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785786" y="3357562"/>
            <a:ext cx="7786742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357158" y="2428868"/>
            <a:ext cx="8358246" cy="407196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285720" y="2428868"/>
            <a:ext cx="842968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357158" y="2357430"/>
            <a:ext cx="8358246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22) развитие своих творческих способностей и интересов, включая участие в конкурсах, олимпиадах, выставках, смотрах, физкультурных мероприятиях, спортивных мероприятиях, в том числе в официальных спортивных соревнованиях, и других массовых мероприятиях; </a:t>
            </a:r>
            <a:endParaRPr kumimoji="0" lang="ru-RU" sz="2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57158" y="3643314"/>
            <a:ext cx="8429684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23) Участие в научно-исследовательской, научно-технической, экспериментальной и инновационной деятельности;</a:t>
            </a:r>
            <a:endParaRPr kumimoji="0" lang="ru-RU" sz="2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57158" y="4286256"/>
            <a:ext cx="8358246" cy="106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26) поощрение за успехи в учебной, физкультурной, спортивной, общественной, научной, научно-технической, творческой, экспериментальной и инновационной деятельности; </a:t>
            </a:r>
            <a:endParaRPr kumimoji="0" lang="ru-RU" sz="2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Ольга\Desktop\ПЕДСОВЕТ- закон об образовании\ФОНЫ\фон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8565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785794"/>
            <a:ext cx="7000924" cy="1214446"/>
          </a:xfrm>
        </p:spPr>
        <p:txBody>
          <a:bodyPr>
            <a:normAutofit/>
          </a:bodyPr>
          <a:lstStyle/>
          <a:p>
            <a:pPr algn="ctr"/>
            <a:r>
              <a:rPr lang="ru-RU" sz="2800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   Глава 4: Обучающиеся и их родители                    (законные представители)</a:t>
            </a:r>
            <a:endParaRPr lang="ru-RU" sz="2800" cap="none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71604" y="0"/>
            <a:ext cx="7143800" cy="785759"/>
          </a:xfrm>
        </p:spPr>
        <p:txBody>
          <a:bodyPr>
            <a:normAutofit fontScale="85000" lnSpcReduction="10000"/>
          </a:bodyPr>
          <a:lstStyle/>
          <a:p>
            <a:r>
              <a:rPr lang="ru-RU" sz="4800" dirty="0" smtClean="0">
                <a:solidFill>
                  <a:srgbClr val="FF0000"/>
                </a:solidFill>
                <a:latin typeface="Arial Black" pitchFamily="34" charset="0"/>
                <a:cs typeface="Aharoni" pitchFamily="2" charset="-79"/>
              </a:rPr>
              <a:t>Закон об  образовании</a:t>
            </a:r>
            <a:endParaRPr lang="ru-RU" sz="4800" dirty="0">
              <a:solidFill>
                <a:srgbClr val="FF0000"/>
              </a:solidFill>
              <a:latin typeface="Arial Black" pitchFamily="34" charset="0"/>
              <a:cs typeface="Aharoni" pitchFamily="2" charset="-79"/>
            </a:endParaRPr>
          </a:p>
        </p:txBody>
      </p:sp>
      <p:pic>
        <p:nvPicPr>
          <p:cNvPr id="1028" name="Picture 4" descr="C:\Users\Ольга\Desktop\ПЕДСОВЕТ- закон об образовании\ФОНЫ\закон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14290"/>
            <a:ext cx="1143008" cy="1357322"/>
          </a:xfrm>
          <a:prstGeom prst="verticalScroll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357290" y="1714488"/>
            <a:ext cx="6929486" cy="78581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8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700" b="1" i="0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Статья № 34:</a:t>
            </a:r>
            <a:r>
              <a:rPr kumimoji="0" lang="ru-RU" sz="2700" b="1" i="0" u="none" strike="noStrike" kern="1200" cap="none" spc="0" normalizeH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 </a:t>
            </a:r>
            <a:r>
              <a:rPr kumimoji="0" lang="ru-RU" sz="2700" b="1" i="0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Основные права обучающихся и меры их социальной</a:t>
            </a:r>
            <a:r>
              <a:rPr kumimoji="0" lang="ru-RU" sz="2700" b="1" i="0" u="none" strike="noStrike" kern="1200" cap="none" spc="0" normalizeH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поддержки и стимулирования</a:t>
            </a:r>
            <a:endParaRPr kumimoji="0" lang="ru-RU" sz="28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66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714348" y="2143116"/>
            <a:ext cx="7715304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785786" y="2428868"/>
            <a:ext cx="7572428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785786" y="3357562"/>
            <a:ext cx="7786742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357158" y="2428868"/>
            <a:ext cx="8358246" cy="407196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285720" y="2428868"/>
            <a:ext cx="842968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357158" y="2357430"/>
            <a:ext cx="8358182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3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Обучающимся предоставляются следующие меры социальной поддержки и стимулирования: </a:t>
            </a:r>
            <a:endParaRPr kumimoji="0" lang="ru-RU" sz="23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57158" y="3071810"/>
            <a:ext cx="8358246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1) полное государственное обеспечение, в том числе обеспечение одеждой, обувью, жестким и мягким инвентарем, в случаях и в порядке, которые установлены федеральными законами, законами субъектов Российской Федерации; </a:t>
            </a:r>
            <a:endParaRPr kumimoji="0" lang="ru-RU" sz="2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2) обеспечение питанием в случаях и в порядке, которые установлены федеральными законами, законами субъектов Российской Федерации; </a:t>
            </a:r>
            <a:endParaRPr kumimoji="0" lang="ru-RU" sz="2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57158" y="5000636"/>
            <a:ext cx="8358246" cy="106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3) обеспечение местами в интернатах, а также предоставление  жилых помещений в общежитиях; </a:t>
            </a:r>
            <a:endParaRPr kumimoji="0" lang="ru-RU" sz="2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4) транспортное обеспечение</a:t>
            </a:r>
            <a:endParaRPr kumimoji="0" lang="ru-RU" sz="2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Ольга\Desktop\ПЕДСОВЕТ- закон об образовании\ФОНЫ\фон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8565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785794"/>
            <a:ext cx="7000924" cy="1214446"/>
          </a:xfrm>
        </p:spPr>
        <p:txBody>
          <a:bodyPr>
            <a:normAutofit/>
          </a:bodyPr>
          <a:lstStyle/>
          <a:p>
            <a:pPr algn="ctr"/>
            <a:r>
              <a:rPr lang="ru-RU" sz="2800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   Глава 4: Обучающиеся и их родители                    (законные представители)</a:t>
            </a:r>
            <a:endParaRPr lang="ru-RU" sz="2800" cap="none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71604" y="0"/>
            <a:ext cx="7143800" cy="785759"/>
          </a:xfrm>
        </p:spPr>
        <p:txBody>
          <a:bodyPr>
            <a:normAutofit fontScale="85000" lnSpcReduction="10000"/>
          </a:bodyPr>
          <a:lstStyle/>
          <a:p>
            <a:r>
              <a:rPr lang="ru-RU" sz="4800" dirty="0" smtClean="0">
                <a:solidFill>
                  <a:srgbClr val="FF0000"/>
                </a:solidFill>
                <a:latin typeface="Arial Black" pitchFamily="34" charset="0"/>
                <a:cs typeface="Aharoni" pitchFamily="2" charset="-79"/>
              </a:rPr>
              <a:t>Закон об  образовании</a:t>
            </a:r>
            <a:endParaRPr lang="ru-RU" sz="4800" dirty="0">
              <a:solidFill>
                <a:srgbClr val="FF0000"/>
              </a:solidFill>
              <a:latin typeface="Arial Black" pitchFamily="34" charset="0"/>
              <a:cs typeface="Aharoni" pitchFamily="2" charset="-79"/>
            </a:endParaRPr>
          </a:p>
        </p:txBody>
      </p:sp>
      <p:pic>
        <p:nvPicPr>
          <p:cNvPr id="1028" name="Picture 4" descr="C:\Users\Ольга\Desktop\ПЕДСОВЕТ- закон об образовании\ФОНЫ\закон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14290"/>
            <a:ext cx="1143008" cy="1357322"/>
          </a:xfrm>
          <a:prstGeom prst="verticalScroll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357290" y="1714488"/>
            <a:ext cx="6929486" cy="78581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8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700" b="1" i="0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Статья № 34:</a:t>
            </a:r>
            <a:r>
              <a:rPr kumimoji="0" lang="ru-RU" sz="2700" b="1" i="0" u="none" strike="noStrike" kern="1200" cap="none" spc="0" normalizeH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 </a:t>
            </a:r>
            <a:r>
              <a:rPr kumimoji="0" lang="ru-RU" sz="2700" b="1" i="0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Основные права обучающихся и меры их социальной</a:t>
            </a:r>
            <a:r>
              <a:rPr kumimoji="0" lang="ru-RU" sz="2700" b="1" i="0" u="none" strike="noStrike" kern="1200" cap="none" spc="0" normalizeH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поддержки и стимулирования</a:t>
            </a:r>
            <a:endParaRPr kumimoji="0" lang="ru-RU" sz="28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66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714348" y="2143116"/>
            <a:ext cx="7715304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785786" y="2428868"/>
            <a:ext cx="7572428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785786" y="3357562"/>
            <a:ext cx="7786742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357158" y="2428868"/>
            <a:ext cx="8358246" cy="407196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285720" y="2428868"/>
            <a:ext cx="842968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357158" y="2357430"/>
            <a:ext cx="8358246" cy="4324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Лица, осваивающие основную образовательную программу в форме самообразования или семейного образования 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либо </a:t>
            </a:r>
            <a:r>
              <a:rPr kumimoji="0" lang="ru-RU" sz="2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обучавшиеся по не имеющей государственной аккредитации образовательной программе, вправе пройти экстерном промежуточную и государственную итоговую аттестацию в организации, осуществляющей ОД по соответствующей имеющей государственную аккредитацию ОП. Указанные лица, не имеющие основного общего или среднего общего образования, вправе пройти экстерном промежуточную и государственную итоговую аттестацию в организации, осуществляющей ОД  по соответствующей имеющей государственную аккредитацию основной ОП, бесплатно. При прохождении аттестации экстерны пользуются академическими правами обучающихся по соответствующей ОП. </a:t>
            </a:r>
            <a:endParaRPr kumimoji="0" lang="ru-RU" sz="2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Ольга\Desktop\ПЕДСОВЕТ- закон об образовании\ФОНЫ\фон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8565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785794"/>
            <a:ext cx="7000924" cy="1214446"/>
          </a:xfrm>
        </p:spPr>
        <p:txBody>
          <a:bodyPr>
            <a:normAutofit/>
          </a:bodyPr>
          <a:lstStyle/>
          <a:p>
            <a:pPr algn="ctr"/>
            <a:r>
              <a:rPr lang="ru-RU" sz="2800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   Глава 4: Обучающиеся и их родители                    (законные представители)</a:t>
            </a:r>
            <a:endParaRPr lang="ru-RU" sz="2800" cap="none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71604" y="0"/>
            <a:ext cx="7143800" cy="785759"/>
          </a:xfrm>
        </p:spPr>
        <p:txBody>
          <a:bodyPr>
            <a:normAutofit fontScale="85000" lnSpcReduction="10000"/>
          </a:bodyPr>
          <a:lstStyle/>
          <a:p>
            <a:r>
              <a:rPr lang="ru-RU" sz="4800" dirty="0" smtClean="0">
                <a:solidFill>
                  <a:srgbClr val="FF0000"/>
                </a:solidFill>
                <a:latin typeface="Arial Black" pitchFamily="34" charset="0"/>
                <a:cs typeface="Aharoni" pitchFamily="2" charset="-79"/>
              </a:rPr>
              <a:t>Закон об  образовании</a:t>
            </a:r>
            <a:endParaRPr lang="ru-RU" sz="4800" dirty="0">
              <a:solidFill>
                <a:srgbClr val="FF0000"/>
              </a:solidFill>
              <a:latin typeface="Arial Black" pitchFamily="34" charset="0"/>
              <a:cs typeface="Aharoni" pitchFamily="2" charset="-79"/>
            </a:endParaRPr>
          </a:p>
        </p:txBody>
      </p:sp>
      <p:pic>
        <p:nvPicPr>
          <p:cNvPr id="1028" name="Picture 4" descr="C:\Users\Ольга\Desktop\ПЕДСОВЕТ- закон об образовании\ФОНЫ\закон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14290"/>
            <a:ext cx="1143008" cy="1357322"/>
          </a:xfrm>
          <a:prstGeom prst="verticalScroll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357290" y="1714488"/>
            <a:ext cx="6929486" cy="78581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8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700" b="1" i="0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Статья № 34:</a:t>
            </a:r>
            <a:r>
              <a:rPr kumimoji="0" lang="ru-RU" sz="2700" b="1" i="0" u="none" strike="noStrike" kern="1200" cap="none" spc="0" normalizeH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 </a:t>
            </a:r>
            <a:r>
              <a:rPr kumimoji="0" lang="ru-RU" sz="2700" b="1" i="0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Основные права обучающихся и меры их социальной</a:t>
            </a:r>
            <a:r>
              <a:rPr kumimoji="0" lang="ru-RU" sz="2700" b="1" i="0" u="none" strike="noStrike" kern="1200" cap="none" spc="0" normalizeH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поддержки и стимулирования</a:t>
            </a:r>
            <a:endParaRPr kumimoji="0" lang="ru-RU" sz="28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66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714348" y="2143116"/>
            <a:ext cx="7715304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785786" y="2428868"/>
            <a:ext cx="7572428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785786" y="3357562"/>
            <a:ext cx="7786742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357158" y="2428868"/>
            <a:ext cx="8358246" cy="407196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285720" y="2428868"/>
            <a:ext cx="842968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357158" y="2357430"/>
            <a:ext cx="8429684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Обучающиеся имеют право на посещение по своему выбору мероприятий</a:t>
            </a:r>
            <a:r>
              <a:rPr kumimoji="0" lang="ru-RU" sz="2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которые проводятся в организации, осуществляющей ОД, и не предусмотрены учебным планом, в порядке, установленном локальными нормативными актами. Привлечение обучающихся без их согласия и несовершеннолетних обучающихся без согласия их родителей (законных представителей) к труду, не предусмотренному образовательной программой, запрещается. </a:t>
            </a:r>
            <a:endParaRPr kumimoji="0" lang="ru-RU" sz="2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357158" y="4714884"/>
            <a:ext cx="8358246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 Обучающиеся имеют право на участие в общественных объединениях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том числе в профессиональных союзах, созданных в соответствии с законодательством Российской Федерации, а также на создание общественных объединений обучающихся в установленном федеральным законом порядке. </a:t>
            </a:r>
            <a:endParaRPr kumimoji="0" lang="ru-RU" sz="2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Ольга\Desktop\ПЕДСОВЕТ- закон об образовании\ФОНЫ\фон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8565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785794"/>
            <a:ext cx="7000924" cy="1214446"/>
          </a:xfrm>
        </p:spPr>
        <p:txBody>
          <a:bodyPr>
            <a:normAutofit/>
          </a:bodyPr>
          <a:lstStyle/>
          <a:p>
            <a:pPr algn="ctr"/>
            <a:r>
              <a:rPr lang="ru-RU" sz="2800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   Глава 4: Обучающиеся и их родители                    (законные представители)</a:t>
            </a:r>
            <a:endParaRPr lang="ru-RU" sz="2800" cap="none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71604" y="0"/>
            <a:ext cx="7143800" cy="785759"/>
          </a:xfrm>
        </p:spPr>
        <p:txBody>
          <a:bodyPr>
            <a:normAutofit fontScale="85000" lnSpcReduction="10000"/>
          </a:bodyPr>
          <a:lstStyle/>
          <a:p>
            <a:r>
              <a:rPr lang="ru-RU" sz="4800" dirty="0" smtClean="0">
                <a:solidFill>
                  <a:srgbClr val="FF0000"/>
                </a:solidFill>
                <a:latin typeface="Arial Black" pitchFamily="34" charset="0"/>
                <a:cs typeface="Aharoni" pitchFamily="2" charset="-79"/>
              </a:rPr>
              <a:t>Закон об  образовании</a:t>
            </a:r>
            <a:endParaRPr lang="ru-RU" sz="4800" dirty="0">
              <a:solidFill>
                <a:srgbClr val="FF0000"/>
              </a:solidFill>
              <a:latin typeface="Arial Black" pitchFamily="34" charset="0"/>
              <a:cs typeface="Aharoni" pitchFamily="2" charset="-79"/>
            </a:endParaRPr>
          </a:p>
        </p:txBody>
      </p:sp>
      <p:pic>
        <p:nvPicPr>
          <p:cNvPr id="1028" name="Picture 4" descr="C:\Users\Ольга\Desktop\ПЕДСОВЕТ- закон об образовании\ФОНЫ\закон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14290"/>
            <a:ext cx="1143008" cy="1357322"/>
          </a:xfrm>
          <a:prstGeom prst="verticalScroll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357290" y="1714488"/>
            <a:ext cx="6929486" cy="78581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8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700" b="1" i="0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Статья № 34:</a:t>
            </a:r>
            <a:r>
              <a:rPr kumimoji="0" lang="ru-RU" sz="2700" b="1" i="0" u="none" strike="noStrike" kern="1200" cap="none" spc="0" normalizeH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 </a:t>
            </a:r>
            <a:r>
              <a:rPr kumimoji="0" lang="ru-RU" sz="2700" b="1" i="0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Основные права обучающихся и меры их социальной</a:t>
            </a:r>
            <a:r>
              <a:rPr kumimoji="0" lang="ru-RU" sz="2700" b="1" i="0" u="none" strike="noStrike" kern="1200" cap="none" spc="0" normalizeH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поддержки и стимулирования</a:t>
            </a:r>
            <a:endParaRPr kumimoji="0" lang="ru-RU" sz="28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66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714348" y="2143116"/>
            <a:ext cx="7715304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785786" y="2428868"/>
            <a:ext cx="7572428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785786" y="3357562"/>
            <a:ext cx="7786742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357158" y="2428868"/>
            <a:ext cx="8358246" cy="407196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285720" y="2428868"/>
            <a:ext cx="842968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357158" y="2285992"/>
            <a:ext cx="8358246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6. Принуждение обучающихся, воспитанников к вступлению в общественные объединения,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том числе в политические партии, а также принудительное привлечение их к деятельности этих объединений и участию в агитационных кампаниях и политических акциях не допускается.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357158" y="3857628"/>
            <a:ext cx="8429684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9.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случае прекращения деятельности организации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осуществляющей ОД аннулирования соответствующей лицензии, лишения ее государственной аккредитации по соответствующей ОП или истечения срока действия государственной аккредитации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учредитель и (или) уполномоченный им орган управления обеспечивают перевод совершеннолетних обучающихся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их согласия и несовершеннолетних обучающихся с согласия их родителей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(законных представителей) в другие организации, осуществляющие ОД по ОП соответствующих уровня и направленности. 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Ольга\Desktop\ПЕДСОВЕТ- закон об образовании\ФОНЫ\фон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8565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785794"/>
            <a:ext cx="7000924" cy="1214446"/>
          </a:xfrm>
        </p:spPr>
        <p:txBody>
          <a:bodyPr>
            <a:normAutofit/>
          </a:bodyPr>
          <a:lstStyle/>
          <a:p>
            <a:pPr algn="ctr"/>
            <a:r>
              <a:rPr lang="ru-RU" sz="2800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   Глава 4: Обучающиеся и их родители                    (законные представители)</a:t>
            </a:r>
            <a:endParaRPr lang="ru-RU" sz="2800" cap="none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71604" y="0"/>
            <a:ext cx="7143800" cy="785759"/>
          </a:xfrm>
        </p:spPr>
        <p:txBody>
          <a:bodyPr>
            <a:normAutofit fontScale="85000" lnSpcReduction="10000"/>
          </a:bodyPr>
          <a:lstStyle/>
          <a:p>
            <a:r>
              <a:rPr lang="ru-RU" sz="4800" dirty="0" smtClean="0">
                <a:solidFill>
                  <a:srgbClr val="FF0000"/>
                </a:solidFill>
                <a:latin typeface="Arial Black" pitchFamily="34" charset="0"/>
                <a:cs typeface="Aharoni" pitchFamily="2" charset="-79"/>
              </a:rPr>
              <a:t>Закон об  образовании</a:t>
            </a:r>
            <a:endParaRPr lang="ru-RU" sz="4800" dirty="0">
              <a:solidFill>
                <a:srgbClr val="FF0000"/>
              </a:solidFill>
              <a:latin typeface="Arial Black" pitchFamily="34" charset="0"/>
              <a:cs typeface="Aharoni" pitchFamily="2" charset="-79"/>
            </a:endParaRPr>
          </a:p>
        </p:txBody>
      </p:sp>
      <p:pic>
        <p:nvPicPr>
          <p:cNvPr id="1028" name="Picture 4" descr="C:\Users\Ольга\Desktop\ПЕДСОВЕТ- закон об образовании\ФОНЫ\закон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14290"/>
            <a:ext cx="1143008" cy="1357322"/>
          </a:xfrm>
          <a:prstGeom prst="verticalScroll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357290" y="1714488"/>
            <a:ext cx="6929486" cy="78581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8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700" b="1" i="0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Статья № 35:</a:t>
            </a:r>
            <a:r>
              <a:rPr kumimoji="0" lang="ru-RU" sz="2700" b="1" i="0" u="none" strike="noStrike" kern="1200" cap="none" spc="0" normalizeH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 </a:t>
            </a:r>
            <a:r>
              <a:rPr kumimoji="0" lang="ru-RU" sz="2700" b="1" i="0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Пользование</a:t>
            </a:r>
            <a:r>
              <a:rPr kumimoji="0" lang="ru-RU" sz="2700" b="1" i="0" u="none" strike="noStrike" kern="1200" cap="none" spc="0" normalizeH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учебниками, учебными пособиями, средствами обучения и воспитания</a:t>
            </a:r>
            <a:endParaRPr kumimoji="0" lang="ru-RU" sz="28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66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714348" y="2143116"/>
            <a:ext cx="7715304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785786" y="2428868"/>
            <a:ext cx="7572428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785786" y="3357562"/>
            <a:ext cx="7786742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357158" y="2428868"/>
            <a:ext cx="8358246" cy="407196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285720" y="2428868"/>
            <a:ext cx="842968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357158" y="2285992"/>
            <a:ext cx="8358246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</a:t>
            </a:r>
            <a:r>
              <a:rPr kumimoji="0" lang="ru-RU" sz="21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Обучающимся,</a:t>
            </a:r>
            <a:r>
              <a:rPr kumimoji="0" lang="ru-RU" sz="2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осваивающим основные ОП за счет бюджетных ассигнований федерального бюджета, бюджетов субъектов Российской Федерации и местных бюджетов в пределах федеральных государственных образовательных стандартов, образовательных </a:t>
            </a:r>
            <a:r>
              <a:rPr kumimoji="0" lang="ru-RU" sz="2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стандартов, организациями, осуществляющими ОД, </a:t>
            </a:r>
            <a:r>
              <a:rPr kumimoji="0" lang="ru-RU" sz="21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бесплатно предоставляются в пользование на время получения образования учебники и учебные пособия, а также учебно-методические материалы, средства обучения и воспитания. </a:t>
            </a:r>
            <a:endParaRPr kumimoji="0" lang="ru-RU" sz="21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357158" y="4857760"/>
            <a:ext cx="8358246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</a:t>
            </a:r>
            <a:r>
              <a:rPr kumimoji="0" lang="ru-RU" sz="21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Пользование учебниками и учебными пособиями </a:t>
            </a:r>
            <a:r>
              <a:rPr kumimoji="0" lang="ru-RU" sz="2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обучающимися, осваивающими учебные предметы, курсы, дисциплины (модули) за пределами федеральных государственных образовательных стандартов, образовательных стандартов и (или) </a:t>
            </a:r>
            <a:r>
              <a:rPr kumimoji="0" lang="ru-RU" sz="21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получающими платные образовательные услуги, осуществляется в порядке,</a:t>
            </a:r>
            <a:r>
              <a:rPr kumimoji="0" lang="ru-RU" sz="2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установленном организацией, осуществляющей ОД</a:t>
            </a:r>
            <a:endParaRPr kumimoji="0" lang="ru-RU" sz="2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Ольга\Desktop\ПЕДСОВЕТ- закон об образовании\ФОНЫ\фон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8565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785794"/>
            <a:ext cx="7000924" cy="1214446"/>
          </a:xfrm>
        </p:spPr>
        <p:txBody>
          <a:bodyPr>
            <a:normAutofit/>
          </a:bodyPr>
          <a:lstStyle/>
          <a:p>
            <a:pPr algn="ctr"/>
            <a:r>
              <a:rPr lang="ru-RU" sz="2800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   Глава 4: Обучающиеся и их родители                    (законные представители)</a:t>
            </a:r>
            <a:endParaRPr lang="ru-RU" sz="2800" cap="none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71604" y="0"/>
            <a:ext cx="7143800" cy="785759"/>
          </a:xfrm>
        </p:spPr>
        <p:txBody>
          <a:bodyPr>
            <a:normAutofit fontScale="85000" lnSpcReduction="10000"/>
          </a:bodyPr>
          <a:lstStyle/>
          <a:p>
            <a:r>
              <a:rPr lang="ru-RU" sz="4800" dirty="0" smtClean="0">
                <a:solidFill>
                  <a:srgbClr val="FF0000"/>
                </a:solidFill>
                <a:latin typeface="Arial Black" pitchFamily="34" charset="0"/>
                <a:cs typeface="Aharoni" pitchFamily="2" charset="-79"/>
              </a:rPr>
              <a:t>Закон об  образовании</a:t>
            </a:r>
            <a:endParaRPr lang="ru-RU" sz="4800" dirty="0">
              <a:solidFill>
                <a:srgbClr val="FF0000"/>
              </a:solidFill>
              <a:latin typeface="Arial Black" pitchFamily="34" charset="0"/>
              <a:cs typeface="Aharoni" pitchFamily="2" charset="-79"/>
            </a:endParaRPr>
          </a:p>
        </p:txBody>
      </p:sp>
      <p:pic>
        <p:nvPicPr>
          <p:cNvPr id="1028" name="Picture 4" descr="C:\Users\Ольга\Desktop\ПЕДСОВЕТ- закон об образовании\ФОНЫ\закон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14290"/>
            <a:ext cx="1143008" cy="1357322"/>
          </a:xfrm>
          <a:prstGeom prst="verticalScroll">
            <a:avLst/>
          </a:prstGeom>
          <a:noFill/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714348" y="2143116"/>
            <a:ext cx="7715304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785786" y="2428868"/>
            <a:ext cx="7572428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357158" y="2428868"/>
            <a:ext cx="8358246" cy="407196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285720" y="2428868"/>
            <a:ext cx="842968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1357290" y="1714488"/>
            <a:ext cx="6929486" cy="78581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0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700" b="1" i="0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Статья № 36:</a:t>
            </a:r>
            <a:r>
              <a:rPr kumimoji="0" lang="ru-RU" sz="2700" b="1" i="0" u="none" strike="noStrike" kern="1200" cap="none" spc="0" normalizeH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 </a:t>
            </a:r>
            <a:r>
              <a:rPr kumimoji="0" lang="ru-RU" sz="2700" b="1" i="0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Стипендии</a:t>
            </a:r>
            <a:r>
              <a:rPr kumimoji="0" lang="ru-RU" sz="2700" b="1" i="0" u="none" strike="noStrike" kern="1200" cap="none" spc="0" normalizeH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и другие денежные выплаты</a:t>
            </a:r>
            <a:endParaRPr kumimoji="0" lang="ru-RU" sz="28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66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357158" y="2285992"/>
            <a:ext cx="8358246" cy="11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3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Стипендией признается денежная выплата, </a:t>
            </a:r>
            <a:r>
              <a:rPr kumimoji="0" lang="ru-RU" sz="230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назначаемая обучающимся в целях стимулирования и (или) поддержки освоения ими соответствующих образовательных программ. </a:t>
            </a:r>
            <a:endParaRPr kumimoji="0" lang="ru-RU" sz="23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357158" y="3357562"/>
            <a:ext cx="8429684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В Российской Федерации устанавливаются следующие виды стипендий: </a:t>
            </a:r>
            <a:endParaRPr kumimoji="0" lang="ru-RU" sz="22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357158" y="3995678"/>
            <a:ext cx="8358246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1) государственная академическая стипендия студентам;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2) государственная социальная стипендия студентам;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3) государственные стипендии аспирантам, ординаторам, ассистентам-стажерам;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4) стипендии Президента Российской Федерации и стипендии Правительства Российской Федерации;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5) именные стипендии;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6) стипендии обучающимся, назначаемые юридическими лицами или физическими лицами, в том числе направившими их на обучение;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7) стипендии слушателям подготовительных отделений в случаях, предусмотренных настоящим Федеральным законом.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Ольга\Desktop\ПЕДСОВЕТ- закон об образовании\ФОНЫ\фон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8565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785794"/>
            <a:ext cx="7000924" cy="1214446"/>
          </a:xfrm>
        </p:spPr>
        <p:txBody>
          <a:bodyPr>
            <a:normAutofit/>
          </a:bodyPr>
          <a:lstStyle/>
          <a:p>
            <a:pPr algn="ctr"/>
            <a:r>
              <a:rPr lang="ru-RU" sz="2800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   Глава 4: Обучающиеся и их родители                    (законные представители)</a:t>
            </a:r>
            <a:endParaRPr lang="ru-RU" sz="2800" cap="none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71604" y="0"/>
            <a:ext cx="7143800" cy="785759"/>
          </a:xfrm>
        </p:spPr>
        <p:txBody>
          <a:bodyPr>
            <a:normAutofit fontScale="85000" lnSpcReduction="10000"/>
          </a:bodyPr>
          <a:lstStyle/>
          <a:p>
            <a:r>
              <a:rPr lang="ru-RU" sz="4800" dirty="0" smtClean="0">
                <a:solidFill>
                  <a:srgbClr val="FF0000"/>
                </a:solidFill>
                <a:latin typeface="Arial Black" pitchFamily="34" charset="0"/>
                <a:cs typeface="Aharoni" pitchFamily="2" charset="-79"/>
              </a:rPr>
              <a:t>Закон об  образовании</a:t>
            </a:r>
            <a:endParaRPr lang="ru-RU" sz="4800" dirty="0">
              <a:solidFill>
                <a:srgbClr val="FF0000"/>
              </a:solidFill>
              <a:latin typeface="Arial Black" pitchFamily="34" charset="0"/>
              <a:cs typeface="Aharoni" pitchFamily="2" charset="-79"/>
            </a:endParaRPr>
          </a:p>
        </p:txBody>
      </p:sp>
      <p:pic>
        <p:nvPicPr>
          <p:cNvPr id="1028" name="Picture 4" descr="C:\Users\Ольга\Desktop\ПЕДСОВЕТ- закон об образовании\ФОНЫ\закон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14290"/>
            <a:ext cx="1143008" cy="1357322"/>
          </a:xfrm>
          <a:prstGeom prst="verticalScroll">
            <a:avLst/>
          </a:prstGeom>
          <a:noFill/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714348" y="2143116"/>
            <a:ext cx="7715304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785786" y="2428868"/>
            <a:ext cx="7572428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357158" y="2428868"/>
            <a:ext cx="8358246" cy="407196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285720" y="2428868"/>
            <a:ext cx="842968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1357290" y="1714488"/>
            <a:ext cx="6929486" cy="78581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0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700" b="1" i="0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Статья № 37:   Организация питания обучающихся</a:t>
            </a:r>
            <a:r>
              <a:rPr kumimoji="0" lang="ru-RU" sz="2700" b="1" i="0" u="none" strike="noStrike" kern="1200" cap="none" spc="0" normalizeH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 </a:t>
            </a:r>
            <a:r>
              <a:rPr kumimoji="0" lang="ru-RU" sz="2700" b="1" i="0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endParaRPr kumimoji="0" lang="ru-RU" sz="28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66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357158" y="2428868"/>
            <a:ext cx="8358246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Организация питания обучающихся возлагается на организации, осуществляющие ОД. </a:t>
            </a:r>
            <a:endParaRPr kumimoji="0" lang="ru-RU" sz="2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Расписание занятий должно предусматривать перерыв достаточной продолжительности для питания обучающихся. </a:t>
            </a:r>
            <a:endParaRPr kumimoji="0" lang="ru-RU" sz="2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357158" y="3857628"/>
            <a:ext cx="8358246" cy="2215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Обеспечение питанием обучающихся за счет бюджетных ассигнований бюджетов субъектов Российской Федерации осуществляется в случаях и в порядке, которые установлены органами государственной власти субъектов Российской Федерации, обучающихся за счет бюджетных ассигнований местных бюджетов - органами местного самоуправления. </a:t>
            </a:r>
            <a:endParaRPr kumimoji="0" lang="ru-RU" sz="2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Ольга\Desktop\ПЕДСОВЕТ- закон об образовании\ФОНЫ\фон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8565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785794"/>
            <a:ext cx="7000924" cy="1214446"/>
          </a:xfrm>
        </p:spPr>
        <p:txBody>
          <a:bodyPr>
            <a:normAutofit/>
          </a:bodyPr>
          <a:lstStyle/>
          <a:p>
            <a:pPr algn="ctr"/>
            <a:r>
              <a:rPr lang="ru-RU" sz="2800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   Глава 4: Обучающиеся и их родители                    (законные представители)</a:t>
            </a:r>
            <a:endParaRPr lang="ru-RU" sz="2800" cap="none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71604" y="0"/>
            <a:ext cx="7143800" cy="785759"/>
          </a:xfrm>
        </p:spPr>
        <p:txBody>
          <a:bodyPr>
            <a:normAutofit fontScale="85000" lnSpcReduction="10000"/>
          </a:bodyPr>
          <a:lstStyle/>
          <a:p>
            <a:r>
              <a:rPr lang="ru-RU" sz="4800" dirty="0" smtClean="0">
                <a:solidFill>
                  <a:srgbClr val="FF0000"/>
                </a:solidFill>
                <a:latin typeface="Arial Black" pitchFamily="34" charset="0"/>
                <a:cs typeface="Aharoni" pitchFamily="2" charset="-79"/>
              </a:rPr>
              <a:t>Закон об  образовании</a:t>
            </a:r>
            <a:endParaRPr lang="ru-RU" sz="4800" dirty="0">
              <a:solidFill>
                <a:srgbClr val="FF0000"/>
              </a:solidFill>
              <a:latin typeface="Arial Black" pitchFamily="34" charset="0"/>
              <a:cs typeface="Aharoni" pitchFamily="2" charset="-79"/>
            </a:endParaRPr>
          </a:p>
        </p:txBody>
      </p:sp>
      <p:pic>
        <p:nvPicPr>
          <p:cNvPr id="1028" name="Picture 4" descr="C:\Users\Ольга\Desktop\ПЕДСОВЕТ- закон об образовании\ФОНЫ\закон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14290"/>
            <a:ext cx="1143008" cy="1285884"/>
          </a:xfrm>
          <a:prstGeom prst="verticalScroll">
            <a:avLst/>
          </a:prstGeom>
          <a:noFill/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714348" y="2143116"/>
            <a:ext cx="7715304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785786" y="2428868"/>
            <a:ext cx="7572428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357158" y="2428868"/>
            <a:ext cx="8358246" cy="407196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285720" y="2428868"/>
            <a:ext cx="842968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1357290" y="1714488"/>
            <a:ext cx="6929486" cy="78581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0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700" b="1" i="0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Статья № 38:  Обеспечение вещевым имуществом (обмундированием)</a:t>
            </a:r>
            <a:r>
              <a:rPr kumimoji="0" lang="ru-RU" sz="2700" b="1" i="0" u="none" strike="noStrike" kern="1200" cap="none" spc="0" normalizeH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 </a:t>
            </a:r>
            <a:r>
              <a:rPr kumimoji="0" lang="ru-RU" sz="2700" b="1" i="0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endParaRPr kumimoji="0" lang="ru-RU" sz="28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66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37889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14612" y="2500306"/>
            <a:ext cx="3762385" cy="3960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Ольга\Desktop\ПЕДСОВЕТ- закон об образовании\ФОНЫ\фон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8565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785794"/>
            <a:ext cx="7000924" cy="1214446"/>
          </a:xfrm>
        </p:spPr>
        <p:txBody>
          <a:bodyPr>
            <a:normAutofit/>
          </a:bodyPr>
          <a:lstStyle/>
          <a:p>
            <a:pPr algn="ctr"/>
            <a:r>
              <a:rPr lang="ru-RU" sz="2800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   Глава 4: Обучающиеся и их родители                    (законные представители)</a:t>
            </a:r>
            <a:endParaRPr lang="ru-RU" sz="2800" cap="none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71604" y="0"/>
            <a:ext cx="7143800" cy="785759"/>
          </a:xfrm>
        </p:spPr>
        <p:txBody>
          <a:bodyPr>
            <a:normAutofit fontScale="85000" lnSpcReduction="10000"/>
          </a:bodyPr>
          <a:lstStyle/>
          <a:p>
            <a:r>
              <a:rPr lang="ru-RU" sz="4800" dirty="0" smtClean="0">
                <a:solidFill>
                  <a:srgbClr val="FF0000"/>
                </a:solidFill>
                <a:latin typeface="Arial Black" pitchFamily="34" charset="0"/>
                <a:cs typeface="Aharoni" pitchFamily="2" charset="-79"/>
              </a:rPr>
              <a:t>Закон об  образовании</a:t>
            </a:r>
            <a:endParaRPr lang="ru-RU" sz="4800" dirty="0">
              <a:solidFill>
                <a:srgbClr val="FF0000"/>
              </a:solidFill>
              <a:latin typeface="Arial Black" pitchFamily="34" charset="0"/>
              <a:cs typeface="Aharoni" pitchFamily="2" charset="-79"/>
            </a:endParaRPr>
          </a:p>
        </p:txBody>
      </p:sp>
      <p:pic>
        <p:nvPicPr>
          <p:cNvPr id="1028" name="Picture 4" descr="C:\Users\Ольга\Desktop\ПЕДСОВЕТ- закон об образовании\ФОНЫ\закон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14290"/>
            <a:ext cx="1143008" cy="1357322"/>
          </a:xfrm>
          <a:prstGeom prst="verticalScroll">
            <a:avLst/>
          </a:prstGeom>
          <a:noFill/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714348" y="2143116"/>
            <a:ext cx="7715304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785786" y="2428868"/>
            <a:ext cx="7572428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357158" y="2428868"/>
            <a:ext cx="8358246" cy="407196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285720" y="2428868"/>
            <a:ext cx="842968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1357290" y="1714488"/>
            <a:ext cx="6929486" cy="78581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0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700" b="1" i="0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Статья № 39:</a:t>
            </a:r>
            <a:r>
              <a:rPr kumimoji="0" lang="ru-RU" sz="2700" b="1" i="0" u="none" strike="noStrike" kern="1200" cap="none" spc="0" normalizeH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Предоставление жилых помещений в общежитиях  </a:t>
            </a:r>
            <a:r>
              <a:rPr kumimoji="0" lang="ru-RU" sz="2700" b="1" i="0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endParaRPr kumimoji="0" lang="ru-RU" sz="28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66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71802" y="2571744"/>
            <a:ext cx="3357586" cy="356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Ольга\Desktop\ПЕДСОВЕТ- закон об образовании\ФОНЫ\фон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8565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785794"/>
            <a:ext cx="6715172" cy="1214446"/>
          </a:xfrm>
        </p:spPr>
        <p:txBody>
          <a:bodyPr>
            <a:normAutofit fontScale="90000"/>
          </a:bodyPr>
          <a:lstStyle/>
          <a:p>
            <a:r>
              <a:rPr lang="ru-RU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Глава 4: Обучающиеся и их родители (</a:t>
            </a:r>
            <a:r>
              <a:rPr lang="ru-RU" sz="3200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законные представители)</a:t>
            </a:r>
            <a:endParaRPr lang="ru-RU" cap="none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71604" y="142852"/>
            <a:ext cx="7143800" cy="571469"/>
          </a:xfrm>
        </p:spPr>
        <p:txBody>
          <a:bodyPr>
            <a:normAutofit fontScale="77500" lnSpcReduction="20000"/>
          </a:bodyPr>
          <a:lstStyle/>
          <a:p>
            <a:r>
              <a:rPr lang="ru-RU" sz="4800" dirty="0" smtClean="0">
                <a:solidFill>
                  <a:srgbClr val="FF0000"/>
                </a:solidFill>
                <a:latin typeface="Arial Black" pitchFamily="34" charset="0"/>
                <a:cs typeface="Aharoni" pitchFamily="2" charset="-79"/>
              </a:rPr>
              <a:t>Закон об  образовании</a:t>
            </a:r>
            <a:endParaRPr lang="ru-RU" sz="4800" dirty="0">
              <a:solidFill>
                <a:srgbClr val="FF0000"/>
              </a:solidFill>
              <a:latin typeface="Arial Black" pitchFamily="34" charset="0"/>
              <a:cs typeface="Aharoni" pitchFamily="2" charset="-79"/>
            </a:endParaRPr>
          </a:p>
        </p:txBody>
      </p:sp>
      <p:pic>
        <p:nvPicPr>
          <p:cNvPr id="1028" name="Picture 4" descr="C:\Users\Ольга\Desktop\ПЕДСОВЕТ- закон об образовании\ФОНЫ\закон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14290"/>
            <a:ext cx="1143008" cy="1428760"/>
          </a:xfrm>
          <a:prstGeom prst="verticalScroll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142976" y="2143116"/>
            <a:ext cx="6929486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223938" y="2366954"/>
            <a:ext cx="6929486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857224" y="2428868"/>
            <a:ext cx="6929486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000100" y="3714752"/>
            <a:ext cx="6929486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1071538" y="4857760"/>
            <a:ext cx="6929486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28860" y="2071678"/>
            <a:ext cx="4476750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Ольга\Desktop\ПЕДСОВЕТ- закон об образовании\ФОНЫ\фон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8565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785794"/>
            <a:ext cx="7000924" cy="1214446"/>
          </a:xfrm>
        </p:spPr>
        <p:txBody>
          <a:bodyPr>
            <a:normAutofit/>
          </a:bodyPr>
          <a:lstStyle/>
          <a:p>
            <a:pPr algn="ctr"/>
            <a:r>
              <a:rPr lang="ru-RU" sz="2800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   Глава 4: Обучающиеся и их родители                    (законные представители)</a:t>
            </a:r>
            <a:endParaRPr lang="ru-RU" sz="2800" cap="none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71604" y="0"/>
            <a:ext cx="7143800" cy="785759"/>
          </a:xfrm>
        </p:spPr>
        <p:txBody>
          <a:bodyPr>
            <a:normAutofit fontScale="85000" lnSpcReduction="10000"/>
          </a:bodyPr>
          <a:lstStyle/>
          <a:p>
            <a:r>
              <a:rPr lang="ru-RU" sz="4800" dirty="0" smtClean="0">
                <a:solidFill>
                  <a:srgbClr val="FF0000"/>
                </a:solidFill>
                <a:latin typeface="Arial Black" pitchFamily="34" charset="0"/>
                <a:cs typeface="Aharoni" pitchFamily="2" charset="-79"/>
              </a:rPr>
              <a:t>Закон об  образовании</a:t>
            </a:r>
            <a:endParaRPr lang="ru-RU" sz="4800" dirty="0">
              <a:solidFill>
                <a:srgbClr val="FF0000"/>
              </a:solidFill>
              <a:latin typeface="Arial Black" pitchFamily="34" charset="0"/>
              <a:cs typeface="Aharoni" pitchFamily="2" charset="-79"/>
            </a:endParaRPr>
          </a:p>
        </p:txBody>
      </p:sp>
      <p:pic>
        <p:nvPicPr>
          <p:cNvPr id="1028" name="Picture 4" descr="C:\Users\Ольга\Desktop\ПЕДСОВЕТ- закон об образовании\ФОНЫ\закон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14290"/>
            <a:ext cx="1143008" cy="1357322"/>
          </a:xfrm>
          <a:prstGeom prst="verticalScroll">
            <a:avLst/>
          </a:prstGeom>
          <a:noFill/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714348" y="2143116"/>
            <a:ext cx="7715304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785786" y="2428868"/>
            <a:ext cx="7572428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357158" y="2428868"/>
            <a:ext cx="8358246" cy="407196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285720" y="2428868"/>
            <a:ext cx="842968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1357290" y="1714488"/>
            <a:ext cx="6929486" cy="571504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700" b="1" i="0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Статья № </a:t>
            </a:r>
            <a:r>
              <a:rPr lang="ru-RU" sz="27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40</a:t>
            </a:r>
            <a:r>
              <a:rPr kumimoji="0" lang="ru-RU" sz="2700" b="1" i="0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:</a:t>
            </a:r>
            <a:r>
              <a:rPr kumimoji="0" lang="ru-RU" sz="2700" b="1" i="0" u="none" strike="noStrike" kern="1200" cap="none" spc="0" normalizeH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Транспортное обеспечение  </a:t>
            </a:r>
            <a:r>
              <a:rPr kumimoji="0" lang="ru-RU" sz="2700" b="1" i="0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endParaRPr kumimoji="0" lang="ru-RU" sz="28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66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357158" y="2143116"/>
            <a:ext cx="8358246" cy="2215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Транспортное обеспечение обучающихся включает в себя организацию их бесплатной перевозки до образовательных организаций и обратно в случаях, установленных частью 2 настоящей статьи, а также предоставление в соответствии с законодательством Российской Федерации мер социальной поддержки при проезде на общественном транспорте. </a:t>
            </a:r>
            <a:endParaRPr kumimoji="0" lang="ru-RU" sz="2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357158" y="4429132"/>
            <a:ext cx="8358246" cy="186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Организация бесплатной перевозки обучающихся в государственных и муниципальных образовательных организациях, реализующих основные общеобразовательные программы, между поселениями осуществляется учредителями соответствующих образовательных организаций. </a:t>
            </a:r>
            <a:endParaRPr kumimoji="0" lang="ru-RU" sz="2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Ольга\Desktop\ПЕДСОВЕТ- закон об образовании\ФОНЫ\фон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8565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785794"/>
            <a:ext cx="7000924" cy="1214446"/>
          </a:xfrm>
        </p:spPr>
        <p:txBody>
          <a:bodyPr>
            <a:normAutofit/>
          </a:bodyPr>
          <a:lstStyle/>
          <a:p>
            <a:pPr algn="ctr"/>
            <a:r>
              <a:rPr lang="ru-RU" sz="2800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   Глава 4: Обучающиеся и их родители                    (законные представители)</a:t>
            </a:r>
            <a:endParaRPr lang="ru-RU" sz="2800" cap="none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71604" y="0"/>
            <a:ext cx="7143800" cy="785759"/>
          </a:xfrm>
        </p:spPr>
        <p:txBody>
          <a:bodyPr>
            <a:normAutofit fontScale="85000" lnSpcReduction="10000"/>
          </a:bodyPr>
          <a:lstStyle/>
          <a:p>
            <a:r>
              <a:rPr lang="ru-RU" sz="4800" dirty="0" smtClean="0">
                <a:solidFill>
                  <a:srgbClr val="FF0000"/>
                </a:solidFill>
                <a:latin typeface="Arial Black" pitchFamily="34" charset="0"/>
                <a:cs typeface="Aharoni" pitchFamily="2" charset="-79"/>
              </a:rPr>
              <a:t>Закон об  образовании</a:t>
            </a:r>
            <a:endParaRPr lang="ru-RU" sz="4800" dirty="0">
              <a:solidFill>
                <a:srgbClr val="FF0000"/>
              </a:solidFill>
              <a:latin typeface="Arial Black" pitchFamily="34" charset="0"/>
              <a:cs typeface="Aharoni" pitchFamily="2" charset="-79"/>
            </a:endParaRPr>
          </a:p>
        </p:txBody>
      </p:sp>
      <p:pic>
        <p:nvPicPr>
          <p:cNvPr id="1028" name="Picture 4" descr="C:\Users\Ольга\Desktop\ПЕДСОВЕТ- закон об образовании\ФОНЫ\закон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14290"/>
            <a:ext cx="1143008" cy="1357322"/>
          </a:xfrm>
          <a:prstGeom prst="verticalScroll">
            <a:avLst/>
          </a:prstGeom>
          <a:noFill/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714348" y="2143116"/>
            <a:ext cx="7715304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785786" y="2428868"/>
            <a:ext cx="7572428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357158" y="2428868"/>
            <a:ext cx="8358246" cy="407196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285720" y="2428868"/>
            <a:ext cx="842968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1357290" y="1714488"/>
            <a:ext cx="6929486" cy="42862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0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700" b="1" i="0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Статья № </a:t>
            </a:r>
            <a:r>
              <a:rPr lang="ru-RU" sz="27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41</a:t>
            </a:r>
            <a:r>
              <a:rPr kumimoji="0" lang="ru-RU" sz="2700" b="1" i="0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:</a:t>
            </a:r>
            <a:r>
              <a:rPr kumimoji="0" lang="ru-RU" sz="2700" b="1" i="0" u="none" strike="noStrike" kern="1200" cap="none" spc="0" normalizeH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Охрана здоровья обучающихся  </a:t>
            </a:r>
            <a:r>
              <a:rPr kumimoji="0" lang="ru-RU" sz="2700" b="1" i="0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endParaRPr kumimoji="0" lang="ru-RU" sz="28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66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357158" y="2143116"/>
            <a:ext cx="8358246" cy="3662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Охрана здоровья обучающихся включает в себя: </a:t>
            </a:r>
            <a:endParaRPr kumimoji="0" lang="ru-RU" sz="22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1) оказание первичной медико-санитарной помощи в порядке, установленном законодательством в сфере охраны здоровья; </a:t>
            </a:r>
            <a:endParaRPr kumimoji="0" lang="ru-RU" sz="2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2) организацию питания обучающихся; </a:t>
            </a:r>
            <a:endParaRPr kumimoji="0" lang="ru-RU" sz="2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3) определение оптимальной учебной, </a:t>
            </a:r>
            <a:r>
              <a:rPr kumimoji="0" lang="ru-RU" sz="2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внеучебной</a:t>
            </a:r>
            <a:r>
              <a:rPr kumimoji="0" lang="ru-RU" sz="2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нагрузки, режима учебных занятий и продолжительности каникул; </a:t>
            </a:r>
            <a:endParaRPr kumimoji="0" lang="ru-RU" sz="2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4) пропаганду и обучение навыкам здорового образа жизни, требованиям охраны труда; </a:t>
            </a:r>
            <a:endParaRPr kumimoji="0" lang="ru-RU" sz="2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5) организацию и создание условий для профилактики заболеваний и оздоровления обучающихся, для занятия ими физической культурой и спортом; </a:t>
            </a:r>
            <a:endParaRPr kumimoji="0" lang="ru-RU" sz="2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357158" y="5643578"/>
            <a:ext cx="8358246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6) прохождение обучающимися периодических медицинских осмотров и диспансеризации; </a:t>
            </a:r>
            <a:endParaRPr kumimoji="0" lang="ru-RU" sz="2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Ольга\Desktop\ПЕДСОВЕТ- закон об образовании\ФОНЫ\фон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8565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785794"/>
            <a:ext cx="7000924" cy="1214446"/>
          </a:xfrm>
        </p:spPr>
        <p:txBody>
          <a:bodyPr>
            <a:normAutofit/>
          </a:bodyPr>
          <a:lstStyle/>
          <a:p>
            <a:pPr algn="ctr"/>
            <a:r>
              <a:rPr lang="ru-RU" sz="2800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   Глава 4: Обучающиеся и их родители                    (законные представители)</a:t>
            </a:r>
            <a:endParaRPr lang="ru-RU" sz="2800" cap="none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71604" y="0"/>
            <a:ext cx="7143800" cy="785759"/>
          </a:xfrm>
        </p:spPr>
        <p:txBody>
          <a:bodyPr>
            <a:normAutofit fontScale="85000" lnSpcReduction="10000"/>
          </a:bodyPr>
          <a:lstStyle/>
          <a:p>
            <a:r>
              <a:rPr lang="ru-RU" sz="4800" dirty="0" smtClean="0">
                <a:solidFill>
                  <a:srgbClr val="FF0000"/>
                </a:solidFill>
                <a:latin typeface="Arial Black" pitchFamily="34" charset="0"/>
                <a:cs typeface="Aharoni" pitchFamily="2" charset="-79"/>
              </a:rPr>
              <a:t>Закон об  образовании</a:t>
            </a:r>
            <a:endParaRPr lang="ru-RU" sz="4800" dirty="0">
              <a:solidFill>
                <a:srgbClr val="FF0000"/>
              </a:solidFill>
              <a:latin typeface="Arial Black" pitchFamily="34" charset="0"/>
              <a:cs typeface="Aharoni" pitchFamily="2" charset="-79"/>
            </a:endParaRPr>
          </a:p>
        </p:txBody>
      </p:sp>
      <p:pic>
        <p:nvPicPr>
          <p:cNvPr id="1028" name="Picture 4" descr="C:\Users\Ольга\Desktop\ПЕДСОВЕТ- закон об образовании\ФОНЫ\закон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14290"/>
            <a:ext cx="1143008" cy="1357322"/>
          </a:xfrm>
          <a:prstGeom prst="verticalScroll">
            <a:avLst/>
          </a:prstGeom>
          <a:noFill/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714348" y="2143116"/>
            <a:ext cx="7715304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785786" y="2428868"/>
            <a:ext cx="7572428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357158" y="2428868"/>
            <a:ext cx="8358246" cy="407196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285720" y="2428868"/>
            <a:ext cx="842968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1357290" y="1714488"/>
            <a:ext cx="6929486" cy="42862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0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700" b="1" i="0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Статья № </a:t>
            </a:r>
            <a:r>
              <a:rPr lang="ru-RU" sz="27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41</a:t>
            </a:r>
            <a:r>
              <a:rPr kumimoji="0" lang="ru-RU" sz="2700" b="1" i="0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:</a:t>
            </a:r>
            <a:r>
              <a:rPr kumimoji="0" lang="ru-RU" sz="2700" b="1" i="0" u="none" strike="noStrike" kern="1200" cap="none" spc="0" normalizeH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Охрана здоровья обучающихся  </a:t>
            </a:r>
            <a:r>
              <a:rPr kumimoji="0" lang="ru-RU" sz="2700" b="1" i="0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endParaRPr kumimoji="0" lang="ru-RU" sz="28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66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357158" y="2071678"/>
            <a:ext cx="8358246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7) профилактику и запрещение курения, употребления алкогольных, слабоалкогольных напитков, пива, наркотических средств и психотропных веществ, их аналогов и других одурманивающих веществ; 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357158" y="3429000"/>
            <a:ext cx="835824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8) обеспечение безопасности обучающихся во время пребывания в организации, осуществляющей  ОД; 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987" name="Rectangle 3"/>
          <p:cNvSpPr>
            <a:spLocks noChangeArrowheads="1"/>
          </p:cNvSpPr>
          <p:nvPr/>
        </p:nvSpPr>
        <p:spPr bwMode="auto">
          <a:xfrm>
            <a:off x="357158" y="4143380"/>
            <a:ext cx="835824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9) профилактику несчастных случаев с обучающимися во время пребывания в организации, осуществляющей ОД; 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988" name="Rectangle 4"/>
          <p:cNvSpPr>
            <a:spLocks noChangeArrowheads="1"/>
          </p:cNvSpPr>
          <p:nvPr/>
        </p:nvSpPr>
        <p:spPr bwMode="auto">
          <a:xfrm>
            <a:off x="357158" y="4857760"/>
            <a:ext cx="835824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10) проведение санитарно-противоэпидемических и профилактических мероприятий. 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Ольга\Desktop\ПЕДСОВЕТ- закон об образовании\ФОНЫ\фон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8565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785794"/>
            <a:ext cx="7000924" cy="1214446"/>
          </a:xfrm>
        </p:spPr>
        <p:txBody>
          <a:bodyPr>
            <a:normAutofit/>
          </a:bodyPr>
          <a:lstStyle/>
          <a:p>
            <a:pPr algn="ctr"/>
            <a:r>
              <a:rPr lang="ru-RU" sz="2800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   Глава 4: Обучающиеся и их родители                    (законные представители)</a:t>
            </a:r>
            <a:endParaRPr lang="ru-RU" sz="2800" cap="none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71604" y="0"/>
            <a:ext cx="7143800" cy="785759"/>
          </a:xfrm>
        </p:spPr>
        <p:txBody>
          <a:bodyPr>
            <a:normAutofit fontScale="85000" lnSpcReduction="10000"/>
          </a:bodyPr>
          <a:lstStyle/>
          <a:p>
            <a:r>
              <a:rPr lang="ru-RU" sz="4800" dirty="0" smtClean="0">
                <a:solidFill>
                  <a:srgbClr val="FF0000"/>
                </a:solidFill>
                <a:latin typeface="Arial Black" pitchFamily="34" charset="0"/>
                <a:cs typeface="Aharoni" pitchFamily="2" charset="-79"/>
              </a:rPr>
              <a:t>Закон об  образовании</a:t>
            </a:r>
            <a:endParaRPr lang="ru-RU" sz="4800" dirty="0">
              <a:solidFill>
                <a:srgbClr val="FF0000"/>
              </a:solidFill>
              <a:latin typeface="Arial Black" pitchFamily="34" charset="0"/>
              <a:cs typeface="Aharoni" pitchFamily="2" charset="-79"/>
            </a:endParaRPr>
          </a:p>
        </p:txBody>
      </p:sp>
      <p:pic>
        <p:nvPicPr>
          <p:cNvPr id="1028" name="Picture 4" descr="C:\Users\Ольга\Desktop\ПЕДСОВЕТ- закон об образовании\ФОНЫ\закон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14290"/>
            <a:ext cx="1143008" cy="1357322"/>
          </a:xfrm>
          <a:prstGeom prst="verticalScroll">
            <a:avLst/>
          </a:prstGeom>
          <a:noFill/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714348" y="2143116"/>
            <a:ext cx="7715304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785786" y="2428868"/>
            <a:ext cx="7572428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357158" y="2428868"/>
            <a:ext cx="8358246" cy="407196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285720" y="2428868"/>
            <a:ext cx="842968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1357290" y="1714488"/>
            <a:ext cx="6929486" cy="42862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0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700" b="1" i="0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Статья № </a:t>
            </a:r>
            <a:r>
              <a:rPr lang="ru-RU" sz="27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41</a:t>
            </a:r>
            <a:r>
              <a:rPr kumimoji="0" lang="ru-RU" sz="2700" b="1" i="0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:</a:t>
            </a:r>
            <a:r>
              <a:rPr kumimoji="0" lang="ru-RU" sz="2700" b="1" i="0" u="none" strike="noStrike" kern="1200" cap="none" spc="0" normalizeH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Охрана здоровья обучающихся  </a:t>
            </a:r>
            <a:r>
              <a:rPr kumimoji="0" lang="ru-RU" sz="2700" b="1" i="0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endParaRPr kumimoji="0" lang="ru-RU" sz="28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66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357158" y="2143116"/>
            <a:ext cx="8358246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Организацию оказания первичной медико-санитарной помощи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обучающимся осуществляют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органы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исполнительной власти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сфере здравоохранения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Образовательная организация обязана предоставить помещение с соответствующими условиями для работы медицинских работников.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357158" y="3714752"/>
            <a:ext cx="8358246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Организации, осуществляющие ОД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при реализации ОП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создают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условия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для охраны здоровья обучающихся, в том числе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обеспечивают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1) текущий контроль за состоянием здоровья обучающихся;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2) проведение санитарно-гигиенических, профилактических и оздоровительных мероприятий, обучение и воспитание в сфере охраны здоровья граждан в Российской Федерации;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3) соблюдение государственных санитарно-эпидемиологических правил и нормативов;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Ольга\Desktop\ПЕДСОВЕТ- закон об образовании\ФОНЫ\фон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8565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785794"/>
            <a:ext cx="7000924" cy="1214446"/>
          </a:xfrm>
        </p:spPr>
        <p:txBody>
          <a:bodyPr>
            <a:normAutofit/>
          </a:bodyPr>
          <a:lstStyle/>
          <a:p>
            <a:pPr algn="ctr"/>
            <a:r>
              <a:rPr lang="ru-RU" sz="2800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   Глава 4: Обучающиеся и их родители                    (законные представители)</a:t>
            </a:r>
            <a:endParaRPr lang="ru-RU" sz="2800" cap="none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71604" y="0"/>
            <a:ext cx="7143800" cy="785759"/>
          </a:xfrm>
        </p:spPr>
        <p:txBody>
          <a:bodyPr>
            <a:normAutofit fontScale="85000" lnSpcReduction="10000"/>
          </a:bodyPr>
          <a:lstStyle/>
          <a:p>
            <a:r>
              <a:rPr lang="ru-RU" sz="4800" dirty="0" smtClean="0">
                <a:solidFill>
                  <a:srgbClr val="FF0000"/>
                </a:solidFill>
                <a:latin typeface="Arial Black" pitchFamily="34" charset="0"/>
                <a:cs typeface="Aharoni" pitchFamily="2" charset="-79"/>
              </a:rPr>
              <a:t>Закон об  образовании</a:t>
            </a:r>
            <a:endParaRPr lang="ru-RU" sz="4800" dirty="0">
              <a:solidFill>
                <a:srgbClr val="FF0000"/>
              </a:solidFill>
              <a:latin typeface="Arial Black" pitchFamily="34" charset="0"/>
              <a:cs typeface="Aharoni" pitchFamily="2" charset="-79"/>
            </a:endParaRPr>
          </a:p>
        </p:txBody>
      </p:sp>
      <p:pic>
        <p:nvPicPr>
          <p:cNvPr id="1028" name="Picture 4" descr="C:\Users\Ольга\Desktop\ПЕДСОВЕТ- закон об образовании\ФОНЫ\закон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14290"/>
            <a:ext cx="1143008" cy="1357322"/>
          </a:xfrm>
          <a:prstGeom prst="verticalScroll">
            <a:avLst/>
          </a:prstGeom>
          <a:noFill/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714348" y="2143116"/>
            <a:ext cx="7715304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785786" y="2428868"/>
            <a:ext cx="7572428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357158" y="2428868"/>
            <a:ext cx="8358246" cy="407196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285720" y="2428868"/>
            <a:ext cx="842968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1357290" y="1714488"/>
            <a:ext cx="6929486" cy="42862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0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700" b="1" i="0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Статья № </a:t>
            </a:r>
            <a:r>
              <a:rPr lang="ru-RU" sz="27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41</a:t>
            </a:r>
            <a:r>
              <a:rPr kumimoji="0" lang="ru-RU" sz="2700" b="1" i="0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:</a:t>
            </a:r>
            <a:r>
              <a:rPr kumimoji="0" lang="ru-RU" sz="2700" b="1" i="0" u="none" strike="noStrike" kern="1200" cap="none" spc="0" normalizeH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Охрана здоровья обучающихся  </a:t>
            </a:r>
            <a:r>
              <a:rPr kumimoji="0" lang="ru-RU" sz="2700" b="1" i="0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endParaRPr kumimoji="0" lang="ru-RU" sz="28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66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57158" y="2285992"/>
            <a:ext cx="835824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2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4) </a:t>
            </a:r>
            <a:r>
              <a:rPr lang="ru-RU" sz="2200" i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расследование и учет несчастных случаев с обучающимися во время пребывания в организации</a:t>
            </a:r>
            <a:r>
              <a:rPr lang="ru-RU" sz="22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осуществляющей ОД, в порядке, установленном федеральным органом исполнительной власти, осуществляющим функции по выработке государственной политики и нормативно-правовому регулированию в сфере образования, по согласованию с федеральным органом исполнительной власти, осуществляющим функции по выработке государственной политики и нормативно-правовому регулированию в сфере здравоохранения. </a:t>
            </a:r>
            <a:endParaRPr lang="ru-RU" sz="22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Ольга\Desktop\ПЕДСОВЕТ- закон об образовании\ФОНЫ\фон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8565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785794"/>
            <a:ext cx="7000924" cy="1214446"/>
          </a:xfrm>
        </p:spPr>
        <p:txBody>
          <a:bodyPr>
            <a:normAutofit/>
          </a:bodyPr>
          <a:lstStyle/>
          <a:p>
            <a:pPr algn="ctr"/>
            <a:r>
              <a:rPr lang="ru-RU" sz="2800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   Глава 4: Обучающиеся и их родители                    (законные представители)</a:t>
            </a:r>
            <a:endParaRPr lang="ru-RU" sz="2800" cap="none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71604" y="0"/>
            <a:ext cx="7143800" cy="785759"/>
          </a:xfrm>
        </p:spPr>
        <p:txBody>
          <a:bodyPr>
            <a:normAutofit fontScale="85000" lnSpcReduction="10000"/>
          </a:bodyPr>
          <a:lstStyle/>
          <a:p>
            <a:r>
              <a:rPr lang="ru-RU" sz="4800" dirty="0" smtClean="0">
                <a:solidFill>
                  <a:srgbClr val="FF0000"/>
                </a:solidFill>
                <a:latin typeface="Arial Black" pitchFamily="34" charset="0"/>
                <a:cs typeface="Aharoni" pitchFamily="2" charset="-79"/>
              </a:rPr>
              <a:t>Закон об  образовании</a:t>
            </a:r>
            <a:endParaRPr lang="ru-RU" sz="4800" dirty="0">
              <a:solidFill>
                <a:srgbClr val="FF0000"/>
              </a:solidFill>
              <a:latin typeface="Arial Black" pitchFamily="34" charset="0"/>
              <a:cs typeface="Aharoni" pitchFamily="2" charset="-79"/>
            </a:endParaRPr>
          </a:p>
        </p:txBody>
      </p:sp>
      <p:pic>
        <p:nvPicPr>
          <p:cNvPr id="1028" name="Picture 4" descr="C:\Users\Ольга\Desktop\ПЕДСОВЕТ- закон об образовании\ФОНЫ\закон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14290"/>
            <a:ext cx="1143008" cy="1357322"/>
          </a:xfrm>
          <a:prstGeom prst="verticalScroll">
            <a:avLst/>
          </a:prstGeom>
          <a:noFill/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714348" y="2143116"/>
            <a:ext cx="7715304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785786" y="2428868"/>
            <a:ext cx="7572428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357158" y="2428868"/>
            <a:ext cx="8358246" cy="407196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285720" y="2428868"/>
            <a:ext cx="842968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1357290" y="1714488"/>
            <a:ext cx="6929486" cy="42862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0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700" b="1" i="0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Статья № </a:t>
            </a:r>
            <a:r>
              <a:rPr lang="ru-RU" sz="27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41</a:t>
            </a:r>
            <a:r>
              <a:rPr kumimoji="0" lang="ru-RU" sz="2700" b="1" i="0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:</a:t>
            </a:r>
            <a:r>
              <a:rPr kumimoji="0" lang="ru-RU" sz="2700" b="1" i="0" u="none" strike="noStrike" kern="1200" cap="none" spc="0" normalizeH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Охрана здоровья обучающихся  </a:t>
            </a:r>
            <a:r>
              <a:rPr kumimoji="0" lang="ru-RU" sz="2700" b="1" i="0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endParaRPr kumimoji="0" lang="ru-RU" sz="28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66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357158" y="2143116"/>
            <a:ext cx="8358246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</a:t>
            </a:r>
            <a:r>
              <a:rPr kumimoji="0" lang="ru-RU" sz="22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Для обучающихся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осваивающих основные ОП и </a:t>
            </a:r>
            <a:r>
              <a:rPr kumimoji="0" lang="ru-RU" sz="22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нуждающихся в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2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длительном лечении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создаются образовательные организации, в том числе санаторные, в которых проводятся необходимые лечебные, реабилитационные и оздоровительные мероприятия для таких обучающихся. Обучение таких детей, а также детей-инвалидов, которые по состоянию здоровья не могут посещать образовательные организации, может быть также организовано образовательными организациями на дому или в медицинских организациях</a:t>
            </a:r>
            <a:r>
              <a:rPr kumimoji="0" lang="ru-RU" sz="22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Основанием для организации обучения на дому или в медицинской организации являются заключение медицинской организации и в письменной форме обращение родителей (законных представителей). </a:t>
            </a:r>
            <a:endParaRPr kumimoji="0" lang="ru-RU" sz="22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Ольга\Desktop\ПЕДСОВЕТ- закон об образовании\ФОНЫ\фон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8565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785794"/>
            <a:ext cx="7000924" cy="1214446"/>
          </a:xfrm>
        </p:spPr>
        <p:txBody>
          <a:bodyPr>
            <a:normAutofit/>
          </a:bodyPr>
          <a:lstStyle/>
          <a:p>
            <a:pPr algn="ctr"/>
            <a:r>
              <a:rPr lang="ru-RU" sz="2800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   Глава 4: Обучающиеся и их родители                    (законные представители)</a:t>
            </a:r>
            <a:endParaRPr lang="ru-RU" sz="2800" cap="none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71604" y="0"/>
            <a:ext cx="7143800" cy="785759"/>
          </a:xfrm>
        </p:spPr>
        <p:txBody>
          <a:bodyPr>
            <a:normAutofit fontScale="85000" lnSpcReduction="10000"/>
          </a:bodyPr>
          <a:lstStyle/>
          <a:p>
            <a:r>
              <a:rPr lang="ru-RU" sz="4800" dirty="0" smtClean="0">
                <a:solidFill>
                  <a:srgbClr val="FF0000"/>
                </a:solidFill>
                <a:latin typeface="Arial Black" pitchFamily="34" charset="0"/>
                <a:cs typeface="Aharoni" pitchFamily="2" charset="-79"/>
              </a:rPr>
              <a:t>Закон об  образовании</a:t>
            </a:r>
            <a:endParaRPr lang="ru-RU" sz="4800" dirty="0">
              <a:solidFill>
                <a:srgbClr val="FF0000"/>
              </a:solidFill>
              <a:latin typeface="Arial Black" pitchFamily="34" charset="0"/>
              <a:cs typeface="Aharoni" pitchFamily="2" charset="-79"/>
            </a:endParaRPr>
          </a:p>
        </p:txBody>
      </p:sp>
      <p:pic>
        <p:nvPicPr>
          <p:cNvPr id="1028" name="Picture 4" descr="C:\Users\Ольга\Desktop\ПЕДСОВЕТ- закон об образовании\ФОНЫ\закон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14290"/>
            <a:ext cx="1143008" cy="1357322"/>
          </a:xfrm>
          <a:prstGeom prst="verticalScroll">
            <a:avLst/>
          </a:prstGeom>
          <a:noFill/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714348" y="2143116"/>
            <a:ext cx="7715304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785786" y="2428868"/>
            <a:ext cx="7572428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357158" y="2428868"/>
            <a:ext cx="8358246" cy="407196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285720" y="2428868"/>
            <a:ext cx="842968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1357290" y="1714488"/>
            <a:ext cx="6929486" cy="71438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700" b="1" i="0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Статья № </a:t>
            </a:r>
            <a:r>
              <a:rPr lang="ru-RU" sz="27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42</a:t>
            </a:r>
            <a:r>
              <a:rPr kumimoji="0" lang="ru-RU" sz="2700" b="1" i="0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:</a:t>
            </a:r>
            <a:r>
              <a:rPr kumimoji="0" lang="ru-RU" sz="2700" b="1" i="0" u="none" strike="noStrike" kern="1200" cap="none" spc="0" normalizeH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Психолого-педагогическая, медицинская и социальная помощь  </a:t>
            </a:r>
            <a:r>
              <a:rPr kumimoji="0" lang="ru-RU" sz="2700" b="1" i="0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endParaRPr kumimoji="0" lang="ru-RU" sz="28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66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357158" y="2285992"/>
            <a:ext cx="835824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обучающимся, испытывающим трудности в освоении основных общеобразовательных программ, развитии и социальной адаптации </a:t>
            </a:r>
            <a:endParaRPr kumimoji="0" lang="ru-RU" sz="2000" b="0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357158" y="2857496"/>
            <a:ext cx="8358246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Психолого-педагогическая, медицинская и социальная помощь оказывается детям, испытывающим трудности в освоении основных ОП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развитии и социальной адаптации, в том числе несовершеннолетним обучающимся, признанным в случаях и в порядке, которые предусмотрены уголовно-процессуальным законодательством, подозреваемыми, обвиняемыми или подсудимыми по уголовному делу либо являющимся потерпевшими или свидетелями преступления,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центрах психолого-педагогической, медицинской и социальной помощи, а также психологами, педагогами-психологами организаций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осуществляющих ОД, в которых такие дети обучаются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Органы местного самоуправления имеют право на создание центров психолого-педагогической, медицинской и социальной помощи.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Ольга\Desktop\ПЕДСОВЕТ- закон об образовании\ФОНЫ\фон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8565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785794"/>
            <a:ext cx="7000924" cy="1214446"/>
          </a:xfrm>
        </p:spPr>
        <p:txBody>
          <a:bodyPr>
            <a:normAutofit/>
          </a:bodyPr>
          <a:lstStyle/>
          <a:p>
            <a:pPr algn="ctr"/>
            <a:r>
              <a:rPr lang="ru-RU" sz="2800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   Глава 4: Обучающиеся и их родители                    (законные представители)</a:t>
            </a:r>
            <a:endParaRPr lang="ru-RU" sz="2800" cap="none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71604" y="0"/>
            <a:ext cx="7143800" cy="785759"/>
          </a:xfrm>
        </p:spPr>
        <p:txBody>
          <a:bodyPr>
            <a:normAutofit fontScale="85000" lnSpcReduction="10000"/>
          </a:bodyPr>
          <a:lstStyle/>
          <a:p>
            <a:r>
              <a:rPr lang="ru-RU" sz="4800" dirty="0" smtClean="0">
                <a:solidFill>
                  <a:srgbClr val="FF0000"/>
                </a:solidFill>
                <a:latin typeface="Arial Black" pitchFamily="34" charset="0"/>
                <a:cs typeface="Aharoni" pitchFamily="2" charset="-79"/>
              </a:rPr>
              <a:t>Закон об  образовании</a:t>
            </a:r>
            <a:endParaRPr lang="ru-RU" sz="4800" dirty="0">
              <a:solidFill>
                <a:srgbClr val="FF0000"/>
              </a:solidFill>
              <a:latin typeface="Arial Black" pitchFamily="34" charset="0"/>
              <a:cs typeface="Aharoni" pitchFamily="2" charset="-79"/>
            </a:endParaRPr>
          </a:p>
        </p:txBody>
      </p:sp>
      <p:pic>
        <p:nvPicPr>
          <p:cNvPr id="1028" name="Picture 4" descr="C:\Users\Ольга\Desktop\ПЕДСОВЕТ- закон об образовании\ФОНЫ\закон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14290"/>
            <a:ext cx="1143008" cy="1357322"/>
          </a:xfrm>
          <a:prstGeom prst="verticalScroll">
            <a:avLst/>
          </a:prstGeom>
          <a:noFill/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714348" y="2143116"/>
            <a:ext cx="7715304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785786" y="2428868"/>
            <a:ext cx="7572428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357158" y="2428868"/>
            <a:ext cx="8358246" cy="407196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285720" y="2428868"/>
            <a:ext cx="842968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1357290" y="1714488"/>
            <a:ext cx="6929486" cy="71438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700" b="1" i="0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Статья № </a:t>
            </a:r>
            <a:r>
              <a:rPr lang="ru-RU" sz="27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42</a:t>
            </a:r>
            <a:r>
              <a:rPr kumimoji="0" lang="ru-RU" sz="2700" b="1" i="0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:</a:t>
            </a:r>
            <a:r>
              <a:rPr kumimoji="0" lang="ru-RU" sz="2700" b="1" i="0" u="none" strike="noStrike" kern="1200" cap="none" spc="0" normalizeH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Психолого-педагогическая, медицинская и социальная помощь  </a:t>
            </a:r>
            <a:r>
              <a:rPr kumimoji="0" lang="ru-RU" sz="2700" b="1" i="0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endParaRPr kumimoji="0" lang="ru-RU" sz="28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66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428596" y="2357430"/>
            <a:ext cx="8358246" cy="3000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1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Психолого-педагогическая, медицинская и социальная помощь включает в себя: </a:t>
            </a:r>
            <a:endParaRPr kumimoji="0" lang="ru-RU" sz="21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1) психолого-педагогическое консультирование обучающихся, их родителей (законных представителей) и педагогических работников; </a:t>
            </a:r>
            <a:endParaRPr kumimoji="0" lang="ru-RU" sz="2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2) коррекционно-развивающие и компенсирующие занятия с обучающимися, логопедическую помощь обучающимся; </a:t>
            </a:r>
            <a:endParaRPr kumimoji="0" lang="ru-RU" sz="2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3) комплекс реабилитационных и других медицинских мероприятий; </a:t>
            </a:r>
            <a:endParaRPr kumimoji="0" lang="ru-RU" sz="2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4) помощь обучающимся в профориентации, получении профессии и социальной адаптации. </a:t>
            </a:r>
            <a:endParaRPr kumimoji="0" lang="ru-RU" sz="2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357158" y="5214950"/>
            <a:ext cx="8358246" cy="106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Психолого-педагогическая, медицинская и социальная </a:t>
            </a:r>
            <a:r>
              <a:rPr kumimoji="0" lang="ru-RU" sz="21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помощь оказывается детям на основании заявления или согласия в письменной форме их родителей (законных представителей). </a:t>
            </a:r>
            <a:endParaRPr kumimoji="0" lang="ru-RU" sz="21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Ольга\Desktop\ПЕДСОВЕТ- закон об образовании\ФОНЫ\фон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27659"/>
            <a:ext cx="9144000" cy="718565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785794"/>
            <a:ext cx="7000924" cy="1214446"/>
          </a:xfrm>
        </p:spPr>
        <p:txBody>
          <a:bodyPr>
            <a:normAutofit/>
          </a:bodyPr>
          <a:lstStyle/>
          <a:p>
            <a:pPr algn="ctr"/>
            <a:r>
              <a:rPr lang="ru-RU" sz="2800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   Глава 4: Обучающиеся и их родители                    (законные представители)</a:t>
            </a:r>
            <a:endParaRPr lang="ru-RU" sz="2800" cap="none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71604" y="0"/>
            <a:ext cx="7143800" cy="785759"/>
          </a:xfrm>
        </p:spPr>
        <p:txBody>
          <a:bodyPr>
            <a:normAutofit fontScale="85000" lnSpcReduction="10000"/>
          </a:bodyPr>
          <a:lstStyle/>
          <a:p>
            <a:r>
              <a:rPr lang="ru-RU" sz="4800" dirty="0" smtClean="0">
                <a:solidFill>
                  <a:srgbClr val="FF0000"/>
                </a:solidFill>
                <a:latin typeface="Arial Black" pitchFamily="34" charset="0"/>
                <a:cs typeface="Aharoni" pitchFamily="2" charset="-79"/>
              </a:rPr>
              <a:t>Закон об  образовании</a:t>
            </a:r>
            <a:endParaRPr lang="ru-RU" sz="4800" dirty="0">
              <a:solidFill>
                <a:srgbClr val="FF0000"/>
              </a:solidFill>
              <a:latin typeface="Arial Black" pitchFamily="34" charset="0"/>
              <a:cs typeface="Aharoni" pitchFamily="2" charset="-79"/>
            </a:endParaRPr>
          </a:p>
        </p:txBody>
      </p:sp>
      <p:pic>
        <p:nvPicPr>
          <p:cNvPr id="1028" name="Picture 4" descr="C:\Users\Ольга\Desktop\ПЕДСОВЕТ- закон об образовании\ФОНЫ\закон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14290"/>
            <a:ext cx="1143008" cy="1357322"/>
          </a:xfrm>
          <a:prstGeom prst="verticalScroll">
            <a:avLst/>
          </a:prstGeom>
          <a:noFill/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714348" y="2143116"/>
            <a:ext cx="7715304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785786" y="2428868"/>
            <a:ext cx="7572428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357158" y="2428868"/>
            <a:ext cx="8358246" cy="407196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285720" y="2428868"/>
            <a:ext cx="842968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1357290" y="1714488"/>
            <a:ext cx="6929486" cy="71438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700" b="1" i="0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Статья № </a:t>
            </a:r>
            <a:r>
              <a:rPr lang="ru-RU" sz="27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42</a:t>
            </a:r>
            <a:r>
              <a:rPr kumimoji="0" lang="ru-RU" sz="2700" b="1" i="0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:</a:t>
            </a:r>
            <a:r>
              <a:rPr kumimoji="0" lang="ru-RU" sz="2700" b="1" i="0" u="none" strike="noStrike" kern="1200" cap="none" spc="0" normalizeH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Психолого-педагогическая, медицинская и социальная помощь  </a:t>
            </a:r>
            <a:r>
              <a:rPr kumimoji="0" lang="ru-RU" sz="2700" b="1" i="0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endParaRPr kumimoji="0" lang="ru-RU" sz="28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66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357158" y="2285992"/>
            <a:ext cx="8358246" cy="3000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6. </a:t>
            </a:r>
            <a:r>
              <a:rPr kumimoji="0" lang="ru-RU" sz="21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Психолого-педагогическая помощь в центре </a:t>
            </a:r>
            <a:r>
              <a:rPr kumimoji="0" lang="ru-RU" sz="2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оказывается педагогами-психологами, социальными педагогами, учителями-логопедами, учителями-дефектологами и иными специалистами. </a:t>
            </a:r>
            <a:r>
              <a:rPr kumimoji="0" lang="ru-RU" sz="21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Центр</a:t>
            </a:r>
            <a:r>
              <a:rPr kumimoji="0" lang="ru-RU" sz="2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психолого-педагогической, медицинской и социальной помощи </a:t>
            </a:r>
            <a:r>
              <a:rPr kumimoji="0" lang="ru-RU" sz="21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осуществляет</a:t>
            </a:r>
            <a:r>
              <a:rPr kumimoji="0" lang="ru-RU" sz="2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также </a:t>
            </a:r>
            <a:r>
              <a:rPr kumimoji="0" lang="ru-RU" sz="21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комплекс мероприятий по выявлению причин социальной </a:t>
            </a:r>
            <a:r>
              <a:rPr kumimoji="0" lang="ru-RU" sz="2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дезадаптации</a:t>
            </a:r>
            <a:r>
              <a:rPr kumimoji="0" lang="ru-RU" sz="2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детей и оказывает им социальную помощь, осуществляет связь с семьей, а также с органами и организациями по вопросам трудоустройства детей, обеспечения их жильем, пособиями и пенсиями. </a:t>
            </a:r>
            <a:endParaRPr kumimoji="0" lang="ru-RU" sz="2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Ольга\Desktop\ПЕДСОВЕТ- закон об образовании\ФОНЫ\фон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8565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785794"/>
            <a:ext cx="7000924" cy="1214446"/>
          </a:xfrm>
        </p:spPr>
        <p:txBody>
          <a:bodyPr>
            <a:normAutofit/>
          </a:bodyPr>
          <a:lstStyle/>
          <a:p>
            <a:pPr algn="ctr"/>
            <a:r>
              <a:rPr lang="ru-RU" sz="2800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   Глава 4: Обучающиеся и их родители                    (законные представители)</a:t>
            </a:r>
            <a:endParaRPr lang="ru-RU" sz="2800" cap="none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71604" y="0"/>
            <a:ext cx="7143800" cy="785759"/>
          </a:xfrm>
        </p:spPr>
        <p:txBody>
          <a:bodyPr>
            <a:normAutofit fontScale="85000" lnSpcReduction="10000"/>
          </a:bodyPr>
          <a:lstStyle/>
          <a:p>
            <a:r>
              <a:rPr lang="ru-RU" sz="4800" dirty="0" smtClean="0">
                <a:solidFill>
                  <a:srgbClr val="FF0000"/>
                </a:solidFill>
                <a:latin typeface="Arial Black" pitchFamily="34" charset="0"/>
                <a:cs typeface="Aharoni" pitchFamily="2" charset="-79"/>
              </a:rPr>
              <a:t>Закон об  образовании</a:t>
            </a:r>
            <a:endParaRPr lang="ru-RU" sz="4800" dirty="0">
              <a:solidFill>
                <a:srgbClr val="FF0000"/>
              </a:solidFill>
              <a:latin typeface="Arial Black" pitchFamily="34" charset="0"/>
              <a:cs typeface="Aharoni" pitchFamily="2" charset="-79"/>
            </a:endParaRPr>
          </a:p>
        </p:txBody>
      </p:sp>
      <p:pic>
        <p:nvPicPr>
          <p:cNvPr id="1028" name="Picture 4" descr="C:\Users\Ольга\Desktop\ПЕДСОВЕТ- закон об образовании\ФОНЫ\закон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14290"/>
            <a:ext cx="1143008" cy="1357322"/>
          </a:xfrm>
          <a:prstGeom prst="verticalScroll">
            <a:avLst/>
          </a:prstGeom>
          <a:noFill/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714348" y="2143116"/>
            <a:ext cx="7715304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785786" y="2428868"/>
            <a:ext cx="7572428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357158" y="2428868"/>
            <a:ext cx="8358246" cy="407196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285720" y="2428868"/>
            <a:ext cx="842968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928662" y="1714488"/>
            <a:ext cx="7715304" cy="85725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700" b="1" i="0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Статья № </a:t>
            </a:r>
            <a:r>
              <a:rPr lang="ru-RU" sz="27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43</a:t>
            </a:r>
            <a:r>
              <a:rPr kumimoji="0" lang="ru-RU" sz="2700" b="1" i="0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:</a:t>
            </a:r>
            <a:r>
              <a:rPr kumimoji="0" lang="ru-RU" sz="2700" b="1" i="0" u="none" strike="noStrike" kern="1200" normalizeH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</a:t>
            </a:r>
            <a:r>
              <a:rPr kumimoji="0" lang="ru-RU" sz="2700" b="1" i="0" u="sng" strike="noStrike" kern="1200" normalizeH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Обязанности</a:t>
            </a:r>
            <a:r>
              <a:rPr kumimoji="0" lang="ru-RU" sz="2700" b="1" i="0" u="none" strike="noStrike" kern="1200" normalizeH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и ответственность обучающихся  </a:t>
            </a:r>
            <a:r>
              <a:rPr kumimoji="0" lang="ru-RU" sz="2700" b="1" i="0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endParaRPr kumimoji="0" lang="ru-RU" sz="2800" b="1" i="0" u="none" strike="noStrike" kern="120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57158" y="2428868"/>
            <a:ext cx="8358246" cy="1969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Обучающиеся обязаны: </a:t>
            </a:r>
            <a:endParaRPr kumimoji="0" lang="ru-RU" sz="22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1) добросовестно осваивать ОП, выполнять индивидуальный учебный план, в том числе посещать предусмотренные учебным планом или индивидуальным учебным планом учебные занятия, осуществлять самостоятельную подготовку к занятиям, выполнять задания, данные педагогическими работниками в рамках ОП;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57158" y="4286256"/>
            <a:ext cx="8358246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2) выполнять требования устава организации, осуществляющей ОД, правил внутреннего распорядка, правил проживания в общежитиях и интернатах и иных локальных нормативных актов по вопросам организации и осуществления ОД;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357158" y="5572140"/>
            <a:ext cx="835824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3) заботиться о сохранении и об укреплении своего здоровья, стремиться к нравственному, духовному и физическому развитию и самосовершенствованию;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Ольга\Desktop\ПЕДСОВЕТ- закон об образовании\ФОНЫ\фон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8565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785794"/>
            <a:ext cx="7000924" cy="1214446"/>
          </a:xfrm>
        </p:spPr>
        <p:txBody>
          <a:bodyPr>
            <a:normAutofit/>
          </a:bodyPr>
          <a:lstStyle/>
          <a:p>
            <a:pPr algn="ctr"/>
            <a:r>
              <a:rPr lang="ru-RU" sz="2800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   Глава 4: Обучающиеся и их родители                    (законные представители)</a:t>
            </a:r>
            <a:endParaRPr lang="ru-RU" sz="2800" cap="none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71604" y="0"/>
            <a:ext cx="7143800" cy="785759"/>
          </a:xfrm>
        </p:spPr>
        <p:txBody>
          <a:bodyPr>
            <a:normAutofit fontScale="85000" lnSpcReduction="10000"/>
          </a:bodyPr>
          <a:lstStyle/>
          <a:p>
            <a:r>
              <a:rPr lang="ru-RU" sz="4800" dirty="0" smtClean="0">
                <a:solidFill>
                  <a:srgbClr val="FF0000"/>
                </a:solidFill>
                <a:latin typeface="Arial Black" pitchFamily="34" charset="0"/>
                <a:cs typeface="Aharoni" pitchFamily="2" charset="-79"/>
              </a:rPr>
              <a:t>Закон об  образовании</a:t>
            </a:r>
            <a:endParaRPr lang="ru-RU" sz="4800" dirty="0">
              <a:solidFill>
                <a:srgbClr val="FF0000"/>
              </a:solidFill>
              <a:latin typeface="Arial Black" pitchFamily="34" charset="0"/>
              <a:cs typeface="Aharoni" pitchFamily="2" charset="-79"/>
            </a:endParaRPr>
          </a:p>
        </p:txBody>
      </p:sp>
      <p:pic>
        <p:nvPicPr>
          <p:cNvPr id="1028" name="Picture 4" descr="C:\Users\Ольга\Desktop\ПЕДСОВЕТ- закон об образовании\ФОНЫ\закон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14290"/>
            <a:ext cx="1143008" cy="1500198"/>
          </a:xfrm>
          <a:prstGeom prst="verticalScroll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357290" y="1714488"/>
            <a:ext cx="6929486" cy="42862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700" b="1" i="0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Статья № 33:</a:t>
            </a:r>
            <a:r>
              <a:rPr kumimoji="0" lang="ru-RU" sz="2700" b="1" i="0" u="none" strike="noStrike" kern="1200" cap="none" spc="0" normalizeH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 </a:t>
            </a:r>
            <a:r>
              <a:rPr kumimoji="0" lang="ru-RU" sz="2700" b="1" i="0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</a:t>
            </a:r>
            <a:r>
              <a:rPr kumimoji="0" lang="ru-RU" sz="2800" b="1" i="1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Обучающиеся</a:t>
            </a:r>
            <a:endParaRPr kumimoji="0" lang="ru-RU" sz="28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66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714348" y="2143116"/>
            <a:ext cx="7715304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785786" y="2143116"/>
            <a:ext cx="7572428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785786" y="3357562"/>
            <a:ext cx="7786742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857224" y="5643554"/>
            <a:ext cx="7786742" cy="85728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714348" y="2214554"/>
            <a:ext cx="7858180" cy="150019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82500" lnSpcReduction="10000"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i="1" dirty="0" smtClean="0">
                <a:latin typeface="Times New Roman" pitchFamily="18" charset="0"/>
                <a:ea typeface="+mj-ea"/>
                <a:cs typeface="Times New Roman" pitchFamily="18" charset="0"/>
              </a:rPr>
              <a:t>Воспитанники</a:t>
            </a:r>
            <a:r>
              <a:rPr lang="ru-RU" sz="2800" dirty="0" smtClean="0">
                <a:latin typeface="Times New Roman" pitchFamily="18" charset="0"/>
                <a:ea typeface="+mj-ea"/>
                <a:cs typeface="Times New Roman" pitchFamily="18" charset="0"/>
              </a:rPr>
              <a:t> – лица, осваивающие образовательную программу (ОП)  дошкольного образования; лица осваивающие основную ОП с одновременным проживанием  или нахождением в образовательной организации;</a:t>
            </a:r>
            <a:endParaRPr kumimoji="0" lang="ru-RU" sz="2800" i="0" u="none" strike="noStrike" kern="1200" normalizeH="0" baseline="0" noProof="0" dirty="0"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714348" y="3714752"/>
            <a:ext cx="7715304" cy="142876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0000" lnSpcReduction="20000"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i="1" u="none" strike="noStrike" kern="1200" normalizeH="0" baseline="0" noProof="0" dirty="0" smtClean="0">
                <a:solidFill>
                  <a:srgbClr val="FF0000"/>
                </a:solidFill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Учащиеся</a:t>
            </a:r>
            <a:r>
              <a:rPr kumimoji="0" lang="ru-RU" sz="2800" i="0" u="none" strike="noStrike" kern="1200" normalizeH="0" baseline="0" noProof="0" dirty="0" smtClean="0">
                <a:solidFill>
                  <a:srgbClr val="FF0000"/>
                </a:solidFill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– лица, осваивающие ОП начального, общего, основного общего или среднего общего образования, дополнительные общеобразовательные программы;</a:t>
            </a:r>
            <a:endParaRPr kumimoji="0" lang="ru-RU" sz="2800" i="0" u="none" strike="noStrike" kern="1200" normalizeH="0" baseline="0" noProof="0" dirty="0">
              <a:solidFill>
                <a:srgbClr val="FF0000"/>
              </a:solidFill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714348" y="5072074"/>
            <a:ext cx="7715304" cy="142876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0000" lnSpcReduction="10000"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700" i="1" dirty="0" smtClean="0">
                <a:latin typeface="Times New Roman" pitchFamily="18" charset="0"/>
                <a:ea typeface="+mj-ea"/>
                <a:cs typeface="Times New Roman" pitchFamily="18" charset="0"/>
              </a:rPr>
              <a:t>Студенты (курсанты) – </a:t>
            </a:r>
            <a:r>
              <a:rPr lang="ru-RU" sz="2700" dirty="0" smtClean="0">
                <a:latin typeface="Times New Roman" pitchFamily="18" charset="0"/>
                <a:ea typeface="+mj-ea"/>
                <a:cs typeface="Times New Roman" pitchFamily="18" charset="0"/>
              </a:rPr>
              <a:t>лица, осваивающие ОП среднего профессионального образования, программы </a:t>
            </a:r>
            <a:r>
              <a:rPr lang="ru-RU" sz="2700" dirty="0" err="1" smtClean="0">
                <a:latin typeface="Times New Roman" pitchFamily="18" charset="0"/>
                <a:ea typeface="+mj-ea"/>
                <a:cs typeface="Times New Roman" pitchFamily="18" charset="0"/>
              </a:rPr>
              <a:t>бакалавриата</a:t>
            </a:r>
            <a:r>
              <a:rPr lang="ru-RU" sz="2700" dirty="0" smtClean="0">
                <a:latin typeface="Times New Roman" pitchFamily="18" charset="0"/>
                <a:ea typeface="+mj-ea"/>
                <a:cs typeface="Times New Roman" pitchFamily="18" charset="0"/>
              </a:rPr>
              <a:t>, </a:t>
            </a:r>
            <a:r>
              <a:rPr lang="ru-RU" sz="2700" dirty="0" err="1" smtClean="0">
                <a:latin typeface="Times New Roman" pitchFamily="18" charset="0"/>
                <a:ea typeface="+mj-ea"/>
                <a:cs typeface="Times New Roman" pitchFamily="18" charset="0"/>
              </a:rPr>
              <a:t>программы</a:t>
            </a:r>
            <a:r>
              <a:rPr lang="ru-RU" sz="2700" dirty="0" smtClean="0"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ea typeface="+mj-ea"/>
                <a:cs typeface="Times New Roman" pitchFamily="18" charset="0"/>
              </a:rPr>
              <a:t>специалитета</a:t>
            </a:r>
            <a:r>
              <a:rPr lang="ru-RU" sz="2700" dirty="0" smtClean="0">
                <a:latin typeface="Times New Roman" pitchFamily="18" charset="0"/>
                <a:ea typeface="+mj-ea"/>
                <a:cs typeface="Times New Roman" pitchFamily="18" charset="0"/>
              </a:rPr>
              <a:t> или программы магистратуры;</a:t>
            </a:r>
            <a:endParaRPr kumimoji="0" lang="ru-RU" sz="2800" u="none" strike="noStrike" kern="1200" normalizeH="0" baseline="0" noProof="0" dirty="0"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Ольга\Desktop\ПЕДСОВЕТ- закон об образовании\ФОНЫ\фон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8565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785794"/>
            <a:ext cx="7000924" cy="1214446"/>
          </a:xfrm>
        </p:spPr>
        <p:txBody>
          <a:bodyPr>
            <a:normAutofit/>
          </a:bodyPr>
          <a:lstStyle/>
          <a:p>
            <a:pPr algn="ctr"/>
            <a:r>
              <a:rPr lang="ru-RU" sz="2800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   Глава 4: Обучающиеся и их родители                    (законные представители)</a:t>
            </a:r>
            <a:endParaRPr lang="ru-RU" sz="2800" cap="none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71604" y="0"/>
            <a:ext cx="7143800" cy="785759"/>
          </a:xfrm>
        </p:spPr>
        <p:txBody>
          <a:bodyPr>
            <a:normAutofit fontScale="85000" lnSpcReduction="10000"/>
          </a:bodyPr>
          <a:lstStyle/>
          <a:p>
            <a:r>
              <a:rPr lang="ru-RU" sz="4800" dirty="0" smtClean="0">
                <a:solidFill>
                  <a:srgbClr val="FF0000"/>
                </a:solidFill>
                <a:latin typeface="Arial Black" pitchFamily="34" charset="0"/>
                <a:cs typeface="Aharoni" pitchFamily="2" charset="-79"/>
              </a:rPr>
              <a:t>Закон об  образовании</a:t>
            </a:r>
            <a:endParaRPr lang="ru-RU" sz="4800" dirty="0">
              <a:solidFill>
                <a:srgbClr val="FF0000"/>
              </a:solidFill>
              <a:latin typeface="Arial Black" pitchFamily="34" charset="0"/>
              <a:cs typeface="Aharoni" pitchFamily="2" charset="-79"/>
            </a:endParaRPr>
          </a:p>
        </p:txBody>
      </p:sp>
      <p:pic>
        <p:nvPicPr>
          <p:cNvPr id="1028" name="Picture 4" descr="C:\Users\Ольга\Desktop\ПЕДСОВЕТ- закон об образовании\ФОНЫ\закон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14290"/>
            <a:ext cx="1143008" cy="1357322"/>
          </a:xfrm>
          <a:prstGeom prst="verticalScroll">
            <a:avLst/>
          </a:prstGeom>
          <a:noFill/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714348" y="2143116"/>
            <a:ext cx="7715304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785786" y="2428868"/>
            <a:ext cx="7572428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357158" y="2428868"/>
            <a:ext cx="8358246" cy="407196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285720" y="2428868"/>
            <a:ext cx="842968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928662" y="1714488"/>
            <a:ext cx="7715304" cy="85725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700" b="1" i="0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Статья № </a:t>
            </a:r>
            <a:r>
              <a:rPr lang="ru-RU" sz="27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43</a:t>
            </a:r>
            <a:r>
              <a:rPr kumimoji="0" lang="ru-RU" sz="2700" b="1" i="0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:</a:t>
            </a:r>
            <a:r>
              <a:rPr kumimoji="0" lang="ru-RU" sz="2700" b="1" i="0" u="none" strike="noStrike" kern="1200" normalizeH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</a:t>
            </a:r>
            <a:r>
              <a:rPr kumimoji="0" lang="ru-RU" sz="2700" b="1" i="0" u="sng" strike="noStrike" kern="1200" normalizeH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Обязанности</a:t>
            </a:r>
            <a:r>
              <a:rPr kumimoji="0" lang="ru-RU" sz="2700" b="1" i="0" u="none" strike="noStrike" kern="1200" normalizeH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и ответственность обучающихся  </a:t>
            </a:r>
            <a:r>
              <a:rPr kumimoji="0" lang="ru-RU" sz="2700" b="1" i="0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endParaRPr kumimoji="0" lang="ru-RU" sz="2800" b="1" i="0" u="none" strike="noStrike" kern="120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0178" name="Rectangle 2"/>
          <p:cNvSpPr>
            <a:spLocks noChangeArrowheads="1"/>
          </p:cNvSpPr>
          <p:nvPr/>
        </p:nvSpPr>
        <p:spPr bwMode="auto">
          <a:xfrm>
            <a:off x="357158" y="2357430"/>
            <a:ext cx="835824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4) уважать честь и достоинство других обучающихся и работников организации, осуществляющей ОД, не создавать препятствий для получения образования другими обучающимися;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79" name="Rectangle 3"/>
          <p:cNvSpPr>
            <a:spLocks noChangeArrowheads="1"/>
          </p:cNvSpPr>
          <p:nvPr/>
        </p:nvSpPr>
        <p:spPr bwMode="auto">
          <a:xfrm>
            <a:off x="357158" y="3357562"/>
            <a:ext cx="835824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5) бережно относиться к имуществу организации, осуществляющей образовательную деятельность.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"/>
          <p:cNvSpPr>
            <a:spLocks noChangeArrowheads="1"/>
          </p:cNvSpPr>
          <p:nvPr/>
        </p:nvSpPr>
        <p:spPr bwMode="auto">
          <a:xfrm>
            <a:off x="357158" y="3929066"/>
            <a:ext cx="8358246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Дисциплина в организации, осуществляющей ОД , поддерживается на основе уважения человеческого достоинства обучающихся, педагогических работников.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Применение физического и (или) психического насилия по отношению к обучающимся не допускается. </a:t>
            </a:r>
            <a:endParaRPr kumimoji="0" lang="ru-RU" sz="2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357158" y="5226784"/>
            <a:ext cx="8358246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 неисполнение или нарушение устава организации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осуществляющей ОД, правил внутреннего распорядка, иных локальных нормативных актов по вопросам организации и осуществления ОД к обучающимся могут быть применены меры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дисциплинарного взыскания - замечание, выговор, отчисление из организации,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осуществляющей ОД.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Ольга\Desktop\ПЕДСОВЕТ- закон об образовании\ФОНЫ\фон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8565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785794"/>
            <a:ext cx="7000924" cy="1214446"/>
          </a:xfrm>
        </p:spPr>
        <p:txBody>
          <a:bodyPr>
            <a:normAutofit/>
          </a:bodyPr>
          <a:lstStyle/>
          <a:p>
            <a:pPr algn="ctr"/>
            <a:r>
              <a:rPr lang="ru-RU" sz="2800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   Глава 4: Обучающиеся и их родители                    (законные представители)</a:t>
            </a:r>
            <a:endParaRPr lang="ru-RU" sz="2800" cap="none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71604" y="0"/>
            <a:ext cx="7143800" cy="785759"/>
          </a:xfrm>
        </p:spPr>
        <p:txBody>
          <a:bodyPr>
            <a:normAutofit fontScale="85000" lnSpcReduction="10000"/>
          </a:bodyPr>
          <a:lstStyle/>
          <a:p>
            <a:r>
              <a:rPr lang="ru-RU" sz="4800" dirty="0" smtClean="0">
                <a:solidFill>
                  <a:srgbClr val="FF0000"/>
                </a:solidFill>
                <a:latin typeface="Arial Black" pitchFamily="34" charset="0"/>
                <a:cs typeface="Aharoni" pitchFamily="2" charset="-79"/>
              </a:rPr>
              <a:t>Закон об  образовании</a:t>
            </a:r>
            <a:endParaRPr lang="ru-RU" sz="4800" dirty="0">
              <a:solidFill>
                <a:srgbClr val="FF0000"/>
              </a:solidFill>
              <a:latin typeface="Arial Black" pitchFamily="34" charset="0"/>
              <a:cs typeface="Aharoni" pitchFamily="2" charset="-79"/>
            </a:endParaRPr>
          </a:p>
        </p:txBody>
      </p:sp>
      <p:pic>
        <p:nvPicPr>
          <p:cNvPr id="1028" name="Picture 4" descr="C:\Users\Ольга\Desktop\ПЕДСОВЕТ- закон об образовании\ФОНЫ\закон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14290"/>
            <a:ext cx="1143008" cy="1357322"/>
          </a:xfrm>
          <a:prstGeom prst="verticalScroll">
            <a:avLst/>
          </a:prstGeom>
          <a:noFill/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714348" y="2143116"/>
            <a:ext cx="7715304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785786" y="2428868"/>
            <a:ext cx="7572428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357158" y="2428868"/>
            <a:ext cx="8358246" cy="407196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285720" y="2428868"/>
            <a:ext cx="842968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928662" y="1714488"/>
            <a:ext cx="7715304" cy="85725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700" b="1" i="0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Статья № </a:t>
            </a:r>
            <a:r>
              <a:rPr lang="ru-RU" sz="27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43</a:t>
            </a:r>
            <a:r>
              <a:rPr kumimoji="0" lang="ru-RU" sz="2700" b="1" i="0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:</a:t>
            </a:r>
            <a:r>
              <a:rPr kumimoji="0" lang="ru-RU" sz="2700" b="1" i="0" u="none" strike="noStrike" kern="1200" normalizeH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</a:t>
            </a:r>
            <a:r>
              <a:rPr kumimoji="0" lang="ru-RU" sz="2700" b="1" i="0" u="sng" strike="noStrike" kern="1200" normalizeH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Обязанности</a:t>
            </a:r>
            <a:r>
              <a:rPr kumimoji="0" lang="ru-RU" sz="2700" b="1" i="0" u="none" strike="noStrike" kern="1200" normalizeH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и ответственность обучающихся  </a:t>
            </a:r>
            <a:r>
              <a:rPr kumimoji="0" lang="ru-RU" sz="2700" b="1" i="0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endParaRPr kumimoji="0" lang="ru-RU" sz="2800" b="1" i="0" u="none" strike="noStrike" kern="120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48129" name="Rectangle 1"/>
          <p:cNvSpPr>
            <a:spLocks noChangeArrowheads="1"/>
          </p:cNvSpPr>
          <p:nvPr/>
        </p:nvSpPr>
        <p:spPr bwMode="auto">
          <a:xfrm>
            <a:off x="357158" y="2428868"/>
            <a:ext cx="8358246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 Меры дисциплинарного взыскания не применяются к обучающимся по ОП дошкольного, начального общего образования, а также к обучающимся с ограниченными возможностями здоровья (с задержкой психического развития и различными формами умственной отсталости).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8130" name="Rectangle 2"/>
          <p:cNvSpPr>
            <a:spLocks noChangeArrowheads="1"/>
          </p:cNvSpPr>
          <p:nvPr/>
        </p:nvSpPr>
        <p:spPr bwMode="auto">
          <a:xfrm>
            <a:off x="357158" y="3643314"/>
            <a:ext cx="835824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6. Не допускается применение мер дисциплинарного взыскания к обучающимся во время их болезни, каникул, академического отпуска, отпуска по беременности и родам или отпуска по уходу за ребенком.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357158" y="4643446"/>
            <a:ext cx="8358246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7. При выборе меры дисциплинарного взыскания организация, осуществляющая ОД, должна учитывать тяжесть дисциплинарного проступка,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причины и обстоятельства, при которых он совершен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предыдущее поведение обучающегося, его психофизическое и эмоциональное состояние, а также мнение советов обучающихся, советов родителей. </a:t>
            </a:r>
            <a:endParaRPr kumimoji="0" lang="ru-RU" sz="2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Ольга\Desktop\ПЕДСОВЕТ- закон об образовании\ФОНЫ\фон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8565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785794"/>
            <a:ext cx="7000924" cy="1214446"/>
          </a:xfrm>
        </p:spPr>
        <p:txBody>
          <a:bodyPr>
            <a:normAutofit/>
          </a:bodyPr>
          <a:lstStyle/>
          <a:p>
            <a:pPr algn="ctr"/>
            <a:r>
              <a:rPr lang="ru-RU" sz="2800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   Глава 4: Обучающиеся и их родители                    (законные представители)</a:t>
            </a:r>
            <a:endParaRPr lang="ru-RU" sz="2800" cap="none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71604" y="0"/>
            <a:ext cx="7143800" cy="785759"/>
          </a:xfrm>
        </p:spPr>
        <p:txBody>
          <a:bodyPr>
            <a:normAutofit fontScale="85000" lnSpcReduction="10000"/>
          </a:bodyPr>
          <a:lstStyle/>
          <a:p>
            <a:r>
              <a:rPr lang="ru-RU" sz="4800" dirty="0" smtClean="0">
                <a:solidFill>
                  <a:srgbClr val="FF0000"/>
                </a:solidFill>
                <a:latin typeface="Arial Black" pitchFamily="34" charset="0"/>
                <a:cs typeface="Aharoni" pitchFamily="2" charset="-79"/>
              </a:rPr>
              <a:t>Закон об  образовании</a:t>
            </a:r>
            <a:endParaRPr lang="ru-RU" sz="4800" dirty="0">
              <a:solidFill>
                <a:srgbClr val="FF0000"/>
              </a:solidFill>
              <a:latin typeface="Arial Black" pitchFamily="34" charset="0"/>
              <a:cs typeface="Aharoni" pitchFamily="2" charset="-79"/>
            </a:endParaRPr>
          </a:p>
        </p:txBody>
      </p:sp>
      <p:pic>
        <p:nvPicPr>
          <p:cNvPr id="1028" name="Picture 4" descr="C:\Users\Ольга\Desktop\ПЕДСОВЕТ- закон об образовании\ФОНЫ\закон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14290"/>
            <a:ext cx="1143008" cy="1357322"/>
          </a:xfrm>
          <a:prstGeom prst="verticalScroll">
            <a:avLst/>
          </a:prstGeom>
          <a:noFill/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714348" y="2143116"/>
            <a:ext cx="7715304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785786" y="2428868"/>
            <a:ext cx="7572428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357158" y="2428868"/>
            <a:ext cx="8358246" cy="407196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285720" y="2428868"/>
            <a:ext cx="842968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928662" y="1714488"/>
            <a:ext cx="7715304" cy="85725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700" b="1" i="0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Статья № </a:t>
            </a:r>
            <a:r>
              <a:rPr lang="ru-RU" sz="27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43</a:t>
            </a:r>
            <a:r>
              <a:rPr kumimoji="0" lang="ru-RU" sz="2700" b="1" i="0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:</a:t>
            </a:r>
            <a:r>
              <a:rPr kumimoji="0" lang="ru-RU" sz="2700" b="1" i="0" u="none" strike="noStrike" kern="1200" normalizeH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</a:t>
            </a:r>
            <a:r>
              <a:rPr kumimoji="0" lang="ru-RU" sz="2700" b="1" i="0" u="sng" strike="noStrike" kern="1200" normalizeH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Обязанности</a:t>
            </a:r>
            <a:r>
              <a:rPr kumimoji="0" lang="ru-RU" sz="2700" b="1" i="0" u="none" strike="noStrike" kern="1200" normalizeH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и ответственность обучающихся  </a:t>
            </a:r>
            <a:r>
              <a:rPr kumimoji="0" lang="ru-RU" sz="2700" b="1" i="0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endParaRPr kumimoji="0" lang="ru-RU" sz="2800" b="1" i="0" u="none" strike="noStrike" kern="120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2225" name="Rectangle 1"/>
          <p:cNvSpPr>
            <a:spLocks noChangeArrowheads="1"/>
          </p:cNvSpPr>
          <p:nvPr/>
        </p:nvSpPr>
        <p:spPr bwMode="auto">
          <a:xfrm>
            <a:off x="357158" y="2428868"/>
            <a:ext cx="8358246" cy="3816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8. По решению организации, осуществляющей ОД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за неоднократное совершение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дисциплинарных проступков, предусмотренных частью 4 настоящей статьи,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допускается применение отчисления несовершеннолетнего обучающегося, достигшего возраста пятнадцати лет, </a:t>
            </a:r>
            <a:r>
              <a:rPr kumimoji="0" lang="ru-RU" sz="20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 организации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осуществляющей ОД, как меры дисциплинарного взыскания.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Отчисление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несовершеннолетнего обучающегося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применяется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если иные меры дисциплинарного взыскания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меры педагогического воздействия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 дали результата и дальнейшее его пребывание в организации, осуществляющей ОД, оказывает отрицательное влияние на других обучающихся, нарушает их права и права работников организации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осуществляющей ОД, а также нормальное функционирование организации, осуществляющей ОД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Ольга\Desktop\ПЕДСОВЕТ- закон об образовании\ФОНЫ\фон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8565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785794"/>
            <a:ext cx="7000924" cy="1214446"/>
          </a:xfrm>
        </p:spPr>
        <p:txBody>
          <a:bodyPr>
            <a:normAutofit/>
          </a:bodyPr>
          <a:lstStyle/>
          <a:p>
            <a:pPr algn="ctr"/>
            <a:r>
              <a:rPr lang="ru-RU" sz="2800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   Глава 4: Обучающиеся и их родители                    (законные представители)</a:t>
            </a:r>
            <a:endParaRPr lang="ru-RU" sz="2800" cap="none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71604" y="0"/>
            <a:ext cx="7143800" cy="785759"/>
          </a:xfrm>
        </p:spPr>
        <p:txBody>
          <a:bodyPr>
            <a:normAutofit fontScale="85000" lnSpcReduction="10000"/>
          </a:bodyPr>
          <a:lstStyle/>
          <a:p>
            <a:r>
              <a:rPr lang="ru-RU" sz="4800" dirty="0" smtClean="0">
                <a:solidFill>
                  <a:srgbClr val="FF0000"/>
                </a:solidFill>
                <a:latin typeface="Arial Black" pitchFamily="34" charset="0"/>
                <a:cs typeface="Aharoni" pitchFamily="2" charset="-79"/>
              </a:rPr>
              <a:t>Закон об  образовании</a:t>
            </a:r>
            <a:endParaRPr lang="ru-RU" sz="4800" dirty="0">
              <a:solidFill>
                <a:srgbClr val="FF0000"/>
              </a:solidFill>
              <a:latin typeface="Arial Black" pitchFamily="34" charset="0"/>
              <a:cs typeface="Aharoni" pitchFamily="2" charset="-79"/>
            </a:endParaRPr>
          </a:p>
        </p:txBody>
      </p:sp>
      <p:pic>
        <p:nvPicPr>
          <p:cNvPr id="1028" name="Picture 4" descr="C:\Users\Ольга\Desktop\ПЕДСОВЕТ- закон об образовании\ФОНЫ\закон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14290"/>
            <a:ext cx="1143008" cy="1357322"/>
          </a:xfrm>
          <a:prstGeom prst="verticalScroll">
            <a:avLst/>
          </a:prstGeom>
          <a:noFill/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714348" y="2143116"/>
            <a:ext cx="7715304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785786" y="2428868"/>
            <a:ext cx="7572428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357158" y="2428868"/>
            <a:ext cx="8358246" cy="407196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285720" y="2428868"/>
            <a:ext cx="842968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928662" y="1714488"/>
            <a:ext cx="7715304" cy="85725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700" b="1" i="0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Статья № </a:t>
            </a:r>
            <a:r>
              <a:rPr lang="ru-RU" sz="27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43</a:t>
            </a:r>
            <a:r>
              <a:rPr kumimoji="0" lang="ru-RU" sz="2700" b="1" i="0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:</a:t>
            </a:r>
            <a:r>
              <a:rPr kumimoji="0" lang="ru-RU" sz="2700" b="1" i="0" u="none" strike="noStrike" kern="1200" normalizeH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</a:t>
            </a:r>
            <a:r>
              <a:rPr kumimoji="0" lang="ru-RU" sz="2700" b="1" i="0" u="sng" strike="noStrike" kern="1200" normalizeH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Обязанности</a:t>
            </a:r>
            <a:r>
              <a:rPr kumimoji="0" lang="ru-RU" sz="2700" b="1" i="0" u="none" strike="noStrike" kern="1200" normalizeH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и ответственность обучающихся  </a:t>
            </a:r>
            <a:r>
              <a:rPr kumimoji="0" lang="ru-RU" sz="2700" b="1" i="0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endParaRPr kumimoji="0" lang="ru-RU" sz="2800" b="1" i="0" u="none" strike="noStrike" kern="120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1201" name="Rectangle 1"/>
          <p:cNvSpPr>
            <a:spLocks noChangeArrowheads="1"/>
          </p:cNvSpPr>
          <p:nvPr/>
        </p:nvSpPr>
        <p:spPr bwMode="auto">
          <a:xfrm>
            <a:off x="357158" y="2428868"/>
            <a:ext cx="8358246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9. </a:t>
            </a:r>
            <a:r>
              <a:rPr kumimoji="0" lang="ru-RU" sz="22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Решение об отчислении 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несовершеннолетнего обучающегося, достигшего возраста пятнадцати лет и не получившего основного общего образования, как мера дисциплинарного взыскания </a:t>
            </a:r>
            <a:r>
              <a:rPr kumimoji="0" lang="ru-RU" sz="22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принимается с учетом мнения его родителей 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(законных представителей) </a:t>
            </a:r>
            <a:r>
              <a:rPr kumimoji="0" lang="ru-RU" sz="22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с согласия комиссии по делам несовершеннолетних и защите их прав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Решение об отчислении детей-сирот и детей, оставшихся без попечения родителей, принимается с согласия комиссии по делам несовершеннолетних и защите их прав и органа опеки и попечительства. 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Ольга\Desktop\ПЕДСОВЕТ- закон об образовании\ФОНЫ\фон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8565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785794"/>
            <a:ext cx="7000924" cy="1214446"/>
          </a:xfrm>
        </p:spPr>
        <p:txBody>
          <a:bodyPr>
            <a:normAutofit/>
          </a:bodyPr>
          <a:lstStyle/>
          <a:p>
            <a:pPr algn="ctr"/>
            <a:r>
              <a:rPr lang="ru-RU" sz="2800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   Глава 4: Обучающиеся и их родители                    (законные представители)</a:t>
            </a:r>
            <a:endParaRPr lang="ru-RU" sz="2800" cap="none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71604" y="0"/>
            <a:ext cx="7143800" cy="785759"/>
          </a:xfrm>
        </p:spPr>
        <p:txBody>
          <a:bodyPr>
            <a:normAutofit fontScale="85000" lnSpcReduction="10000"/>
          </a:bodyPr>
          <a:lstStyle/>
          <a:p>
            <a:r>
              <a:rPr lang="ru-RU" sz="4800" dirty="0" smtClean="0">
                <a:solidFill>
                  <a:srgbClr val="FF0000"/>
                </a:solidFill>
                <a:latin typeface="Arial Black" pitchFamily="34" charset="0"/>
                <a:cs typeface="Aharoni" pitchFamily="2" charset="-79"/>
              </a:rPr>
              <a:t>Закон об  образовании</a:t>
            </a:r>
            <a:endParaRPr lang="ru-RU" sz="4800" dirty="0">
              <a:solidFill>
                <a:srgbClr val="FF0000"/>
              </a:solidFill>
              <a:latin typeface="Arial Black" pitchFamily="34" charset="0"/>
              <a:cs typeface="Aharoni" pitchFamily="2" charset="-79"/>
            </a:endParaRPr>
          </a:p>
        </p:txBody>
      </p:sp>
      <p:pic>
        <p:nvPicPr>
          <p:cNvPr id="1028" name="Picture 4" descr="C:\Users\Ольга\Desktop\ПЕДСОВЕТ- закон об образовании\ФОНЫ\закон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14290"/>
            <a:ext cx="1143008" cy="1357322"/>
          </a:xfrm>
          <a:prstGeom prst="verticalScroll">
            <a:avLst/>
          </a:prstGeom>
          <a:noFill/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714348" y="2143116"/>
            <a:ext cx="7715304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785786" y="2428868"/>
            <a:ext cx="7572428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357158" y="2428868"/>
            <a:ext cx="8358246" cy="407196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285720" y="2428868"/>
            <a:ext cx="842968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928662" y="1714488"/>
            <a:ext cx="7715304" cy="85725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700" b="1" i="0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Статья № </a:t>
            </a:r>
            <a:r>
              <a:rPr lang="ru-RU" sz="27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43</a:t>
            </a:r>
            <a:r>
              <a:rPr kumimoji="0" lang="ru-RU" sz="2700" b="1" i="0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:</a:t>
            </a:r>
            <a:r>
              <a:rPr kumimoji="0" lang="ru-RU" sz="2700" b="1" i="0" u="none" strike="noStrike" kern="1200" normalizeH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</a:t>
            </a:r>
            <a:r>
              <a:rPr kumimoji="0" lang="ru-RU" sz="2700" b="1" i="0" u="sng" strike="noStrike" kern="1200" normalizeH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Обязанности</a:t>
            </a:r>
            <a:r>
              <a:rPr kumimoji="0" lang="ru-RU" sz="2700" b="1" i="0" u="none" strike="noStrike" kern="1200" normalizeH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и ответственность обучающихся  </a:t>
            </a:r>
            <a:r>
              <a:rPr kumimoji="0" lang="ru-RU" sz="2700" b="1" i="0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endParaRPr kumimoji="0" lang="ru-RU" sz="2800" b="1" i="0" u="none" strike="noStrike" kern="120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3249" name="Rectangle 1"/>
          <p:cNvSpPr>
            <a:spLocks noChangeArrowheads="1"/>
          </p:cNvSpPr>
          <p:nvPr/>
        </p:nvSpPr>
        <p:spPr bwMode="auto">
          <a:xfrm>
            <a:off x="357158" y="2428868"/>
            <a:ext cx="8358246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10. </a:t>
            </a:r>
            <a:r>
              <a:rPr kumimoji="0" lang="ru-RU" sz="22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Организация, осуществляющая ОД, 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незамедлительно </a:t>
            </a:r>
            <a:r>
              <a:rPr kumimoji="0" lang="ru-RU" sz="22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обязана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2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проинформировать об отчислении несовершеннолетнего 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обучающегося в качестве меры дисциплинарного взыскания </a:t>
            </a:r>
            <a:r>
              <a:rPr kumimoji="0" lang="ru-RU" sz="22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орган местного самоуправления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осуществляющий управление в сфере образования. </a:t>
            </a:r>
            <a:r>
              <a:rPr kumimoji="0" lang="ru-RU" sz="22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Орган местного самоуправления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осуществляющий управление в сфере образования, и родители (законные представители) несовершеннолетнего обучающегося, отчисленного из организации, осуществляющей ОД, </a:t>
            </a:r>
            <a:r>
              <a:rPr kumimoji="0" lang="ru-RU" sz="22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 позднее чем в месячный срок принимают меры, обеспечивающие получение 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несовершеннолетним обучающимся общего образования. 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Ольга\Desktop\ПЕДСОВЕТ- закон об образовании\ФОНЫ\фон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8565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785794"/>
            <a:ext cx="7000924" cy="1214446"/>
          </a:xfrm>
        </p:spPr>
        <p:txBody>
          <a:bodyPr>
            <a:normAutofit/>
          </a:bodyPr>
          <a:lstStyle/>
          <a:p>
            <a:pPr algn="ctr"/>
            <a:r>
              <a:rPr lang="ru-RU" sz="2800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   Глава 4: Обучающиеся и их родители                    (законные представители)</a:t>
            </a:r>
            <a:endParaRPr lang="ru-RU" sz="2800" cap="none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71604" y="0"/>
            <a:ext cx="7143800" cy="785759"/>
          </a:xfrm>
        </p:spPr>
        <p:txBody>
          <a:bodyPr>
            <a:normAutofit fontScale="85000" lnSpcReduction="10000"/>
          </a:bodyPr>
          <a:lstStyle/>
          <a:p>
            <a:r>
              <a:rPr lang="ru-RU" sz="4800" dirty="0" smtClean="0">
                <a:solidFill>
                  <a:srgbClr val="FF0000"/>
                </a:solidFill>
                <a:latin typeface="Arial Black" pitchFamily="34" charset="0"/>
                <a:cs typeface="Aharoni" pitchFamily="2" charset="-79"/>
              </a:rPr>
              <a:t>Закон об  образовании</a:t>
            </a:r>
            <a:endParaRPr lang="ru-RU" sz="4800" dirty="0">
              <a:solidFill>
                <a:srgbClr val="FF0000"/>
              </a:solidFill>
              <a:latin typeface="Arial Black" pitchFamily="34" charset="0"/>
              <a:cs typeface="Aharoni" pitchFamily="2" charset="-79"/>
            </a:endParaRPr>
          </a:p>
        </p:txBody>
      </p:sp>
      <p:pic>
        <p:nvPicPr>
          <p:cNvPr id="1028" name="Picture 4" descr="C:\Users\Ольга\Desktop\ПЕДСОВЕТ- закон об образовании\ФОНЫ\закон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14290"/>
            <a:ext cx="1143008" cy="1357322"/>
          </a:xfrm>
          <a:prstGeom prst="verticalScroll">
            <a:avLst/>
          </a:prstGeom>
          <a:noFill/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714348" y="2143116"/>
            <a:ext cx="7715304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785786" y="2428868"/>
            <a:ext cx="7572428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357158" y="2428868"/>
            <a:ext cx="8358246" cy="407196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285720" y="2428868"/>
            <a:ext cx="842968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928662" y="1714488"/>
            <a:ext cx="7715304" cy="85725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700" b="1" i="0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Статья № </a:t>
            </a:r>
            <a:r>
              <a:rPr lang="ru-RU" sz="27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43</a:t>
            </a:r>
            <a:r>
              <a:rPr kumimoji="0" lang="ru-RU" sz="2700" b="1" i="0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:</a:t>
            </a:r>
            <a:r>
              <a:rPr kumimoji="0" lang="ru-RU" sz="2700" b="1" i="0" u="none" strike="noStrike" kern="1200" normalizeH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</a:t>
            </a:r>
            <a:r>
              <a:rPr kumimoji="0" lang="ru-RU" sz="2700" b="1" i="0" u="sng" strike="noStrike" kern="1200" normalizeH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Обязанности</a:t>
            </a:r>
            <a:r>
              <a:rPr kumimoji="0" lang="ru-RU" sz="2700" b="1" i="0" u="none" strike="noStrike" kern="1200" normalizeH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и ответственность обучающихся  </a:t>
            </a:r>
            <a:r>
              <a:rPr kumimoji="0" lang="ru-RU" sz="2700" b="1" i="0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endParaRPr kumimoji="0" lang="ru-RU" sz="2800" b="1" i="0" u="none" strike="noStrike" kern="120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6321" name="Rectangle 1"/>
          <p:cNvSpPr>
            <a:spLocks noChangeArrowheads="1"/>
          </p:cNvSpPr>
          <p:nvPr/>
        </p:nvSpPr>
        <p:spPr bwMode="auto">
          <a:xfrm>
            <a:off x="357158" y="2428868"/>
            <a:ext cx="8358246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11. </a:t>
            </a:r>
            <a:r>
              <a:rPr kumimoji="0" lang="ru-RU" sz="22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Обучающийся, родители 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(законные представители) несовершеннолетнего обучающегося </a:t>
            </a:r>
            <a:r>
              <a:rPr kumimoji="0" lang="ru-RU" sz="22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вправе обжаловать 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</a:t>
            </a:r>
            <a:r>
              <a:rPr kumimoji="0" lang="ru-RU" sz="22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комиссию по урегулированию споров 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между участниками образовательных отношений меры дисциплинарного взыскания и их применение к обучающемуся. 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6322" name="Rectangle 2"/>
          <p:cNvSpPr>
            <a:spLocks noChangeArrowheads="1"/>
          </p:cNvSpPr>
          <p:nvPr/>
        </p:nvSpPr>
        <p:spPr bwMode="auto">
          <a:xfrm>
            <a:off x="357158" y="4143380"/>
            <a:ext cx="8358246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12. </a:t>
            </a:r>
            <a:r>
              <a:rPr kumimoji="0" lang="ru-RU" sz="22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Порядок применения к обучающимся и снятия 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 обучающихся мер дисциплинарного взыскания </a:t>
            </a:r>
            <a:r>
              <a:rPr kumimoji="0" lang="ru-RU" sz="22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устанавливается федеральным органом исполнительной власти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осуществляющим функции по выработке государственной политики и нормативно-правовому регулированию в сфере образования. 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Ольга\Desktop\ПЕДСОВЕТ- закон об образовании\ФОНЫ\фон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8565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785794"/>
            <a:ext cx="7000924" cy="1214446"/>
          </a:xfrm>
        </p:spPr>
        <p:txBody>
          <a:bodyPr>
            <a:normAutofit/>
          </a:bodyPr>
          <a:lstStyle/>
          <a:p>
            <a:pPr algn="ctr"/>
            <a:r>
              <a:rPr lang="ru-RU" sz="2800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   Глава 4: Обучающиеся и их родители                    (законные представители)</a:t>
            </a:r>
            <a:endParaRPr lang="ru-RU" sz="2800" cap="none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71604" y="0"/>
            <a:ext cx="7143800" cy="785759"/>
          </a:xfrm>
        </p:spPr>
        <p:txBody>
          <a:bodyPr>
            <a:normAutofit fontScale="85000" lnSpcReduction="10000"/>
          </a:bodyPr>
          <a:lstStyle/>
          <a:p>
            <a:r>
              <a:rPr lang="ru-RU" sz="4800" dirty="0" smtClean="0">
                <a:solidFill>
                  <a:srgbClr val="FF0000"/>
                </a:solidFill>
                <a:latin typeface="Arial Black" pitchFamily="34" charset="0"/>
                <a:cs typeface="Aharoni" pitchFamily="2" charset="-79"/>
              </a:rPr>
              <a:t>Закон об  образовании</a:t>
            </a:r>
            <a:endParaRPr lang="ru-RU" sz="4800" dirty="0">
              <a:solidFill>
                <a:srgbClr val="FF0000"/>
              </a:solidFill>
              <a:latin typeface="Arial Black" pitchFamily="34" charset="0"/>
              <a:cs typeface="Aharoni" pitchFamily="2" charset="-79"/>
            </a:endParaRPr>
          </a:p>
        </p:txBody>
      </p:sp>
      <p:pic>
        <p:nvPicPr>
          <p:cNvPr id="1028" name="Picture 4" descr="C:\Users\Ольга\Desktop\ПЕДСОВЕТ- закон об образовании\ФОНЫ\закон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14290"/>
            <a:ext cx="1143008" cy="1357322"/>
          </a:xfrm>
          <a:prstGeom prst="verticalScroll">
            <a:avLst/>
          </a:prstGeom>
          <a:noFill/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714348" y="2143116"/>
            <a:ext cx="7715304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785786" y="2428868"/>
            <a:ext cx="7572428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357158" y="2428868"/>
            <a:ext cx="8358246" cy="407196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285720" y="2428868"/>
            <a:ext cx="842968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571472" y="1714488"/>
            <a:ext cx="8072494" cy="114300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0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700" b="1" i="0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Статья № </a:t>
            </a:r>
            <a:r>
              <a:rPr lang="ru-RU" sz="27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44</a:t>
            </a:r>
            <a:r>
              <a:rPr kumimoji="0" lang="ru-RU" sz="2700" b="1" i="0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:</a:t>
            </a:r>
            <a:r>
              <a:rPr kumimoji="0" lang="ru-RU" sz="2700" b="1" i="0" u="none" strike="noStrike" kern="1200" normalizeH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</a:t>
            </a:r>
            <a:r>
              <a:rPr kumimoji="0" lang="ru-RU" sz="2700" b="1" i="0" u="sng" strike="noStrike" kern="1200" normalizeH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Права, обязанности </a:t>
            </a:r>
            <a:r>
              <a:rPr kumimoji="0" lang="ru-RU" sz="2700" b="1" i="0" u="none" strike="noStrike" kern="1200" normalizeH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и ответственности в сфере образования </a:t>
            </a:r>
            <a:r>
              <a:rPr kumimoji="0" lang="ru-RU" sz="2700" b="1" i="0" u="sng" strike="noStrike" kern="1200" normalizeH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родителей</a:t>
            </a:r>
            <a:r>
              <a:rPr kumimoji="0" lang="ru-RU" sz="2700" b="1" i="0" u="none" strike="noStrike" kern="1200" normalizeH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(законных представителей) несовершеннолетних обучающихся   </a:t>
            </a:r>
            <a:r>
              <a:rPr kumimoji="0" lang="ru-RU" sz="2700" b="1" i="0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endParaRPr kumimoji="0" lang="ru-RU" sz="2800" b="1" i="0" u="none" strike="noStrike" kern="120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5297" name="Rectangle 1"/>
          <p:cNvSpPr>
            <a:spLocks noChangeArrowheads="1"/>
          </p:cNvSpPr>
          <p:nvPr/>
        </p:nvSpPr>
        <p:spPr bwMode="auto">
          <a:xfrm>
            <a:off x="357158" y="2714620"/>
            <a:ext cx="8358246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Родители (законные представители) несовершеннолетних обучающихся имеют преимущественное право на обучение и воспитание детей перед всеми другими лицами. Они обязаны заложить основы физического, нравственного и интеллектуального развития личности ребенка.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5298" name="Rectangle 2"/>
          <p:cNvSpPr>
            <a:spLocks noChangeArrowheads="1"/>
          </p:cNvSpPr>
          <p:nvPr/>
        </p:nvSpPr>
        <p:spPr bwMode="auto">
          <a:xfrm>
            <a:off x="357158" y="4000504"/>
            <a:ext cx="8358246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Органы государственной власти и органы местного самоуправления, образовательные организации оказывают помощь родителям (законным представителям) несовершеннолетних обучающихся в воспитании детей, охране и укреплении их физического и психического здоровья, развитии индивидуальных способностей и необходимой коррекции нарушений их развития.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Ольга\Desktop\ПЕДСОВЕТ- закон об образовании\ФОНЫ\фон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8565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785794"/>
            <a:ext cx="7000924" cy="1214446"/>
          </a:xfrm>
        </p:spPr>
        <p:txBody>
          <a:bodyPr>
            <a:normAutofit/>
          </a:bodyPr>
          <a:lstStyle/>
          <a:p>
            <a:pPr algn="ctr"/>
            <a:r>
              <a:rPr lang="ru-RU" sz="2800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   Глава 4: Обучающиеся и их родители                    (законные представители)</a:t>
            </a:r>
            <a:endParaRPr lang="ru-RU" sz="2800" cap="none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71604" y="0"/>
            <a:ext cx="7143800" cy="785759"/>
          </a:xfrm>
        </p:spPr>
        <p:txBody>
          <a:bodyPr>
            <a:normAutofit fontScale="85000" lnSpcReduction="10000"/>
          </a:bodyPr>
          <a:lstStyle/>
          <a:p>
            <a:r>
              <a:rPr lang="ru-RU" sz="4800" dirty="0" smtClean="0">
                <a:solidFill>
                  <a:srgbClr val="FF0000"/>
                </a:solidFill>
                <a:latin typeface="Arial Black" pitchFamily="34" charset="0"/>
                <a:cs typeface="Aharoni" pitchFamily="2" charset="-79"/>
              </a:rPr>
              <a:t>Закон об  образовании</a:t>
            </a:r>
            <a:endParaRPr lang="ru-RU" sz="4800" dirty="0">
              <a:solidFill>
                <a:srgbClr val="FF0000"/>
              </a:solidFill>
              <a:latin typeface="Arial Black" pitchFamily="34" charset="0"/>
              <a:cs typeface="Aharoni" pitchFamily="2" charset="-79"/>
            </a:endParaRPr>
          </a:p>
        </p:txBody>
      </p:sp>
      <p:pic>
        <p:nvPicPr>
          <p:cNvPr id="1028" name="Picture 4" descr="C:\Users\Ольга\Desktop\ПЕДСОВЕТ- закон об образовании\ФОНЫ\закон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14290"/>
            <a:ext cx="1143008" cy="1357322"/>
          </a:xfrm>
          <a:prstGeom prst="verticalScroll">
            <a:avLst/>
          </a:prstGeom>
          <a:noFill/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714348" y="2143116"/>
            <a:ext cx="7715304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785786" y="2428868"/>
            <a:ext cx="7572428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357158" y="2428868"/>
            <a:ext cx="8358246" cy="407196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285720" y="2428868"/>
            <a:ext cx="842968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571472" y="1714488"/>
            <a:ext cx="8072494" cy="114300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0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700" b="1" i="0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Статья № </a:t>
            </a:r>
            <a:r>
              <a:rPr lang="ru-RU" sz="27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44</a:t>
            </a:r>
            <a:r>
              <a:rPr kumimoji="0" lang="ru-RU" sz="2700" b="1" i="0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:</a:t>
            </a:r>
            <a:r>
              <a:rPr kumimoji="0" lang="ru-RU" sz="2700" b="1" i="0" u="none" strike="noStrike" kern="1200" normalizeH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</a:t>
            </a:r>
            <a:r>
              <a:rPr kumimoji="0" lang="ru-RU" sz="2700" b="1" i="0" u="sng" strike="noStrike" kern="1200" normalizeH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Права, обязанности </a:t>
            </a:r>
            <a:r>
              <a:rPr kumimoji="0" lang="ru-RU" sz="2700" b="1" i="0" u="none" strike="noStrike" kern="1200" normalizeH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и ответственности в сфере образования </a:t>
            </a:r>
            <a:r>
              <a:rPr kumimoji="0" lang="ru-RU" sz="2700" b="1" i="0" u="sng" strike="noStrike" kern="1200" normalizeH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родителей</a:t>
            </a:r>
            <a:r>
              <a:rPr kumimoji="0" lang="ru-RU" sz="2700" b="1" i="0" u="none" strike="noStrike" kern="1200" normalizeH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(законных представителей) несовершеннолетних обучающихся   </a:t>
            </a:r>
            <a:r>
              <a:rPr kumimoji="0" lang="ru-RU" sz="2700" b="1" i="0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endParaRPr kumimoji="0" lang="ru-RU" sz="2800" b="1" i="0" u="none" strike="noStrike" kern="120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0417" name="Rectangle 1"/>
          <p:cNvSpPr>
            <a:spLocks noChangeArrowheads="1"/>
          </p:cNvSpPr>
          <p:nvPr/>
        </p:nvSpPr>
        <p:spPr bwMode="auto">
          <a:xfrm>
            <a:off x="357158" y="2714620"/>
            <a:ext cx="8358246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1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Родители (законные представители) несовершеннолетних обучающихся имеют право: </a:t>
            </a:r>
            <a:endParaRPr kumimoji="0" lang="ru-RU" sz="21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1)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выбирать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до завершения получения ребенком основного общего образования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 учетом мнения ребенка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формы получения образования и формы обучения, организации, осуществляющие ОД, язык, языки образования, факультативные и элективные учебные предметы, курсы, дисциплины (модули) из перечня, предлагаемого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организацией, осуществляющей ОД;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1"/>
          <p:cNvSpPr>
            <a:spLocks noChangeArrowheads="1"/>
          </p:cNvSpPr>
          <p:nvPr/>
        </p:nvSpPr>
        <p:spPr bwMode="auto">
          <a:xfrm>
            <a:off x="357158" y="5226784"/>
            <a:ext cx="8358246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2)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дать ребенку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дошкольное, начальное общее, основное общее, среднее общее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образование в семье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Ребенок, получающий образование в семье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по решению его родителей (законных представителей) с учетом его мнения на любом этапе обучения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вправе продолжить образование в образовательной организации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Ольга\Desktop\ПЕДСОВЕТ- закон об образовании\ФОНЫ\фон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8565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785794"/>
            <a:ext cx="7000924" cy="1214446"/>
          </a:xfrm>
        </p:spPr>
        <p:txBody>
          <a:bodyPr>
            <a:normAutofit/>
          </a:bodyPr>
          <a:lstStyle/>
          <a:p>
            <a:pPr algn="ctr"/>
            <a:r>
              <a:rPr lang="ru-RU" sz="2800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   Глава 4: Обучающиеся и их родители                    (законные представители)</a:t>
            </a:r>
            <a:endParaRPr lang="ru-RU" sz="2800" cap="none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71604" y="0"/>
            <a:ext cx="7143800" cy="785759"/>
          </a:xfrm>
        </p:spPr>
        <p:txBody>
          <a:bodyPr>
            <a:normAutofit fontScale="85000" lnSpcReduction="10000"/>
          </a:bodyPr>
          <a:lstStyle/>
          <a:p>
            <a:r>
              <a:rPr lang="ru-RU" sz="4800" dirty="0" smtClean="0">
                <a:solidFill>
                  <a:srgbClr val="FF0000"/>
                </a:solidFill>
                <a:latin typeface="Arial Black" pitchFamily="34" charset="0"/>
                <a:cs typeface="Aharoni" pitchFamily="2" charset="-79"/>
              </a:rPr>
              <a:t>Закон об  образовании</a:t>
            </a:r>
            <a:endParaRPr lang="ru-RU" sz="4800" dirty="0">
              <a:solidFill>
                <a:srgbClr val="FF0000"/>
              </a:solidFill>
              <a:latin typeface="Arial Black" pitchFamily="34" charset="0"/>
              <a:cs typeface="Aharoni" pitchFamily="2" charset="-79"/>
            </a:endParaRPr>
          </a:p>
        </p:txBody>
      </p:sp>
      <p:pic>
        <p:nvPicPr>
          <p:cNvPr id="1028" name="Picture 4" descr="C:\Users\Ольга\Desktop\ПЕДСОВЕТ- закон об образовании\ФОНЫ\закон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14290"/>
            <a:ext cx="1143008" cy="1357322"/>
          </a:xfrm>
          <a:prstGeom prst="verticalScroll">
            <a:avLst/>
          </a:prstGeom>
          <a:noFill/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714348" y="2143116"/>
            <a:ext cx="7715304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785786" y="2428868"/>
            <a:ext cx="7572428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357158" y="2428868"/>
            <a:ext cx="8358246" cy="407196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285720" y="2428868"/>
            <a:ext cx="842968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428596" y="1714488"/>
            <a:ext cx="8215370" cy="107157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700" b="1" i="0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Статья № </a:t>
            </a:r>
            <a:r>
              <a:rPr lang="ru-RU" sz="27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44</a:t>
            </a:r>
            <a:r>
              <a:rPr kumimoji="0" lang="ru-RU" sz="2700" b="1" i="0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:</a:t>
            </a:r>
            <a:r>
              <a:rPr kumimoji="0" lang="ru-RU" sz="2700" b="1" i="0" u="none" strike="noStrike" kern="1200" normalizeH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</a:t>
            </a:r>
            <a:r>
              <a:rPr kumimoji="0" lang="ru-RU" sz="2700" b="1" i="0" u="sng" strike="noStrike" kern="1200" normalizeH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Права, обязанности </a:t>
            </a:r>
            <a:r>
              <a:rPr kumimoji="0" lang="ru-RU" sz="2700" b="1" i="0" u="none" strike="noStrike" kern="1200" normalizeH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и ответственности в сфере образования </a:t>
            </a:r>
            <a:r>
              <a:rPr kumimoji="0" lang="ru-RU" sz="2700" b="1" i="0" u="sng" strike="noStrike" kern="1200" normalizeH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родителей</a:t>
            </a:r>
            <a:r>
              <a:rPr kumimoji="0" lang="ru-RU" sz="2700" b="1" i="0" u="none" strike="noStrike" kern="1200" normalizeH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(законных представителей) несовершеннолетних обучающихся   </a:t>
            </a:r>
            <a:r>
              <a:rPr kumimoji="0" lang="ru-RU" sz="2700" b="1" i="0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endParaRPr kumimoji="0" lang="ru-RU" sz="2800" b="1" i="0" u="none" strike="noStrike" kern="120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9394" name="Rectangle 2"/>
          <p:cNvSpPr>
            <a:spLocks noChangeArrowheads="1"/>
          </p:cNvSpPr>
          <p:nvPr/>
        </p:nvSpPr>
        <p:spPr bwMode="auto">
          <a:xfrm>
            <a:off x="357158" y="2571744"/>
            <a:ext cx="8358246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3)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знакомиться с уставом организации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осуществляющей ОД, лицензией на осуществление ОД,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 свидетельством о государственной аккредитации, с учебно-программной документацией и другими документами, </a:t>
            </a:r>
            <a:r>
              <a:rPr kumimoji="0" lang="ru-RU" sz="20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регламентирующими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организацию и осуществление ОД;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438120" y="2581268"/>
            <a:ext cx="842968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590520" y="2733668"/>
            <a:ext cx="842968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Rectangle 1"/>
          <p:cNvSpPr>
            <a:spLocks noChangeArrowheads="1"/>
          </p:cNvSpPr>
          <p:nvPr/>
        </p:nvSpPr>
        <p:spPr bwMode="auto">
          <a:xfrm>
            <a:off x="357158" y="3786190"/>
            <a:ext cx="8358246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4)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знакомиться с содержанием образования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используемыми методами обучения и воспитания, образовательными технологиями, а также с оценками успеваемости своих детей;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защищать права и законные интересы обучающихся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357158" y="5000636"/>
            <a:ext cx="8358246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6)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получать информацию о всех видах планируемых обследований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(психологических, психолого-педагогических) обучающихся, </a:t>
            </a:r>
            <a:r>
              <a:rPr kumimoji="0" lang="ru-RU" sz="2000" b="0" i="1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давать согласие на проведение таких обследований</a:t>
            </a:r>
            <a:r>
              <a:rPr kumimoji="0" lang="ru-RU" sz="2000" b="0" i="1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или участие в таких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обследованиях,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отказаться от их проведения или участия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 них, получать информацию о результатах проведенных обследований обучающихся;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Ольга\Desktop\ПЕДСОВЕТ- закон об образовании\ФОНЫ\фон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8565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785794"/>
            <a:ext cx="7000924" cy="1214446"/>
          </a:xfrm>
        </p:spPr>
        <p:txBody>
          <a:bodyPr>
            <a:normAutofit/>
          </a:bodyPr>
          <a:lstStyle/>
          <a:p>
            <a:pPr algn="ctr"/>
            <a:r>
              <a:rPr lang="ru-RU" sz="2800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   Глава 4: Обучающиеся и их родители                    (законные представители)</a:t>
            </a:r>
            <a:endParaRPr lang="ru-RU" sz="2800" cap="none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71604" y="0"/>
            <a:ext cx="7143800" cy="785759"/>
          </a:xfrm>
        </p:spPr>
        <p:txBody>
          <a:bodyPr>
            <a:normAutofit fontScale="85000" lnSpcReduction="10000"/>
          </a:bodyPr>
          <a:lstStyle/>
          <a:p>
            <a:r>
              <a:rPr lang="ru-RU" sz="4800" dirty="0" smtClean="0">
                <a:solidFill>
                  <a:srgbClr val="FF0000"/>
                </a:solidFill>
                <a:latin typeface="Arial Black" pitchFamily="34" charset="0"/>
                <a:cs typeface="Aharoni" pitchFamily="2" charset="-79"/>
              </a:rPr>
              <a:t>Закон об  образовании</a:t>
            </a:r>
            <a:endParaRPr lang="ru-RU" sz="4800" dirty="0">
              <a:solidFill>
                <a:srgbClr val="FF0000"/>
              </a:solidFill>
              <a:latin typeface="Arial Black" pitchFamily="34" charset="0"/>
              <a:cs typeface="Aharoni" pitchFamily="2" charset="-79"/>
            </a:endParaRPr>
          </a:p>
        </p:txBody>
      </p:sp>
      <p:pic>
        <p:nvPicPr>
          <p:cNvPr id="1028" name="Picture 4" descr="C:\Users\Ольга\Desktop\ПЕДСОВЕТ- закон об образовании\ФОНЫ\закон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14290"/>
            <a:ext cx="1143008" cy="1357322"/>
          </a:xfrm>
          <a:prstGeom prst="verticalScroll">
            <a:avLst/>
          </a:prstGeom>
          <a:noFill/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714348" y="2143116"/>
            <a:ext cx="7715304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785786" y="2428868"/>
            <a:ext cx="7572428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357158" y="2428868"/>
            <a:ext cx="8358246" cy="407196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285720" y="2428868"/>
            <a:ext cx="842968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571472" y="1714488"/>
            <a:ext cx="8072494" cy="114300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0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700" b="1" i="0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Статья № </a:t>
            </a:r>
            <a:r>
              <a:rPr lang="ru-RU" sz="27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44</a:t>
            </a:r>
            <a:r>
              <a:rPr kumimoji="0" lang="ru-RU" sz="2700" b="1" i="0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:</a:t>
            </a:r>
            <a:r>
              <a:rPr kumimoji="0" lang="ru-RU" sz="2700" b="1" i="0" u="none" strike="noStrike" kern="1200" normalizeH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</a:t>
            </a:r>
            <a:r>
              <a:rPr kumimoji="0" lang="ru-RU" sz="2700" b="1" i="0" u="sng" strike="noStrike" kern="1200" normalizeH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Права, обязанности </a:t>
            </a:r>
            <a:r>
              <a:rPr kumimoji="0" lang="ru-RU" sz="2700" b="1" i="0" u="none" strike="noStrike" kern="1200" normalizeH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и ответственности в сфере образования </a:t>
            </a:r>
            <a:r>
              <a:rPr kumimoji="0" lang="ru-RU" sz="2700" b="1" i="0" u="sng" strike="noStrike" kern="1200" normalizeH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родителей</a:t>
            </a:r>
            <a:r>
              <a:rPr kumimoji="0" lang="ru-RU" sz="2700" b="1" i="0" u="none" strike="noStrike" kern="1200" normalizeH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(законных представителей) несовершеннолетних обучающихся   </a:t>
            </a:r>
            <a:r>
              <a:rPr kumimoji="0" lang="ru-RU" sz="2700" b="1" i="0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endParaRPr kumimoji="0" lang="ru-RU" sz="2800" b="1" i="0" u="none" strike="noStrike" kern="120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7345" name="Rectangle 1"/>
          <p:cNvSpPr>
            <a:spLocks noChangeArrowheads="1"/>
          </p:cNvSpPr>
          <p:nvPr/>
        </p:nvSpPr>
        <p:spPr bwMode="auto">
          <a:xfrm>
            <a:off x="357158" y="2857496"/>
            <a:ext cx="835824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7)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принимать участие в управлении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организацией, осуществляющей ОД, в форме, определяемой уставом этой организации;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7346" name="Rectangle 2"/>
          <p:cNvSpPr>
            <a:spLocks noChangeArrowheads="1"/>
          </p:cNvSpPr>
          <p:nvPr/>
        </p:nvSpPr>
        <p:spPr bwMode="auto">
          <a:xfrm>
            <a:off x="357158" y="3714752"/>
            <a:ext cx="8358246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8)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присутствовать при обследовании детей </a:t>
            </a:r>
            <a:r>
              <a:rPr kumimoji="0" lang="ru-RU" sz="20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психолого-медико-педагогической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комиссией, обсуждении результатов обследования и рекомендаций, полученных по результатам обследования, высказывать свое мнение относительно предлагаемых условий для организации обучения и воспитания детей.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Ольга\Desktop\ПЕДСОВЕТ- закон об образовании\ФОНЫ\фон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8565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785794"/>
            <a:ext cx="7000924" cy="1214446"/>
          </a:xfrm>
        </p:spPr>
        <p:txBody>
          <a:bodyPr>
            <a:normAutofit/>
          </a:bodyPr>
          <a:lstStyle/>
          <a:p>
            <a:pPr algn="ctr"/>
            <a:r>
              <a:rPr lang="ru-RU" sz="2800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   Глава 4: Обучающиеся и их родители                    (законные представители)</a:t>
            </a:r>
            <a:endParaRPr lang="ru-RU" sz="2800" cap="none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71604" y="0"/>
            <a:ext cx="7143800" cy="785759"/>
          </a:xfrm>
        </p:spPr>
        <p:txBody>
          <a:bodyPr>
            <a:normAutofit fontScale="85000" lnSpcReduction="10000"/>
          </a:bodyPr>
          <a:lstStyle/>
          <a:p>
            <a:r>
              <a:rPr lang="ru-RU" sz="4800" dirty="0" smtClean="0">
                <a:solidFill>
                  <a:srgbClr val="FF0000"/>
                </a:solidFill>
                <a:latin typeface="Arial Black" pitchFamily="34" charset="0"/>
                <a:cs typeface="Aharoni" pitchFamily="2" charset="-79"/>
              </a:rPr>
              <a:t>Закон об  образовании</a:t>
            </a:r>
            <a:endParaRPr lang="ru-RU" sz="4800" dirty="0">
              <a:solidFill>
                <a:srgbClr val="FF0000"/>
              </a:solidFill>
              <a:latin typeface="Arial Black" pitchFamily="34" charset="0"/>
              <a:cs typeface="Aharoni" pitchFamily="2" charset="-79"/>
            </a:endParaRPr>
          </a:p>
        </p:txBody>
      </p:sp>
      <p:pic>
        <p:nvPicPr>
          <p:cNvPr id="1028" name="Picture 4" descr="C:\Users\Ольга\Desktop\ПЕДСОВЕТ- закон об образовании\ФОНЫ\закон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14290"/>
            <a:ext cx="1143008" cy="1285884"/>
          </a:xfrm>
          <a:prstGeom prst="verticalScroll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357290" y="1714488"/>
            <a:ext cx="6929486" cy="42862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700" b="1" i="0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Статья № 33:</a:t>
            </a:r>
            <a:r>
              <a:rPr kumimoji="0" lang="ru-RU" sz="2700" b="1" i="0" u="none" strike="noStrike" kern="1200" cap="none" spc="0" normalizeH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 </a:t>
            </a:r>
            <a:r>
              <a:rPr kumimoji="0" lang="ru-RU" sz="2700" b="1" i="0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</a:t>
            </a:r>
            <a:r>
              <a:rPr kumimoji="0" lang="ru-RU" sz="2800" b="1" i="1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Обучающиеся</a:t>
            </a:r>
            <a:endParaRPr kumimoji="0" lang="ru-RU" sz="28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66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714348" y="2143116"/>
            <a:ext cx="7715304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785786" y="2428868"/>
            <a:ext cx="7572428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785786" y="3357562"/>
            <a:ext cx="7786742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857224" y="5643554"/>
            <a:ext cx="7786742" cy="85728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714348" y="2214554"/>
            <a:ext cx="7643866" cy="328614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2800" i="1" dirty="0" smtClean="0">
              <a:ln w="10541" cmpd="sng">
                <a:solidFill>
                  <a:schemeClr val="tx1"/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lvl="0"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Аспиранты </a:t>
            </a:r>
          </a:p>
          <a:p>
            <a:pPr lvl="0"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ru-RU" sz="2400" i="1" dirty="0" err="1" smtClean="0">
                <a:latin typeface="Times New Roman" pitchFamily="18" charset="0"/>
                <a:ea typeface="+mj-ea"/>
                <a:cs typeface="Times New Roman" pitchFamily="18" charset="0"/>
              </a:rPr>
              <a:t>Адьюнкты</a:t>
            </a:r>
            <a:endParaRPr lang="ru-RU" sz="2400" i="1" dirty="0" smtClean="0"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i="1" u="none" strike="noStrike" kern="1200" normalizeH="0" baseline="0" noProof="0" dirty="0" smtClean="0"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Ординаторы</a:t>
            </a: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i="1" dirty="0" smtClean="0">
                <a:latin typeface="Times New Roman" pitchFamily="18" charset="0"/>
                <a:ea typeface="+mj-ea"/>
                <a:cs typeface="Times New Roman" pitchFamily="18" charset="0"/>
              </a:rPr>
              <a:t>Ассистенты-стажёры</a:t>
            </a: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i="1" dirty="0" smtClean="0">
                <a:latin typeface="Times New Roman" pitchFamily="18" charset="0"/>
                <a:ea typeface="+mj-ea"/>
                <a:cs typeface="Times New Roman" pitchFamily="18" charset="0"/>
              </a:rPr>
              <a:t>Слушатели</a:t>
            </a: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i="1" dirty="0" smtClean="0">
                <a:latin typeface="Times New Roman" pitchFamily="18" charset="0"/>
                <a:ea typeface="+mj-ea"/>
                <a:cs typeface="Times New Roman" pitchFamily="18" charset="0"/>
              </a:rPr>
              <a:t>Экстерны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Ольга\Desktop\ПЕДСОВЕТ- закон об образовании\ФОНЫ\фон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8565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785794"/>
            <a:ext cx="7000924" cy="1214446"/>
          </a:xfrm>
        </p:spPr>
        <p:txBody>
          <a:bodyPr>
            <a:normAutofit/>
          </a:bodyPr>
          <a:lstStyle/>
          <a:p>
            <a:pPr algn="ctr"/>
            <a:r>
              <a:rPr lang="ru-RU" sz="2800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   Глава 4: Обучающиеся и их родители                    (законные представители)</a:t>
            </a:r>
            <a:endParaRPr lang="ru-RU" sz="2800" cap="none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71604" y="0"/>
            <a:ext cx="7143800" cy="785759"/>
          </a:xfrm>
        </p:spPr>
        <p:txBody>
          <a:bodyPr>
            <a:normAutofit fontScale="85000" lnSpcReduction="10000"/>
          </a:bodyPr>
          <a:lstStyle/>
          <a:p>
            <a:r>
              <a:rPr lang="ru-RU" sz="4800" dirty="0" smtClean="0">
                <a:solidFill>
                  <a:srgbClr val="FF0000"/>
                </a:solidFill>
                <a:latin typeface="Arial Black" pitchFamily="34" charset="0"/>
                <a:cs typeface="Aharoni" pitchFamily="2" charset="-79"/>
              </a:rPr>
              <a:t>Закон об  образовании</a:t>
            </a:r>
            <a:endParaRPr lang="ru-RU" sz="4800" dirty="0">
              <a:solidFill>
                <a:srgbClr val="FF0000"/>
              </a:solidFill>
              <a:latin typeface="Arial Black" pitchFamily="34" charset="0"/>
              <a:cs typeface="Aharoni" pitchFamily="2" charset="-79"/>
            </a:endParaRPr>
          </a:p>
        </p:txBody>
      </p:sp>
      <p:pic>
        <p:nvPicPr>
          <p:cNvPr id="1028" name="Picture 4" descr="C:\Users\Ольга\Desktop\ПЕДСОВЕТ- закон об образовании\ФОНЫ\закон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14290"/>
            <a:ext cx="1143008" cy="1500198"/>
          </a:xfrm>
          <a:prstGeom prst="verticalScroll">
            <a:avLst/>
          </a:prstGeom>
          <a:noFill/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714348" y="2143116"/>
            <a:ext cx="7715304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785786" y="2428868"/>
            <a:ext cx="7572428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357158" y="2428868"/>
            <a:ext cx="8358246" cy="407196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285720" y="2428868"/>
            <a:ext cx="842968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571472" y="1714488"/>
            <a:ext cx="8072494" cy="114300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0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700" b="1" i="0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Статья № </a:t>
            </a:r>
            <a:r>
              <a:rPr lang="ru-RU" sz="27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44</a:t>
            </a:r>
            <a:r>
              <a:rPr kumimoji="0" lang="ru-RU" sz="2700" b="1" i="0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:</a:t>
            </a:r>
            <a:r>
              <a:rPr kumimoji="0" lang="ru-RU" sz="2700" b="1" i="0" u="none" strike="noStrike" kern="1200" normalizeH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</a:t>
            </a:r>
            <a:r>
              <a:rPr kumimoji="0" lang="ru-RU" sz="2700" b="1" i="0" u="sng" strike="noStrike" kern="1200" normalizeH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Права, обязанности </a:t>
            </a:r>
            <a:r>
              <a:rPr kumimoji="0" lang="ru-RU" sz="2700" b="1" i="0" u="none" strike="noStrike" kern="1200" normalizeH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и ответственности в сфере образования </a:t>
            </a:r>
            <a:r>
              <a:rPr kumimoji="0" lang="ru-RU" sz="2700" b="1" i="0" u="sng" strike="noStrike" kern="1200" normalizeH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родителей</a:t>
            </a:r>
            <a:r>
              <a:rPr kumimoji="0" lang="ru-RU" sz="2700" b="1" i="0" u="none" strike="noStrike" kern="1200" normalizeH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(законных представителей) несовершеннолетних обучающихся   </a:t>
            </a:r>
            <a:r>
              <a:rPr kumimoji="0" lang="ru-RU" sz="2700" b="1" i="0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endParaRPr kumimoji="0" lang="ru-RU" sz="2800" b="1" i="0" u="none" strike="noStrike" kern="120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2465" name="Rectangle 1"/>
          <p:cNvSpPr>
            <a:spLocks noChangeArrowheads="1"/>
          </p:cNvSpPr>
          <p:nvPr/>
        </p:nvSpPr>
        <p:spPr bwMode="auto">
          <a:xfrm>
            <a:off x="357158" y="2643182"/>
            <a:ext cx="8358246" cy="3262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Родители (законные представители) несовершеннолетних обучающихся обязаны: </a:t>
            </a:r>
            <a:endParaRPr kumimoji="0" lang="ru-RU" sz="22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1) обеспечить получение детьми общего образования;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2)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соблюдать правила внутреннего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распорядка организации, осуществляющей ОД, правила проживания обучающихся в интернатах, требования локальных нормативных актов, которые устанавливают режим занятий обучающихся,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порядок регламентации образовательных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отношений между образовательной организацией и обучающимися и (или) их родителями (законными представителями) и оформления возникновения, приостановления и прекращения этих отношений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2466" name="Rectangle 2"/>
          <p:cNvSpPr>
            <a:spLocks noChangeArrowheads="1"/>
          </p:cNvSpPr>
          <p:nvPr/>
        </p:nvSpPr>
        <p:spPr bwMode="auto">
          <a:xfrm>
            <a:off x="357158" y="5786454"/>
            <a:ext cx="835824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3)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уважать честь и достоинство обучающихся и работников организации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осуществляющей ОД.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Ольга\Desktop\ПЕДСОВЕТ- закон об образовании\ФОНЫ\фон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8565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785794"/>
            <a:ext cx="7000924" cy="1214446"/>
          </a:xfrm>
        </p:spPr>
        <p:txBody>
          <a:bodyPr>
            <a:normAutofit/>
          </a:bodyPr>
          <a:lstStyle/>
          <a:p>
            <a:pPr algn="ctr"/>
            <a:r>
              <a:rPr lang="ru-RU" sz="2800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   Глава 4: Обучающиеся и их родители                    (законные представители)</a:t>
            </a:r>
            <a:endParaRPr lang="ru-RU" sz="2800" cap="none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71604" y="0"/>
            <a:ext cx="7143800" cy="785759"/>
          </a:xfrm>
        </p:spPr>
        <p:txBody>
          <a:bodyPr>
            <a:normAutofit fontScale="85000" lnSpcReduction="10000"/>
          </a:bodyPr>
          <a:lstStyle/>
          <a:p>
            <a:r>
              <a:rPr lang="ru-RU" sz="4800" dirty="0" smtClean="0">
                <a:solidFill>
                  <a:srgbClr val="FF0000"/>
                </a:solidFill>
                <a:latin typeface="Arial Black" pitchFamily="34" charset="0"/>
                <a:cs typeface="Aharoni" pitchFamily="2" charset="-79"/>
              </a:rPr>
              <a:t>Закон об  образовании</a:t>
            </a:r>
            <a:endParaRPr lang="ru-RU" sz="4800" dirty="0">
              <a:solidFill>
                <a:srgbClr val="FF0000"/>
              </a:solidFill>
              <a:latin typeface="Arial Black" pitchFamily="34" charset="0"/>
              <a:cs typeface="Aharoni" pitchFamily="2" charset="-79"/>
            </a:endParaRPr>
          </a:p>
        </p:txBody>
      </p:sp>
      <p:pic>
        <p:nvPicPr>
          <p:cNvPr id="1028" name="Picture 4" descr="C:\Users\Ольга\Desktop\ПЕДСОВЕТ- закон об образовании\ФОНЫ\закон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14290"/>
            <a:ext cx="1143008" cy="1428760"/>
          </a:xfrm>
          <a:prstGeom prst="verticalScroll">
            <a:avLst/>
          </a:prstGeom>
          <a:noFill/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714348" y="2143116"/>
            <a:ext cx="7715304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785786" y="2428868"/>
            <a:ext cx="7572428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357158" y="2428868"/>
            <a:ext cx="8358246" cy="407196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285720" y="2428868"/>
            <a:ext cx="842968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571472" y="1714488"/>
            <a:ext cx="8072494" cy="114300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0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700" b="1" i="0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Статья № </a:t>
            </a:r>
            <a:r>
              <a:rPr lang="ru-RU" sz="27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44</a:t>
            </a:r>
            <a:r>
              <a:rPr kumimoji="0" lang="ru-RU" sz="2700" b="1" i="0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:</a:t>
            </a:r>
            <a:r>
              <a:rPr kumimoji="0" lang="ru-RU" sz="2700" b="1" i="0" u="none" strike="noStrike" kern="1200" normalizeH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</a:t>
            </a:r>
            <a:r>
              <a:rPr kumimoji="0" lang="ru-RU" sz="2700" b="1" i="0" u="sng" strike="noStrike" kern="1200" normalizeH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Права, обязанности </a:t>
            </a:r>
            <a:r>
              <a:rPr kumimoji="0" lang="ru-RU" sz="2700" b="1" i="0" u="none" strike="noStrike" kern="1200" normalizeH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и ответственности в сфере образования </a:t>
            </a:r>
            <a:r>
              <a:rPr kumimoji="0" lang="ru-RU" sz="2700" b="1" i="0" u="sng" strike="noStrike" kern="1200" normalizeH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родителей</a:t>
            </a:r>
            <a:r>
              <a:rPr kumimoji="0" lang="ru-RU" sz="2700" b="1" i="0" u="none" strike="noStrike" kern="1200" normalizeH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(законных представителей) несовершеннолетних обучающихся   </a:t>
            </a:r>
            <a:r>
              <a:rPr kumimoji="0" lang="ru-RU" sz="2700" b="1" i="0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endParaRPr kumimoji="0" lang="ru-RU" sz="2800" b="1" i="0" u="none" strike="noStrike" kern="120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1441" name="Rectangle 1"/>
          <p:cNvSpPr>
            <a:spLocks noChangeArrowheads="1"/>
          </p:cNvSpPr>
          <p:nvPr/>
        </p:nvSpPr>
        <p:spPr bwMode="auto">
          <a:xfrm>
            <a:off x="357158" y="2786058"/>
            <a:ext cx="8358246" cy="16773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За неисполнение или ненадлежащее исполнение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обязанностей, установленных настоящим Федеральным законом и иными федеральными законами, родители (законные представители) несовершеннолетних обучающихся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несут ответственность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предусмотренную законодательством Российской Федерации</a:t>
            </a:r>
            <a:r>
              <a:rPr kumimoji="0" lang="ru-RU" sz="2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ru-RU" sz="2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Ольга\Desktop\ПЕДСОВЕТ- закон об образовании\ФОНЫ\фон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8565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785794"/>
            <a:ext cx="7000924" cy="1214446"/>
          </a:xfrm>
        </p:spPr>
        <p:txBody>
          <a:bodyPr>
            <a:normAutofit/>
          </a:bodyPr>
          <a:lstStyle/>
          <a:p>
            <a:pPr algn="ctr"/>
            <a:r>
              <a:rPr lang="ru-RU" sz="2800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   Глава 4: Обучающиеся и их родители                    (законные представители)</a:t>
            </a:r>
            <a:endParaRPr lang="ru-RU" sz="2800" cap="none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71604" y="0"/>
            <a:ext cx="7143800" cy="785759"/>
          </a:xfrm>
        </p:spPr>
        <p:txBody>
          <a:bodyPr>
            <a:normAutofit fontScale="85000" lnSpcReduction="10000"/>
          </a:bodyPr>
          <a:lstStyle/>
          <a:p>
            <a:r>
              <a:rPr lang="ru-RU" sz="4800" dirty="0" smtClean="0">
                <a:solidFill>
                  <a:srgbClr val="FF0000"/>
                </a:solidFill>
                <a:latin typeface="Arial Black" pitchFamily="34" charset="0"/>
                <a:cs typeface="Aharoni" pitchFamily="2" charset="-79"/>
              </a:rPr>
              <a:t>Закон об  образовании</a:t>
            </a:r>
            <a:endParaRPr lang="ru-RU" sz="4800" dirty="0">
              <a:solidFill>
                <a:srgbClr val="FF0000"/>
              </a:solidFill>
              <a:latin typeface="Arial Black" pitchFamily="34" charset="0"/>
              <a:cs typeface="Aharoni" pitchFamily="2" charset="-79"/>
            </a:endParaRPr>
          </a:p>
        </p:txBody>
      </p:sp>
      <p:pic>
        <p:nvPicPr>
          <p:cNvPr id="1028" name="Picture 4" descr="C:\Users\Ольга\Desktop\ПЕДСОВЕТ- закон об образовании\ФОНЫ\закон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14290"/>
            <a:ext cx="1143008" cy="1428760"/>
          </a:xfrm>
          <a:prstGeom prst="verticalScroll">
            <a:avLst/>
          </a:prstGeom>
          <a:noFill/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714348" y="2143116"/>
            <a:ext cx="7715304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785786" y="2428868"/>
            <a:ext cx="7572428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357158" y="2428868"/>
            <a:ext cx="8358246" cy="407196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285720" y="2428868"/>
            <a:ext cx="842968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357158" y="1714488"/>
            <a:ext cx="8286808" cy="85725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8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700" b="1" i="0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Статья № </a:t>
            </a:r>
            <a:r>
              <a:rPr lang="ru-RU" sz="27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45</a:t>
            </a:r>
            <a:r>
              <a:rPr kumimoji="0" lang="ru-RU" sz="2700" b="1" i="0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:</a:t>
            </a:r>
            <a:r>
              <a:rPr kumimoji="0" lang="ru-RU" sz="2700" b="1" i="0" u="none" strike="noStrike" kern="1200" normalizeH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Защита прав обучающихся, родителей (законных представителей) несовершеннолетних обучающихся   </a:t>
            </a:r>
            <a:r>
              <a:rPr kumimoji="0" lang="ru-RU" sz="2700" b="1" i="0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endParaRPr kumimoji="0" lang="ru-RU" sz="2800" b="1" i="0" u="none" strike="noStrike" kern="120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4513" name="Rectangle 1"/>
          <p:cNvSpPr>
            <a:spLocks noChangeArrowheads="1"/>
          </p:cNvSpPr>
          <p:nvPr/>
        </p:nvSpPr>
        <p:spPr bwMode="auto">
          <a:xfrm>
            <a:off x="357158" y="2357430"/>
            <a:ext cx="8358246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В целях защиты своих прав обучающиеся, родители (законные представители) несовершеннолетних обучающихся самостоятельно или через своих представителей вправе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1)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направлять в органы управления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организацией, осуществляющей ОД,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обращения о применении к работникам указанных организаций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нарушающим и (или) ущемляющим права обучающихся, родителей (законных представителей) несовершеннолетних обучающихся,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дисциплинарных взысканий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Такие обращения подлежат обязательному рассмотрению указанными органами с привлечением обучающихся, родителей (законных представителей) несовершеннолетних обучающихся; </a:t>
            </a:r>
            <a:endParaRPr kumimoji="0" lang="ru-RU" sz="2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Ольга\Desktop\ПЕДСОВЕТ- закон об образовании\ФОНЫ\фон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8565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785794"/>
            <a:ext cx="7000924" cy="1214446"/>
          </a:xfrm>
        </p:spPr>
        <p:txBody>
          <a:bodyPr>
            <a:normAutofit/>
          </a:bodyPr>
          <a:lstStyle/>
          <a:p>
            <a:pPr algn="ctr"/>
            <a:r>
              <a:rPr lang="ru-RU" sz="2800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   Глава 4: Обучающиеся и их родители                    (законные представители)</a:t>
            </a:r>
            <a:endParaRPr lang="ru-RU" sz="2800" cap="none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71604" y="0"/>
            <a:ext cx="7143800" cy="785759"/>
          </a:xfrm>
        </p:spPr>
        <p:txBody>
          <a:bodyPr>
            <a:normAutofit fontScale="85000" lnSpcReduction="10000"/>
          </a:bodyPr>
          <a:lstStyle/>
          <a:p>
            <a:r>
              <a:rPr lang="ru-RU" sz="4800" dirty="0" smtClean="0">
                <a:solidFill>
                  <a:srgbClr val="FF0000"/>
                </a:solidFill>
                <a:latin typeface="Arial Black" pitchFamily="34" charset="0"/>
                <a:cs typeface="Aharoni" pitchFamily="2" charset="-79"/>
              </a:rPr>
              <a:t>Закон об  образовании</a:t>
            </a:r>
            <a:endParaRPr lang="ru-RU" sz="4800" dirty="0">
              <a:solidFill>
                <a:srgbClr val="FF0000"/>
              </a:solidFill>
              <a:latin typeface="Arial Black" pitchFamily="34" charset="0"/>
              <a:cs typeface="Aharoni" pitchFamily="2" charset="-79"/>
            </a:endParaRPr>
          </a:p>
        </p:txBody>
      </p:sp>
      <p:pic>
        <p:nvPicPr>
          <p:cNvPr id="1028" name="Picture 4" descr="C:\Users\Ольга\Desktop\ПЕДСОВЕТ- закон об образовании\ФОНЫ\закон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14290"/>
            <a:ext cx="1143008" cy="1428760"/>
          </a:xfrm>
          <a:prstGeom prst="verticalScroll">
            <a:avLst/>
          </a:prstGeom>
          <a:noFill/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714348" y="2143116"/>
            <a:ext cx="7715304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785786" y="2428868"/>
            <a:ext cx="7572428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357158" y="2428868"/>
            <a:ext cx="8358246" cy="407196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285720" y="2428868"/>
            <a:ext cx="842968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357158" y="1714488"/>
            <a:ext cx="8286808" cy="85725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8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700" b="1" i="0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Статья № </a:t>
            </a:r>
            <a:r>
              <a:rPr lang="ru-RU" sz="27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45</a:t>
            </a:r>
            <a:r>
              <a:rPr kumimoji="0" lang="ru-RU" sz="2700" b="1" i="0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:</a:t>
            </a:r>
            <a:r>
              <a:rPr kumimoji="0" lang="ru-RU" sz="2700" b="1" i="0" u="none" strike="noStrike" kern="1200" normalizeH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Защита прав обучающихся, родителей (законных представителей) несовершеннолетних обучающихся   </a:t>
            </a:r>
            <a:r>
              <a:rPr kumimoji="0" lang="ru-RU" sz="2700" b="1" i="0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endParaRPr kumimoji="0" lang="ru-RU" sz="2800" b="1" i="0" u="none" strike="noStrike" kern="120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7585" name="Rectangle 1"/>
          <p:cNvSpPr>
            <a:spLocks noChangeArrowheads="1"/>
          </p:cNvSpPr>
          <p:nvPr/>
        </p:nvSpPr>
        <p:spPr bwMode="auto">
          <a:xfrm>
            <a:off x="357158" y="2357430"/>
            <a:ext cx="8358246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2) обращаться в комиссию по урегулированию споров между участниками образовательных отношений, в том числе по вопросам о наличии или об отсутствии конфликта интересов педагогического работника;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3) использовать не запрещенные законодательством Российской Федерации иные способы защиты прав и законных интересов.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7586" name="Rectangle 2"/>
          <p:cNvSpPr>
            <a:spLocks noChangeArrowheads="1"/>
          </p:cNvSpPr>
          <p:nvPr/>
        </p:nvSpPr>
        <p:spPr bwMode="auto">
          <a:xfrm>
            <a:off x="357158" y="4071942"/>
            <a:ext cx="8358246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Комиссия по урегулированию споров между участниками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образовательных отношений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создается в целях урегулирования разногласий </a:t>
            </a:r>
            <a:r>
              <a:rPr kumimoji="0" lang="ru-RU" sz="20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между участниками образовательных отношений по вопросам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реализации права на образование, в том числе в случаях возникновения конфликта интересов педагогического работника, применения локальных нормативных актов,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обжалования решений о применении к обучающимся дисциплинарного взыскания. </a:t>
            </a:r>
            <a:endParaRPr kumimoji="0" lang="ru-RU" sz="2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Ольга\Desktop\ПЕДСОВЕТ- закон об образовании\ФОНЫ\фон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8565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785794"/>
            <a:ext cx="7000924" cy="1214446"/>
          </a:xfrm>
        </p:spPr>
        <p:txBody>
          <a:bodyPr>
            <a:normAutofit/>
          </a:bodyPr>
          <a:lstStyle/>
          <a:p>
            <a:pPr algn="ctr"/>
            <a:r>
              <a:rPr lang="ru-RU" sz="2800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   Глава 4: Обучающиеся и их родители                    (законные представители)</a:t>
            </a:r>
            <a:endParaRPr lang="ru-RU" sz="2800" cap="none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71604" y="0"/>
            <a:ext cx="7143800" cy="785759"/>
          </a:xfrm>
        </p:spPr>
        <p:txBody>
          <a:bodyPr>
            <a:normAutofit fontScale="85000" lnSpcReduction="10000"/>
          </a:bodyPr>
          <a:lstStyle/>
          <a:p>
            <a:r>
              <a:rPr lang="ru-RU" sz="4800" dirty="0" smtClean="0">
                <a:solidFill>
                  <a:srgbClr val="FF0000"/>
                </a:solidFill>
                <a:latin typeface="Arial Black" pitchFamily="34" charset="0"/>
                <a:cs typeface="Aharoni" pitchFamily="2" charset="-79"/>
              </a:rPr>
              <a:t>Закон об  образовании</a:t>
            </a:r>
            <a:endParaRPr lang="ru-RU" sz="4800" dirty="0">
              <a:solidFill>
                <a:srgbClr val="FF0000"/>
              </a:solidFill>
              <a:latin typeface="Arial Black" pitchFamily="34" charset="0"/>
              <a:cs typeface="Aharoni" pitchFamily="2" charset="-79"/>
            </a:endParaRPr>
          </a:p>
        </p:txBody>
      </p:sp>
      <p:pic>
        <p:nvPicPr>
          <p:cNvPr id="1028" name="Picture 4" descr="C:\Users\Ольга\Desktop\ПЕДСОВЕТ- закон об образовании\ФОНЫ\закон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14290"/>
            <a:ext cx="1143008" cy="1428760"/>
          </a:xfrm>
          <a:prstGeom prst="verticalScroll">
            <a:avLst/>
          </a:prstGeom>
          <a:noFill/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714348" y="2143116"/>
            <a:ext cx="7715304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785786" y="2428868"/>
            <a:ext cx="7572428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357158" y="2428868"/>
            <a:ext cx="8358246" cy="407196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285720" y="2428868"/>
            <a:ext cx="842968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357158" y="1714488"/>
            <a:ext cx="8286808" cy="85725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8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700" b="1" i="0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Статья № </a:t>
            </a:r>
            <a:r>
              <a:rPr lang="ru-RU" sz="27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45</a:t>
            </a:r>
            <a:r>
              <a:rPr kumimoji="0" lang="ru-RU" sz="2700" b="1" i="0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:</a:t>
            </a:r>
            <a:r>
              <a:rPr kumimoji="0" lang="ru-RU" sz="2700" b="1" i="0" u="none" strike="noStrike" kern="1200" normalizeH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Защита прав обучающихся, родителей (законных представителей) несовершеннолетних обучающихся   </a:t>
            </a:r>
            <a:r>
              <a:rPr kumimoji="0" lang="ru-RU" sz="2700" b="1" i="0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endParaRPr kumimoji="0" lang="ru-RU" sz="2800" b="1" i="0" u="none" strike="noStrike" kern="120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6561" name="Rectangle 1"/>
          <p:cNvSpPr>
            <a:spLocks noChangeArrowheads="1"/>
          </p:cNvSpPr>
          <p:nvPr/>
        </p:nvSpPr>
        <p:spPr bwMode="auto">
          <a:xfrm>
            <a:off x="357158" y="2428868"/>
            <a:ext cx="8358246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Комиссия по урегулированию споров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между участниками образовательных отношений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создается в организации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осуществляющей ОД, из равного числа представителей совершеннолетних обучающихся, родителей (законных представителей) несовершеннолетних обучающихся, работников организации, осуществляющей ОД;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Решение комиссии по урегулированию споров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между участниками образовательных отношений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является обязательным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для всех участников образовательных отношений в организации, осуществляющей ОД, и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подлежит исполнению в сроки, предусмотренные указанным решением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Ольга\Desktop\ПЕДСОВЕТ- закон об образовании\ФОНЫ\фон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8565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785794"/>
            <a:ext cx="7000924" cy="1214446"/>
          </a:xfrm>
        </p:spPr>
        <p:txBody>
          <a:bodyPr>
            <a:normAutofit/>
          </a:bodyPr>
          <a:lstStyle/>
          <a:p>
            <a:pPr algn="ctr"/>
            <a:r>
              <a:rPr lang="ru-RU" sz="2800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   Глава 4: Обучающиеся и их родители                    (законные представители)</a:t>
            </a:r>
            <a:endParaRPr lang="ru-RU" sz="2800" cap="none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71604" y="0"/>
            <a:ext cx="7143800" cy="785759"/>
          </a:xfrm>
        </p:spPr>
        <p:txBody>
          <a:bodyPr>
            <a:normAutofit fontScale="85000" lnSpcReduction="10000"/>
          </a:bodyPr>
          <a:lstStyle/>
          <a:p>
            <a:r>
              <a:rPr lang="ru-RU" sz="4800" dirty="0" smtClean="0">
                <a:solidFill>
                  <a:srgbClr val="FF0000"/>
                </a:solidFill>
                <a:latin typeface="Arial Black" pitchFamily="34" charset="0"/>
                <a:cs typeface="Aharoni" pitchFamily="2" charset="-79"/>
              </a:rPr>
              <a:t>Закон об  образовании</a:t>
            </a:r>
            <a:endParaRPr lang="ru-RU" sz="4800" dirty="0">
              <a:solidFill>
                <a:srgbClr val="FF0000"/>
              </a:solidFill>
              <a:latin typeface="Arial Black" pitchFamily="34" charset="0"/>
              <a:cs typeface="Aharoni" pitchFamily="2" charset="-79"/>
            </a:endParaRPr>
          </a:p>
        </p:txBody>
      </p:sp>
      <p:pic>
        <p:nvPicPr>
          <p:cNvPr id="1028" name="Picture 4" descr="C:\Users\Ольга\Desktop\ПЕДСОВЕТ- закон об образовании\ФОНЫ\закон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14290"/>
            <a:ext cx="1143008" cy="1428760"/>
          </a:xfrm>
          <a:prstGeom prst="verticalScroll">
            <a:avLst/>
          </a:prstGeom>
          <a:noFill/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714348" y="2143116"/>
            <a:ext cx="7715304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785786" y="2428868"/>
            <a:ext cx="7572428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357158" y="2428868"/>
            <a:ext cx="8358246" cy="407196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285720" y="2428868"/>
            <a:ext cx="842968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357158" y="1714488"/>
            <a:ext cx="8286808" cy="85725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8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700" b="1" i="0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Статья № </a:t>
            </a:r>
            <a:r>
              <a:rPr lang="ru-RU" sz="27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45</a:t>
            </a:r>
            <a:r>
              <a:rPr kumimoji="0" lang="ru-RU" sz="2700" b="1" i="0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:</a:t>
            </a:r>
            <a:r>
              <a:rPr kumimoji="0" lang="ru-RU" sz="2700" b="1" i="0" u="none" strike="noStrike" kern="1200" normalizeH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Защита прав обучающихся, родителей (законных представителей) несовершеннолетних обучающихся   </a:t>
            </a:r>
            <a:r>
              <a:rPr kumimoji="0" lang="ru-RU" sz="2700" b="1" i="0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endParaRPr kumimoji="0" lang="ru-RU" sz="2800" b="1" i="0" u="none" strike="noStrike" kern="120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0657" name="Rectangle 1"/>
          <p:cNvSpPr>
            <a:spLocks noChangeArrowheads="1"/>
          </p:cNvSpPr>
          <p:nvPr/>
        </p:nvSpPr>
        <p:spPr bwMode="auto">
          <a:xfrm>
            <a:off x="357158" y="2428868"/>
            <a:ext cx="8358246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Решение комиссии по урегулированию споров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между участниками образовательных отношений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может быть обжаловано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установленном законодательством Российской Федерации порядке.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6.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Порядок создания, организации работы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принятия решений комиссией по урегулированию споров между участниками образовательных отношений и их исполнения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устанавливается локальным нормативным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актом, который </a:t>
            </a:r>
            <a:r>
              <a:rPr lang="ru-RU" sz="2000" i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принимается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 учетом мнения советов обучающихся, советов родителей, а также представительных органов работников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этой организации и (или) обучающихся в ней (при их наличии).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Ольга\Desktop\ПЕДСОВЕТ- закон об образовании\ФОНЫ\фон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8565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785794"/>
            <a:ext cx="7000924" cy="1214446"/>
          </a:xfrm>
        </p:spPr>
        <p:txBody>
          <a:bodyPr>
            <a:normAutofit/>
          </a:bodyPr>
          <a:lstStyle/>
          <a:p>
            <a:pPr algn="ctr"/>
            <a:r>
              <a:rPr lang="ru-RU" sz="2800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   Глава 4: Обучающиеся и их родители                    (законные представители)</a:t>
            </a:r>
            <a:endParaRPr lang="ru-RU" sz="2800" cap="none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71604" y="0"/>
            <a:ext cx="7143800" cy="785759"/>
          </a:xfrm>
        </p:spPr>
        <p:txBody>
          <a:bodyPr>
            <a:normAutofit fontScale="85000" lnSpcReduction="10000"/>
          </a:bodyPr>
          <a:lstStyle/>
          <a:p>
            <a:r>
              <a:rPr lang="ru-RU" sz="4800" dirty="0" smtClean="0">
                <a:solidFill>
                  <a:srgbClr val="FF0000"/>
                </a:solidFill>
                <a:latin typeface="Arial Black" pitchFamily="34" charset="0"/>
                <a:cs typeface="Aharoni" pitchFamily="2" charset="-79"/>
              </a:rPr>
              <a:t>Закон об  образовании</a:t>
            </a:r>
            <a:endParaRPr lang="ru-RU" sz="4800" dirty="0">
              <a:solidFill>
                <a:srgbClr val="FF0000"/>
              </a:solidFill>
              <a:latin typeface="Arial Black" pitchFamily="34" charset="0"/>
              <a:cs typeface="Aharoni" pitchFamily="2" charset="-79"/>
            </a:endParaRPr>
          </a:p>
        </p:txBody>
      </p:sp>
      <p:pic>
        <p:nvPicPr>
          <p:cNvPr id="1028" name="Picture 4" descr="C:\Users\Ольга\Desktop\ПЕДСОВЕТ- закон об образовании\ФОНЫ\закон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14290"/>
            <a:ext cx="1143008" cy="1428760"/>
          </a:xfrm>
          <a:prstGeom prst="verticalScroll">
            <a:avLst/>
          </a:prstGeom>
          <a:noFill/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714348" y="2143116"/>
            <a:ext cx="7715304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785786" y="2428868"/>
            <a:ext cx="7572428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357158" y="2428868"/>
            <a:ext cx="8358246" cy="407196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285720" y="2428868"/>
            <a:ext cx="842968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1428728" y="2071678"/>
            <a:ext cx="7000924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  </a:t>
            </a:r>
            <a:endParaRPr kumimoji="0" lang="ru-RU" sz="28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857356" y="2143116"/>
            <a:ext cx="607223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Gabriola" pitchFamily="82" charset="0"/>
                <a:cs typeface="Aharoni" pitchFamily="2" charset="-79"/>
              </a:rPr>
              <a:t>Учителя, которым   дети обязаны воспитанием,   почтеннее, чем родители: одни дарят нам  </a:t>
            </a:r>
            <a:r>
              <a:rPr lang="ru-RU" sz="3200" b="1" u="sng" dirty="0" smtClean="0">
                <a:solidFill>
                  <a:schemeClr val="accent2">
                    <a:lumMod val="50000"/>
                  </a:schemeClr>
                </a:solidFill>
                <a:latin typeface="Gabriola" pitchFamily="82" charset="0"/>
                <a:cs typeface="Aharoni" pitchFamily="2" charset="-79"/>
              </a:rPr>
              <a:t>только  жизнь</a:t>
            </a: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Gabriola" pitchFamily="82" charset="0"/>
                <a:cs typeface="Aharoni" pitchFamily="2" charset="-79"/>
              </a:rPr>
              <a:t>, </a:t>
            </a:r>
          </a:p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Gabriola" pitchFamily="82" charset="0"/>
                <a:cs typeface="Aharoni" pitchFamily="2" charset="-79"/>
              </a:rPr>
              <a:t>а другие —   </a:t>
            </a:r>
            <a:r>
              <a:rPr lang="ru-RU" sz="3200" b="1" u="sng" dirty="0" smtClean="0">
                <a:solidFill>
                  <a:schemeClr val="accent2">
                    <a:lumMod val="50000"/>
                  </a:schemeClr>
                </a:solidFill>
                <a:latin typeface="Gabriola" pitchFamily="82" charset="0"/>
                <a:cs typeface="Aharoni" pitchFamily="2" charset="-79"/>
              </a:rPr>
              <a:t>добрую  жизнь</a:t>
            </a: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Gabriola" pitchFamily="82" charset="0"/>
                <a:cs typeface="Aharoni" pitchFamily="2" charset="-79"/>
              </a:rPr>
              <a:t>.</a:t>
            </a:r>
            <a:endParaRPr lang="ru-RU" sz="3200" b="1" dirty="0">
              <a:latin typeface="Gabriola" pitchFamily="82" charset="0"/>
              <a:cs typeface="Aharoni" pitchFamily="2" charset="-79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572000" y="4357694"/>
            <a:ext cx="40005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200" b="1" i="1" dirty="0" smtClean="0">
                <a:solidFill>
                  <a:schemeClr val="accent5">
                    <a:lumMod val="75000"/>
                  </a:schemeClr>
                </a:solidFill>
                <a:latin typeface="Gabriola" pitchFamily="82" charset="0"/>
              </a:rPr>
              <a:t>Аристотель</a:t>
            </a:r>
            <a:endParaRPr lang="ru-RU" sz="3200" b="1" dirty="0">
              <a:solidFill>
                <a:schemeClr val="accent5">
                  <a:lumMod val="75000"/>
                </a:schemeClr>
              </a:solidFill>
              <a:latin typeface="Gabriola" pitchFamily="82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Ольга\Desktop\ПЕДСОВЕТ- закон об образовании\ФОНЫ\фон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8565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785794"/>
            <a:ext cx="7000924" cy="1214446"/>
          </a:xfrm>
        </p:spPr>
        <p:txBody>
          <a:bodyPr>
            <a:normAutofit/>
          </a:bodyPr>
          <a:lstStyle/>
          <a:p>
            <a:pPr algn="ctr"/>
            <a:r>
              <a:rPr lang="ru-RU" sz="2800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   Глава 4: Обучающиеся и их родители                    (законные представители)</a:t>
            </a:r>
            <a:endParaRPr lang="ru-RU" sz="2800" cap="none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71604" y="0"/>
            <a:ext cx="7143800" cy="785759"/>
          </a:xfrm>
        </p:spPr>
        <p:txBody>
          <a:bodyPr>
            <a:normAutofit fontScale="85000" lnSpcReduction="10000"/>
          </a:bodyPr>
          <a:lstStyle/>
          <a:p>
            <a:r>
              <a:rPr lang="ru-RU" sz="4800" dirty="0" smtClean="0">
                <a:solidFill>
                  <a:srgbClr val="FF0000"/>
                </a:solidFill>
                <a:latin typeface="Arial Black" pitchFamily="34" charset="0"/>
                <a:cs typeface="Aharoni" pitchFamily="2" charset="-79"/>
              </a:rPr>
              <a:t>Закон об  образовании</a:t>
            </a:r>
            <a:endParaRPr lang="ru-RU" sz="4800" dirty="0">
              <a:solidFill>
                <a:srgbClr val="FF0000"/>
              </a:solidFill>
              <a:latin typeface="Arial Black" pitchFamily="34" charset="0"/>
              <a:cs typeface="Aharoni" pitchFamily="2" charset="-79"/>
            </a:endParaRPr>
          </a:p>
        </p:txBody>
      </p:sp>
      <p:pic>
        <p:nvPicPr>
          <p:cNvPr id="1028" name="Picture 4" descr="C:\Users\Ольга\Desktop\ПЕДСОВЕТ- закон об образовании\ФОНЫ\закон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14290"/>
            <a:ext cx="1143008" cy="1428760"/>
          </a:xfrm>
          <a:prstGeom prst="verticalScroll">
            <a:avLst/>
          </a:prstGeom>
          <a:noFill/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714348" y="2143116"/>
            <a:ext cx="7715304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785786" y="2428868"/>
            <a:ext cx="7572428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357158" y="2428868"/>
            <a:ext cx="8358246" cy="407196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285720" y="2428868"/>
            <a:ext cx="842968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1428728" y="2071678"/>
            <a:ext cx="7000924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  </a:t>
            </a:r>
            <a:endParaRPr kumimoji="0" lang="ru-RU" sz="28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68610" name="Picture 2" descr="F:\ПЕДСОВЕТ- закон об образовании\ПЕДСОВЕТ- закон об образовании\ФОНЫ\закон5.jpg"/>
          <p:cNvPicPr>
            <a:picLocks noChangeAspect="1" noChangeArrowheads="1"/>
          </p:cNvPicPr>
          <p:nvPr/>
        </p:nvPicPr>
        <p:blipFill>
          <a:blip r:embed="rId4"/>
          <a:srcRect l="4762" t="8465" r="4762" b="4762"/>
          <a:stretch>
            <a:fillRect/>
          </a:stretch>
        </p:blipFill>
        <p:spPr bwMode="auto">
          <a:xfrm>
            <a:off x="2500298" y="3929042"/>
            <a:ext cx="4071966" cy="2928958"/>
          </a:xfrm>
          <a:prstGeom prst="rect">
            <a:avLst/>
          </a:prstGeom>
          <a:noFill/>
        </p:spPr>
      </p:pic>
      <p:sp>
        <p:nvSpPr>
          <p:cNvPr id="68611" name="Rectangle 3"/>
          <p:cNvSpPr>
            <a:spLocks noChangeArrowheads="1"/>
          </p:cNvSpPr>
          <p:nvPr/>
        </p:nvSpPr>
        <p:spPr bwMode="auto">
          <a:xfrm>
            <a:off x="1785918" y="2357430"/>
            <a:ext cx="592935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СПАСИБО ЗА ВНИМАНИЕ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8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1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Ольга\Desktop\ПЕДСОВЕТ- закон об образовании\ФОНЫ\фон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8565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785794"/>
            <a:ext cx="7000924" cy="1214446"/>
          </a:xfrm>
        </p:spPr>
        <p:txBody>
          <a:bodyPr>
            <a:normAutofit/>
          </a:bodyPr>
          <a:lstStyle/>
          <a:p>
            <a:pPr algn="ctr"/>
            <a:r>
              <a:rPr lang="ru-RU" sz="2800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   Глава 4: Обучающиеся и их родители                    (законные представители)</a:t>
            </a:r>
            <a:endParaRPr lang="ru-RU" sz="2800" cap="none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71604" y="0"/>
            <a:ext cx="7143800" cy="785759"/>
          </a:xfrm>
        </p:spPr>
        <p:txBody>
          <a:bodyPr>
            <a:normAutofit fontScale="85000" lnSpcReduction="10000"/>
          </a:bodyPr>
          <a:lstStyle/>
          <a:p>
            <a:r>
              <a:rPr lang="ru-RU" sz="4800" dirty="0" smtClean="0">
                <a:solidFill>
                  <a:srgbClr val="FF0000"/>
                </a:solidFill>
                <a:latin typeface="Arial Black" pitchFamily="34" charset="0"/>
                <a:cs typeface="Aharoni" pitchFamily="2" charset="-79"/>
              </a:rPr>
              <a:t>Закон об  образовании</a:t>
            </a:r>
            <a:endParaRPr lang="ru-RU" sz="4800" dirty="0">
              <a:solidFill>
                <a:srgbClr val="FF0000"/>
              </a:solidFill>
              <a:latin typeface="Arial Black" pitchFamily="34" charset="0"/>
              <a:cs typeface="Aharoni" pitchFamily="2" charset="-79"/>
            </a:endParaRPr>
          </a:p>
        </p:txBody>
      </p:sp>
      <p:pic>
        <p:nvPicPr>
          <p:cNvPr id="1028" name="Picture 4" descr="C:\Users\Ольга\Desktop\ПЕДСОВЕТ- закон об образовании\ФОНЫ\закон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14290"/>
            <a:ext cx="1143008" cy="1285884"/>
          </a:xfrm>
          <a:prstGeom prst="verticalScroll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357290" y="1714488"/>
            <a:ext cx="6929486" cy="78581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8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700" b="1" i="0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Статья № 34:</a:t>
            </a:r>
            <a:r>
              <a:rPr kumimoji="0" lang="ru-RU" sz="2700" b="1" i="0" u="none" strike="noStrike" kern="1200" cap="none" spc="0" normalizeH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 </a:t>
            </a:r>
            <a:r>
              <a:rPr kumimoji="0" lang="ru-RU" sz="2700" b="1" i="0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Основные права обучающихся и меры их социальной</a:t>
            </a:r>
            <a:r>
              <a:rPr kumimoji="0" lang="ru-RU" sz="2700" b="1" i="0" u="none" strike="noStrike" kern="1200" cap="none" spc="0" normalizeH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поддержки и стимулирования</a:t>
            </a:r>
            <a:endParaRPr kumimoji="0" lang="ru-RU" sz="28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66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714348" y="2143116"/>
            <a:ext cx="7715304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785786" y="2428868"/>
            <a:ext cx="7572428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785786" y="3357562"/>
            <a:ext cx="7786742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857224" y="5643554"/>
            <a:ext cx="7786742" cy="85728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642910" y="2571744"/>
            <a:ext cx="7643866" cy="364333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lvl="0" algn="just">
              <a:lnSpc>
                <a:spcPct val="120000"/>
              </a:lnSpc>
              <a:spcBef>
                <a:spcPct val="0"/>
              </a:spcBef>
              <a:defRPr/>
            </a:pPr>
            <a:endParaRPr lang="ru-RU" sz="2800" i="1" dirty="0" smtClean="0"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285720" y="2428868"/>
            <a:ext cx="8429684" cy="407196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 lnSpcReduction="10000"/>
          </a:bodyPr>
          <a:lstStyle/>
          <a:p>
            <a:pPr marL="514350" indent="-514350" algn="just">
              <a:buAutoNum type="arabicPeriod"/>
            </a:pP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Обучающимся предоставляются академические права на: </a:t>
            </a:r>
          </a:p>
          <a:p>
            <a:pPr marL="514350" indent="-514350"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1)     выбор организации, осуществляющей ОД, формы получения образования и формы обучения после получения основного общего образования или после достижения восемнадцати лет; </a:t>
            </a:r>
          </a:p>
          <a:p>
            <a:pPr marL="514350" indent="-514350"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2)   предоставление условий для обучения с учетом особенностей их психофизического развития и состояния здоровья, в том числе получение социально-педагогической и психологической помощи, бесплатной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психолого-медико-педагогической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коррекции; </a:t>
            </a:r>
          </a:p>
          <a:p>
            <a:pPr marL="514350" lvl="0" indent="-514350" algn="just"/>
            <a:r>
              <a:rPr lang="ru-RU" sz="23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3) обучение по индивидуальному учебному плану, в том числе ускоренное обучение, в пределах осваиваемой ОП в порядке, установленном локальными нормативными актами; </a:t>
            </a:r>
          </a:p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>
              <a:buAutoNum type="arabicParenR"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Ольга\Desktop\ПЕДСОВЕТ- закон об образовании\ФОНЫ\фон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8565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785794"/>
            <a:ext cx="7000924" cy="1214446"/>
          </a:xfrm>
        </p:spPr>
        <p:txBody>
          <a:bodyPr>
            <a:normAutofit/>
          </a:bodyPr>
          <a:lstStyle/>
          <a:p>
            <a:pPr algn="ctr"/>
            <a:r>
              <a:rPr lang="ru-RU" sz="2800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   Глава 4: Обучающиеся и их родители                    (законные представители)</a:t>
            </a:r>
            <a:endParaRPr lang="ru-RU" sz="2800" cap="none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71604" y="0"/>
            <a:ext cx="7143800" cy="785759"/>
          </a:xfrm>
        </p:spPr>
        <p:txBody>
          <a:bodyPr>
            <a:normAutofit fontScale="85000" lnSpcReduction="10000"/>
          </a:bodyPr>
          <a:lstStyle/>
          <a:p>
            <a:r>
              <a:rPr lang="ru-RU" sz="4800" dirty="0" smtClean="0">
                <a:solidFill>
                  <a:srgbClr val="FF0000"/>
                </a:solidFill>
                <a:latin typeface="Arial Black" pitchFamily="34" charset="0"/>
                <a:cs typeface="Aharoni" pitchFamily="2" charset="-79"/>
              </a:rPr>
              <a:t>Закон об  образовании</a:t>
            </a:r>
            <a:endParaRPr lang="ru-RU" sz="4800" dirty="0">
              <a:solidFill>
                <a:srgbClr val="FF0000"/>
              </a:solidFill>
              <a:latin typeface="Arial Black" pitchFamily="34" charset="0"/>
              <a:cs typeface="Aharoni" pitchFamily="2" charset="-79"/>
            </a:endParaRPr>
          </a:p>
        </p:txBody>
      </p:sp>
      <p:pic>
        <p:nvPicPr>
          <p:cNvPr id="1028" name="Picture 4" descr="C:\Users\Ольга\Desktop\ПЕДСОВЕТ- закон об образовании\ФОНЫ\закон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14290"/>
            <a:ext cx="1143008" cy="1357322"/>
          </a:xfrm>
          <a:prstGeom prst="verticalScroll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357290" y="1714488"/>
            <a:ext cx="6929486" cy="78581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8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700" b="1" i="0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Статья № 34:</a:t>
            </a:r>
            <a:r>
              <a:rPr kumimoji="0" lang="ru-RU" sz="2700" b="1" i="0" u="none" strike="noStrike" kern="1200" cap="none" spc="0" normalizeH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 </a:t>
            </a:r>
            <a:r>
              <a:rPr kumimoji="0" lang="ru-RU" sz="2700" b="1" i="0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Основные права обучающихся и меры их социальной</a:t>
            </a:r>
            <a:r>
              <a:rPr kumimoji="0" lang="ru-RU" sz="2700" b="1" i="0" u="none" strike="noStrike" kern="1200" cap="none" spc="0" normalizeH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поддержки и стимулирования</a:t>
            </a:r>
            <a:endParaRPr kumimoji="0" lang="ru-RU" sz="28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66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714348" y="2143116"/>
            <a:ext cx="7715304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785786" y="2428868"/>
            <a:ext cx="7572428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785786" y="3357562"/>
            <a:ext cx="7786742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2285984" y="3429000"/>
            <a:ext cx="7643866" cy="364333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lvl="0" algn="just">
              <a:lnSpc>
                <a:spcPct val="120000"/>
              </a:lnSpc>
              <a:spcBef>
                <a:spcPct val="0"/>
              </a:spcBef>
              <a:defRPr/>
            </a:pPr>
            <a:endParaRPr lang="ru-RU" sz="2800" i="1" dirty="0" smtClean="0"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357158" y="2428868"/>
            <a:ext cx="8358246" cy="407196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285720" y="2428868"/>
            <a:ext cx="8429684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357158" y="2357430"/>
            <a:ext cx="8358246" cy="3462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1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</a:t>
            </a:r>
            <a:r>
              <a:rPr kumimoji="0" lang="ru-RU" sz="2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)участие в </a:t>
            </a:r>
            <a:r>
              <a:rPr kumimoji="0" lang="ru-RU" sz="2100" b="0" i="0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формировании содержания </a:t>
            </a:r>
            <a:r>
              <a:rPr kumimoji="0" lang="ru-RU" sz="2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своего       профессионального образования при условии соблюдения     ФГОС среднего профессионального и высшего образования;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357158" y="3286124"/>
            <a:ext cx="8286808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5) выбор факультативных и элективных учебных предметов, курсов, дисциплин (модулей) из перечня, предлагаемого организацией, осуществляющей ОД (после получения основного общего образования);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solidFill>
                <a:srgbClr val="0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57158" y="4503509"/>
            <a:ext cx="8358246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1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6) освоение наряду с учебными предметами, курсами, дисциплинами (модулями) любых других учебных предметов, курсов, дисциплин (модулей), преподаваемых в организации, осуществляющей ОД в установленном ею порядке, а также преподаваемых в других организациях, учебных предметов, курсов, дисциплин (модулей), одновременное освоение нескольких основных профессиональных ОП; 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Ольга\Desktop\ПЕДСОВЕТ- закон об образовании\ФОНЫ\фон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8565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785794"/>
            <a:ext cx="7000924" cy="1214446"/>
          </a:xfrm>
        </p:spPr>
        <p:txBody>
          <a:bodyPr>
            <a:normAutofit/>
          </a:bodyPr>
          <a:lstStyle/>
          <a:p>
            <a:pPr algn="ctr"/>
            <a:r>
              <a:rPr lang="ru-RU" sz="2800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   Глава 4: Обучающиеся и их родители                    (законные представители)</a:t>
            </a:r>
            <a:endParaRPr lang="ru-RU" sz="2800" cap="none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71604" y="0"/>
            <a:ext cx="7143800" cy="785759"/>
          </a:xfrm>
        </p:spPr>
        <p:txBody>
          <a:bodyPr>
            <a:normAutofit fontScale="85000" lnSpcReduction="10000"/>
          </a:bodyPr>
          <a:lstStyle/>
          <a:p>
            <a:r>
              <a:rPr lang="ru-RU" sz="4800" dirty="0" smtClean="0">
                <a:solidFill>
                  <a:srgbClr val="FF0000"/>
                </a:solidFill>
                <a:latin typeface="Arial Black" pitchFamily="34" charset="0"/>
                <a:cs typeface="Aharoni" pitchFamily="2" charset="-79"/>
              </a:rPr>
              <a:t>Закон об  образовании</a:t>
            </a:r>
            <a:endParaRPr lang="ru-RU" sz="4800" dirty="0">
              <a:solidFill>
                <a:srgbClr val="FF0000"/>
              </a:solidFill>
              <a:latin typeface="Arial Black" pitchFamily="34" charset="0"/>
              <a:cs typeface="Aharoni" pitchFamily="2" charset="-79"/>
            </a:endParaRPr>
          </a:p>
        </p:txBody>
      </p:sp>
      <p:pic>
        <p:nvPicPr>
          <p:cNvPr id="1028" name="Picture 4" descr="C:\Users\Ольга\Desktop\ПЕДСОВЕТ- закон об образовании\ФОНЫ\закон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14290"/>
            <a:ext cx="1143008" cy="1357322"/>
          </a:xfrm>
          <a:prstGeom prst="verticalScroll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357290" y="1714488"/>
            <a:ext cx="6929486" cy="78581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8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700" b="1" i="0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Статья № 34:</a:t>
            </a:r>
            <a:r>
              <a:rPr kumimoji="0" lang="ru-RU" sz="2700" b="1" i="0" u="none" strike="noStrike" kern="1200" cap="none" spc="0" normalizeH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 </a:t>
            </a:r>
            <a:r>
              <a:rPr kumimoji="0" lang="ru-RU" sz="2700" b="1" i="0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Основные права обучающихся и меры их социальной</a:t>
            </a:r>
            <a:r>
              <a:rPr kumimoji="0" lang="ru-RU" sz="2700" b="1" i="0" u="none" strike="noStrike" kern="1200" cap="none" spc="0" normalizeH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поддержки и стимулирования</a:t>
            </a:r>
            <a:endParaRPr kumimoji="0" lang="ru-RU" sz="28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66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714348" y="2143116"/>
            <a:ext cx="7715304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785786" y="2428868"/>
            <a:ext cx="7572428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785786" y="3357562"/>
            <a:ext cx="7786742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857224" y="5643554"/>
            <a:ext cx="7786742" cy="85728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642910" y="2571744"/>
            <a:ext cx="7643866" cy="364333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lvl="0" algn="just">
              <a:lnSpc>
                <a:spcPct val="120000"/>
              </a:lnSpc>
              <a:spcBef>
                <a:spcPct val="0"/>
              </a:spcBef>
              <a:defRPr/>
            </a:pPr>
            <a:endParaRPr lang="ru-RU" sz="2800" i="1" dirty="0" smtClean="0"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500034" y="2428868"/>
            <a:ext cx="8215370" cy="407196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>
              <a:buAutoNum type="arabicParenR"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357158" y="2357430"/>
            <a:ext cx="8358246" cy="372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7) зачет организацией, осуществляющей ОД в установленном ею порядке результатов освоения обучающимися учебных предметов, курсов, дисциплин (модулей), практики, дополнительных образовательных программ в других организациях, осуществляющих ОД;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57158" y="4071942"/>
            <a:ext cx="8358246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1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8) отсрочку от призыва на военную службу, предоставляемую в соответствии с Федеральным законом от 28 марта 1998 года N 53-ФЗ "О воинской обязанности и военной службе";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57158" y="5072074"/>
            <a:ext cx="8358246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1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9) уважение человеческого достоинства, защиту от всех форм физического и психического насилия, оскорбления личности, охрану жизни и здоровья; 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285720" y="6072206"/>
            <a:ext cx="835824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1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10) свободу совести, информации, свободное выражение собственных взглядов и убеждений; 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Ольга\Desktop\ПЕДСОВЕТ- закон об образовании\ФОНЫ\фон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8565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785794"/>
            <a:ext cx="7000924" cy="1214446"/>
          </a:xfrm>
        </p:spPr>
        <p:txBody>
          <a:bodyPr>
            <a:normAutofit/>
          </a:bodyPr>
          <a:lstStyle/>
          <a:p>
            <a:pPr algn="ctr"/>
            <a:r>
              <a:rPr lang="ru-RU" sz="2800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   Глава 4: Обучающиеся и их родители                    (законные представители)</a:t>
            </a:r>
            <a:endParaRPr lang="ru-RU" sz="2800" cap="none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71604" y="0"/>
            <a:ext cx="7143800" cy="785759"/>
          </a:xfrm>
        </p:spPr>
        <p:txBody>
          <a:bodyPr>
            <a:normAutofit fontScale="85000" lnSpcReduction="10000"/>
          </a:bodyPr>
          <a:lstStyle/>
          <a:p>
            <a:r>
              <a:rPr lang="ru-RU" sz="4800" dirty="0" smtClean="0">
                <a:solidFill>
                  <a:srgbClr val="FF0000"/>
                </a:solidFill>
                <a:latin typeface="Arial Black" pitchFamily="34" charset="0"/>
                <a:cs typeface="Aharoni" pitchFamily="2" charset="-79"/>
              </a:rPr>
              <a:t>Закон об  образовании</a:t>
            </a:r>
            <a:endParaRPr lang="ru-RU" sz="4800" dirty="0">
              <a:solidFill>
                <a:srgbClr val="FF0000"/>
              </a:solidFill>
              <a:latin typeface="Arial Black" pitchFamily="34" charset="0"/>
              <a:cs typeface="Aharoni" pitchFamily="2" charset="-79"/>
            </a:endParaRPr>
          </a:p>
        </p:txBody>
      </p:sp>
      <p:pic>
        <p:nvPicPr>
          <p:cNvPr id="1028" name="Picture 4" descr="C:\Users\Ольга\Desktop\ПЕДСОВЕТ- закон об образовании\ФОНЫ\закон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14290"/>
            <a:ext cx="1143008" cy="1357322"/>
          </a:xfrm>
          <a:prstGeom prst="verticalScroll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071538" y="1643050"/>
            <a:ext cx="7286676" cy="78581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0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700" b="1" i="0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Статья № 34:</a:t>
            </a:r>
            <a:r>
              <a:rPr kumimoji="0" lang="ru-RU" sz="2700" b="1" i="0" u="none" strike="noStrike" kern="1200" cap="none" spc="0" normalizeH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 </a:t>
            </a:r>
            <a:r>
              <a:rPr kumimoji="0" lang="ru-RU" sz="2700" b="1" i="0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Основные права обучающихся и меры их социальной</a:t>
            </a:r>
            <a:r>
              <a:rPr kumimoji="0" lang="ru-RU" sz="2700" b="1" i="0" u="none" strike="noStrike" kern="1200" cap="none" spc="0" normalizeH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поддержки и стимулирования</a:t>
            </a:r>
            <a:endParaRPr kumimoji="0" lang="ru-RU" sz="28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66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714348" y="2143116"/>
            <a:ext cx="7715304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785786" y="2428868"/>
            <a:ext cx="7572428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785786" y="3357562"/>
            <a:ext cx="7786742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857224" y="5643554"/>
            <a:ext cx="7786742" cy="85728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642910" y="2571744"/>
            <a:ext cx="7643866" cy="364333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lvl="0" algn="just">
              <a:lnSpc>
                <a:spcPct val="120000"/>
              </a:lnSpc>
              <a:spcBef>
                <a:spcPct val="0"/>
              </a:spcBef>
              <a:defRPr/>
            </a:pPr>
            <a:endParaRPr lang="ru-RU" sz="2800" i="1" dirty="0" smtClean="0"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500034" y="2428868"/>
            <a:ext cx="8215370" cy="407196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>
              <a:buAutoNum type="arabicParenR"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357158" y="2357430"/>
            <a:ext cx="8358246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57158" y="2357431"/>
            <a:ext cx="8358246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3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57158" y="3429000"/>
            <a:ext cx="828680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357158" y="2285993"/>
            <a:ext cx="8358246" cy="2292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11) каникулы - плановые перерывы при получении образования для отдыха и иных социальных целей в соответствии с законодательством об образовании и календарным учебным графиком;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57158" y="3286124"/>
            <a:ext cx="8358246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1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12) академический отпуск;</a:t>
            </a:r>
            <a:endParaRPr lang="ru-RU" sz="21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1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13) перевод для получения образования по другой профессии; </a:t>
            </a:r>
            <a:endParaRPr lang="ru-RU" sz="21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1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14) переход с платного обучения на бесплатное;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57158" y="4286256"/>
            <a:ext cx="835824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15) перевод в другую образовательную организацию, реализующую ОП соответствующего уровня;</a:t>
            </a:r>
            <a:endParaRPr lang="ru-RU" sz="2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357158" y="4795897"/>
            <a:ext cx="8358246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16) восстановление для получения образования в образовательной организации, реализующей основные профессиональные образовательные программы, в порядке, установленном законодательством об образовании; </a:t>
            </a:r>
            <a:endParaRPr kumimoji="0" lang="ru-RU" sz="2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17) участие в управлении образовательной организацией в порядке, установленном ее уставом; </a:t>
            </a:r>
            <a:endParaRPr kumimoji="0" lang="ru-RU" sz="2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Ольга\Desktop\ПЕДСОВЕТ- закон об образовании\ФОНЫ\фон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8565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785794"/>
            <a:ext cx="7000924" cy="1214446"/>
          </a:xfrm>
        </p:spPr>
        <p:txBody>
          <a:bodyPr>
            <a:normAutofit/>
          </a:bodyPr>
          <a:lstStyle/>
          <a:p>
            <a:pPr algn="ctr"/>
            <a:r>
              <a:rPr lang="ru-RU" sz="2800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   Глава 4: Обучающиеся и их родители                    (законные представители)</a:t>
            </a:r>
            <a:endParaRPr lang="ru-RU" sz="2800" cap="none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71604" y="0"/>
            <a:ext cx="7143800" cy="785759"/>
          </a:xfrm>
        </p:spPr>
        <p:txBody>
          <a:bodyPr>
            <a:normAutofit fontScale="85000" lnSpcReduction="10000"/>
          </a:bodyPr>
          <a:lstStyle/>
          <a:p>
            <a:r>
              <a:rPr lang="ru-RU" sz="4800" dirty="0" smtClean="0">
                <a:solidFill>
                  <a:srgbClr val="FF0000"/>
                </a:solidFill>
                <a:latin typeface="Arial Black" pitchFamily="34" charset="0"/>
                <a:cs typeface="Aharoni" pitchFamily="2" charset="-79"/>
              </a:rPr>
              <a:t>Закон об  образовании</a:t>
            </a:r>
            <a:endParaRPr lang="ru-RU" sz="4800" dirty="0">
              <a:solidFill>
                <a:srgbClr val="FF0000"/>
              </a:solidFill>
              <a:latin typeface="Arial Black" pitchFamily="34" charset="0"/>
              <a:cs typeface="Aharoni" pitchFamily="2" charset="-79"/>
            </a:endParaRPr>
          </a:p>
        </p:txBody>
      </p:sp>
      <p:pic>
        <p:nvPicPr>
          <p:cNvPr id="1028" name="Picture 4" descr="C:\Users\Ольга\Desktop\ПЕДСОВЕТ- закон об образовании\ФОНЫ\закон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14290"/>
            <a:ext cx="1143008" cy="1357322"/>
          </a:xfrm>
          <a:prstGeom prst="verticalScroll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357290" y="1714488"/>
            <a:ext cx="6929486" cy="78581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8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700" b="1" i="0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Статья № 34:</a:t>
            </a:r>
            <a:r>
              <a:rPr kumimoji="0" lang="ru-RU" sz="2700" b="1" i="0" u="none" strike="noStrike" kern="1200" cap="none" spc="0" normalizeH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 </a:t>
            </a:r>
            <a:r>
              <a:rPr kumimoji="0" lang="ru-RU" sz="2700" b="1" i="0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Основные права обучающихся и меры их социальной</a:t>
            </a:r>
            <a:r>
              <a:rPr kumimoji="0" lang="ru-RU" sz="2700" b="1" i="0" u="none" strike="noStrike" kern="1200" cap="none" spc="0" normalizeH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поддержки и стимулирования</a:t>
            </a:r>
            <a:endParaRPr kumimoji="0" lang="ru-RU" sz="28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66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714348" y="2143116"/>
            <a:ext cx="7715304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785786" y="2428868"/>
            <a:ext cx="7572428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785786" y="3357562"/>
            <a:ext cx="7786742" cy="12144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357158" y="2428868"/>
            <a:ext cx="8358246" cy="407196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285720" y="2428868"/>
            <a:ext cx="842968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357158" y="2357430"/>
            <a:ext cx="8358246" cy="1708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18) ознакомление со свидетельством о государственной регистрации, с уставом, с лицензией на осуществление ОД со свидетельством о государственной аккредитации, с учебной документацией, другими документами, регламентирующими организацию и осуществление ОД в образовательной организации; </a:t>
            </a:r>
            <a:endParaRPr kumimoji="0" lang="ru-RU" sz="2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357158" y="3929066"/>
            <a:ext cx="8358246" cy="1708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19) обжалование актов образовательной организации в установленном законодательством Российской Федерации порядке;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20) бесплатное пользование библиотечно-информационными ресурсами, учебной, производственной, научной базой образовательной организации; </a:t>
            </a:r>
            <a:endParaRPr kumimoji="0" lang="ru-RU" sz="2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57158" y="5657671"/>
            <a:ext cx="8358246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1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21) пользование в порядке, лечебно-оздоровительной инфраструктурой, объектами культуры и объектами спорта образовательной организации; </a:t>
            </a:r>
            <a:endParaRPr lang="ru-RU" sz="21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736</TotalTime>
  <Words>4687</Words>
  <Application>Microsoft Office PowerPoint</Application>
  <PresentationFormat>Экран (4:3)</PresentationFormat>
  <Paragraphs>549</Paragraphs>
  <Slides>47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47</vt:i4>
      </vt:variant>
    </vt:vector>
  </HeadingPairs>
  <TitlesOfParts>
    <vt:vector size="48" baseType="lpstr">
      <vt:lpstr>Тема Office</vt:lpstr>
      <vt:lpstr>Слайд 1</vt:lpstr>
      <vt:lpstr>Глава 4: Обучающиеся и их родители (законные представители)</vt:lpstr>
      <vt:lpstr>    Глава 4: Обучающиеся и их родители                    (законные представители)</vt:lpstr>
      <vt:lpstr>    Глава 4: Обучающиеся и их родители                    (законные представители)</vt:lpstr>
      <vt:lpstr>    Глава 4: Обучающиеся и их родители                    (законные представители)</vt:lpstr>
      <vt:lpstr>    Глава 4: Обучающиеся и их родители                    (законные представители)</vt:lpstr>
      <vt:lpstr>    Глава 4: Обучающиеся и их родители                    (законные представители)</vt:lpstr>
      <vt:lpstr>    Глава 4: Обучающиеся и их родители                    (законные представители)</vt:lpstr>
      <vt:lpstr>    Глава 4: Обучающиеся и их родители                    (законные представители)</vt:lpstr>
      <vt:lpstr>    Глава 4: Обучающиеся и их родители                    (законные представители)</vt:lpstr>
      <vt:lpstr>    Глава 4: Обучающиеся и их родители                    (законные представители)</vt:lpstr>
      <vt:lpstr>    Глава 4: Обучающиеся и их родители                    (законные представители)</vt:lpstr>
      <vt:lpstr>    Глава 4: Обучающиеся и их родители                    (законные представители)</vt:lpstr>
      <vt:lpstr>    Глава 4: Обучающиеся и их родители                    (законные представители)</vt:lpstr>
      <vt:lpstr>    Глава 4: Обучающиеся и их родители                    (законные представители)</vt:lpstr>
      <vt:lpstr>    Глава 4: Обучающиеся и их родители                    (законные представители)</vt:lpstr>
      <vt:lpstr>    Глава 4: Обучающиеся и их родители                    (законные представители)</vt:lpstr>
      <vt:lpstr>    Глава 4: Обучающиеся и их родители                    (законные представители)</vt:lpstr>
      <vt:lpstr>    Глава 4: Обучающиеся и их родители                    (законные представители)</vt:lpstr>
      <vt:lpstr>    Глава 4: Обучающиеся и их родители                    (законные представители)</vt:lpstr>
      <vt:lpstr>    Глава 4: Обучающиеся и их родители                    (законные представители)</vt:lpstr>
      <vt:lpstr>    Глава 4: Обучающиеся и их родители                    (законные представители)</vt:lpstr>
      <vt:lpstr>    Глава 4: Обучающиеся и их родители                    (законные представители)</vt:lpstr>
      <vt:lpstr>    Глава 4: Обучающиеся и их родители                    (законные представители)</vt:lpstr>
      <vt:lpstr>    Глава 4: Обучающиеся и их родители                    (законные представители)</vt:lpstr>
      <vt:lpstr>    Глава 4: Обучающиеся и их родители                    (законные представители)</vt:lpstr>
      <vt:lpstr>    Глава 4: Обучающиеся и их родители                    (законные представители)</vt:lpstr>
      <vt:lpstr>    Глава 4: Обучающиеся и их родители                    (законные представители)</vt:lpstr>
      <vt:lpstr>    Глава 4: Обучающиеся и их родители                    (законные представители)</vt:lpstr>
      <vt:lpstr>    Глава 4: Обучающиеся и их родители                    (законные представители)</vt:lpstr>
      <vt:lpstr>    Глава 4: Обучающиеся и их родители                    (законные представители)</vt:lpstr>
      <vt:lpstr>    Глава 4: Обучающиеся и их родители                    (законные представители)</vt:lpstr>
      <vt:lpstr>    Глава 4: Обучающиеся и их родители                    (законные представители)</vt:lpstr>
      <vt:lpstr>    Глава 4: Обучающиеся и их родители                    (законные представители)</vt:lpstr>
      <vt:lpstr>    Глава 4: Обучающиеся и их родители                    (законные представители)</vt:lpstr>
      <vt:lpstr>    Глава 4: Обучающиеся и их родители                    (законные представители)</vt:lpstr>
      <vt:lpstr>    Глава 4: Обучающиеся и их родители                    (законные представители)</vt:lpstr>
      <vt:lpstr>    Глава 4: Обучающиеся и их родители                    (законные представители)</vt:lpstr>
      <vt:lpstr>    Глава 4: Обучающиеся и их родители                    (законные представители)</vt:lpstr>
      <vt:lpstr>    Глава 4: Обучающиеся и их родители                    (законные представители)</vt:lpstr>
      <vt:lpstr>    Глава 4: Обучающиеся и их родители                    (законные представители)</vt:lpstr>
      <vt:lpstr>    Глава 4: Обучающиеся и их родители                    (законные представители)</vt:lpstr>
      <vt:lpstr>    Глава 4: Обучающиеся и их родители                    (законные представители)</vt:lpstr>
      <vt:lpstr>    Глава 4: Обучающиеся и их родители                    (законные представители)</vt:lpstr>
      <vt:lpstr>    Глава 4: Обучающиеся и их родители                    (законные представители)</vt:lpstr>
      <vt:lpstr>    Глава 4: Обучающиеся и их родители                    (законные представители)</vt:lpstr>
      <vt:lpstr>    Глава 4: Обучающиеся и их родители                    (законные представители)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Глава 4:</dc:title>
  <dc:creator>Ольга</dc:creator>
  <cp:lastModifiedBy>Ольга</cp:lastModifiedBy>
  <cp:revision>81</cp:revision>
  <dcterms:created xsi:type="dcterms:W3CDTF">2013-02-18T16:34:53Z</dcterms:created>
  <dcterms:modified xsi:type="dcterms:W3CDTF">2013-02-20T17:36:48Z</dcterms:modified>
</cp:coreProperties>
</file>