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0" r:id="rId5"/>
    <p:sldId id="263" r:id="rId6"/>
    <p:sldId id="270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60"/>
  </p:normalViewPr>
  <p:slideViewPr>
    <p:cSldViewPr>
      <p:cViewPr>
        <p:scale>
          <a:sx n="110" d="100"/>
          <a:sy n="110" d="100"/>
        </p:scale>
        <p:origin x="-16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1" lang="ru-RU" sz="2400" b="0">
              <a:latin typeface="Times New Roman" pitchFamily="18" charset="0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 b="0">
              <a:latin typeface="Times New Roman" pitchFamily="18" charset="0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45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40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48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4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1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41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3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44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9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59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8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1" lang="ru-RU" sz="2400" b="0">
              <a:latin typeface="Times New Roman" pitchFamily="18" charset="0"/>
            </a:endParaRPr>
          </a:p>
        </p:txBody>
      </p:sp>
      <p:sp>
        <p:nvSpPr>
          <p:cNvPr id="3075" name="Line 1027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28" name="Picture 1028" descr="minispi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029" descr="minispi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030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10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80" name="Rectangle 10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 smtClean="0"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081" name="Rectangle 10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 smtClean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082" name="Rectangle 10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 smtClean="0"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/>
      <p:bldP spid="1031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7.jpeg"/><Relationship Id="rId4" Type="http://schemas.openxmlformats.org/officeDocument/2006/relationships/image" Target="../media/image4.jpeg"/><Relationship Id="rId9" Type="http://schemas.microsoft.com/office/2007/relationships/hdphoto" Target="../media/hdphoto4.wdp"/><Relationship Id="rId1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9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microsoft.com/office/2007/relationships/hdphoto" Target="../media/hdphoto10.wdp"/><Relationship Id="rId7" Type="http://schemas.openxmlformats.org/officeDocument/2006/relationships/image" Target="../media/image1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1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2780928"/>
            <a:ext cx="6652023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350" marR="4445" algn="r">
              <a:lnSpc>
                <a:spcPct val="150000"/>
              </a:lnSpc>
              <a:spcAft>
                <a:spcPts val="0"/>
              </a:spcAft>
            </a:pPr>
            <a:r>
              <a:rPr lang="ru-RU" sz="2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Образован не тот, кто много</a:t>
            </a:r>
          </a:p>
          <a:p>
            <a:pPr marL="768350" marR="4445" algn="r">
              <a:lnSpc>
                <a:spcPct val="150000"/>
              </a:lnSpc>
              <a:spcAft>
                <a:spcPts val="0"/>
              </a:spcAft>
            </a:pPr>
            <a:r>
              <a:rPr lang="ru-RU" sz="2200" b="1" i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знает</a:t>
            </a:r>
            <a:r>
              <a:rPr lang="ru-RU" sz="2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, а тот, кто хочет </a:t>
            </a:r>
          </a:p>
          <a:p>
            <a:pPr marL="768350" marR="4445" algn="r">
              <a:lnSpc>
                <a:spcPct val="150000"/>
              </a:lnSpc>
              <a:spcAft>
                <a:spcPts val="0"/>
              </a:spcAft>
            </a:pPr>
            <a:r>
              <a:rPr lang="ru-RU" sz="2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много знать и кто умеет</a:t>
            </a:r>
          </a:p>
          <a:p>
            <a:pPr marL="768350" marR="4445" algn="r">
              <a:lnSpc>
                <a:spcPct val="150000"/>
              </a:lnSpc>
              <a:spcAft>
                <a:spcPts val="0"/>
              </a:spcAft>
            </a:pPr>
            <a:r>
              <a:rPr lang="ru-RU" sz="2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 добывать эти знания.</a:t>
            </a: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2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В. П. Вахтеров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0648"/>
            <a:ext cx="8568952" cy="2084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8350" marR="4445" algn="ctr">
              <a:lnSpc>
                <a:spcPct val="150000"/>
              </a:lnSpc>
              <a:spcAft>
                <a:spcPts val="0"/>
              </a:spcAft>
            </a:pP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Создание проблемной ситуации на </a:t>
            </a:r>
            <a:r>
              <a:rPr lang="ru-RU" sz="30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этапе </a:t>
            </a:r>
            <a:r>
              <a:rPr lang="ru-RU" sz="30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мотивации</a:t>
            </a:r>
          </a:p>
          <a:p>
            <a:pPr marL="768350" marR="4445" algn="ctr">
              <a:lnSpc>
                <a:spcPct val="150000"/>
              </a:lnSpc>
              <a:spcAft>
                <a:spcPts val="0"/>
              </a:spcAft>
            </a:pPr>
            <a:r>
              <a:rPr lang="ru-RU" sz="30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 </a:t>
            </a: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ea typeface="Times New Roman"/>
              </a:rPr>
              <a:t>урока-исследования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95936" y="6021287"/>
            <a:ext cx="1689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. Сокольское</a:t>
            </a:r>
          </a:p>
          <a:p>
            <a:pPr algn="ctr"/>
            <a:r>
              <a:rPr lang="ru-RU" dirty="0" smtClean="0"/>
              <a:t>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01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77887" y="2132856"/>
            <a:ext cx="63911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Цель этапа мотивации – возникновение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сомнения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н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еуверенности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в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опроса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проблемы 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7888" y="909274"/>
            <a:ext cx="76145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Создание проблемной ситуации – </a:t>
            </a:r>
            <a:r>
              <a:rPr lang="ru-RU" sz="26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создание учителем условий для возникновения вопроса</a:t>
            </a:r>
            <a:endParaRPr lang="ru-RU" sz="26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77888" y="4437112"/>
            <a:ext cx="76145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Результат урока–исследования </a:t>
            </a:r>
            <a:r>
              <a:rPr lang="ru-RU" sz="2400" b="1" dirty="0"/>
              <a:t>в этом </a:t>
            </a:r>
            <a:r>
              <a:rPr lang="ru-RU" sz="2400" b="1" dirty="0" smtClean="0"/>
              <a:t>случае: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открытие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нового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знания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открытие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нового способа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действия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открытие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условия для выполнения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задания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80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1663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15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Урок </a:t>
            </a:r>
            <a:r>
              <a:rPr lang="ru-RU" sz="2800" b="1" spc="15" dirty="0">
                <a:solidFill>
                  <a:srgbClr val="000000"/>
                </a:solidFill>
                <a:latin typeface="Times New Roman"/>
                <a:ea typeface="Times New Roman"/>
              </a:rPr>
              <a:t>индуктивного типа по теме «Первоцветы»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8218" y="4786223"/>
            <a:ext cx="693170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spc="15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Для создания проблемной ситуации </a:t>
            </a:r>
            <a:r>
              <a:rPr lang="ru-RU" sz="2400" spc="15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необходимо: 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spc="15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осознать </a:t>
            </a:r>
            <a:r>
              <a:rPr lang="ru-RU" sz="2400" spc="15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планируемое </a:t>
            </a:r>
            <a:r>
              <a:rPr lang="ru-RU" sz="2400" spc="15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неизвестное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spc="15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спроектировать задание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spc="15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учесть </a:t>
            </a:r>
            <a:r>
              <a:rPr lang="ru-RU" sz="2400" spc="15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реальные возможности </a:t>
            </a:r>
            <a:r>
              <a:rPr lang="ru-RU" sz="2400" spc="15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учащихся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49" r="11832"/>
          <a:stretch/>
        </p:blipFill>
        <p:spPr>
          <a:xfrm>
            <a:off x="1171159" y="2965594"/>
            <a:ext cx="2060984" cy="1428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04" r="12834"/>
          <a:stretch/>
        </p:blipFill>
        <p:spPr>
          <a:xfrm>
            <a:off x="1214872" y="1070739"/>
            <a:ext cx="2060984" cy="1428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552" y="2965594"/>
            <a:ext cx="2060984" cy="1428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552" y="1070739"/>
            <a:ext cx="2060984" cy="142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949" b="11276"/>
          <a:stretch/>
        </p:blipFill>
        <p:spPr>
          <a:xfrm>
            <a:off x="6641574" y="1070237"/>
            <a:ext cx="2060984" cy="14287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574" y="2895152"/>
            <a:ext cx="2060984" cy="14287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6842" y="4373892"/>
            <a:ext cx="1522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/>
              <a:t>Брандушка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23993" y="2483193"/>
            <a:ext cx="1296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Горицвет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035930" y="4373892"/>
            <a:ext cx="1272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Ромашка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381184" y="2483193"/>
            <a:ext cx="1173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Василек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1269423" y="4373892"/>
            <a:ext cx="1951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Мать-и-мачеха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062861" y="2499489"/>
            <a:ext cx="2365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Шафран сетчатый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33" t="9144" r="7454" b="4516"/>
          <a:stretch/>
        </p:blipFill>
        <p:spPr>
          <a:xfrm>
            <a:off x="7631212" y="5301208"/>
            <a:ext cx="1221178" cy="12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7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620688"/>
            <a:ext cx="8424936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spc="15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Три способа  </a:t>
            </a:r>
            <a:r>
              <a:rPr lang="ru-RU" sz="3600" b="1" spc="15" dirty="0">
                <a:solidFill>
                  <a:srgbClr val="000000"/>
                </a:solidFill>
                <a:latin typeface="Times New Roman"/>
                <a:ea typeface="Times New Roman"/>
              </a:rPr>
              <a:t>создания проблемных ситуаций на уроке –исследовании: </a:t>
            </a:r>
            <a:endParaRPr lang="ru-RU" sz="3600" b="1" spc="15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  <a:tabLst>
                <a:tab pos="-311150" algn="l"/>
                <a:tab pos="996950" algn="l"/>
              </a:tabLst>
            </a:pPr>
            <a:r>
              <a:rPr lang="ru-RU" sz="3200" spc="15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Приём ключевых </a:t>
            </a:r>
            <a:r>
              <a:rPr lang="ru-RU" sz="3200" spc="15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слов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  <a:tabLst>
                <a:tab pos="-311150" algn="l"/>
                <a:tab pos="996950" algn="l"/>
              </a:tabLst>
            </a:pPr>
            <a:endParaRPr lang="ru-RU" sz="32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  <a:tabLst>
                <a:tab pos="996950" algn="l"/>
              </a:tabLst>
            </a:pPr>
            <a:r>
              <a:rPr lang="ru-RU" sz="3200" spc="15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Приём загадки – </a:t>
            </a:r>
            <a:r>
              <a:rPr lang="ru-RU" sz="3200" spc="15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интерпретации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  <a:tabLst>
                <a:tab pos="996950" algn="l"/>
              </a:tabLst>
            </a:pPr>
            <a:endParaRPr lang="ru-RU" sz="32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  <a:tabLst>
                <a:tab pos="996950" algn="l"/>
              </a:tabLst>
            </a:pPr>
            <a:r>
              <a:rPr lang="ru-RU" sz="3200" spc="15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Выполнимое/невыполнимое </a:t>
            </a:r>
            <a:r>
              <a:rPr lang="ru-RU" sz="3200" spc="15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действие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635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6116" y="1412776"/>
            <a:ext cx="777686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П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рименяется когда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другие способы создания проблемных ситуаций представляются затруднительными. 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620688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1. Прием ключевых слов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92504" y="2516856"/>
            <a:ext cx="777686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О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снован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на рефлексии учащимися того, что ими уже изучено по той или иной теме или проблеме, или другими словами, им известно, и стимулировании постановки вопросов о том, что им ещё об этом неизвестно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  <a:latin typeface="Times New Roman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34007" y="4692258"/>
            <a:ext cx="3340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Представляет собой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63688" y="5823848"/>
            <a:ext cx="2506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Этап мотивации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940" y="5823848"/>
            <a:ext cx="3927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Этап поиска неизвестного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0">
            <a:off x="3788465" y="5390659"/>
            <a:ext cx="963613" cy="20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6240" y="5153923"/>
            <a:ext cx="9445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22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923" y="2060849"/>
            <a:ext cx="1979998" cy="657364"/>
          </a:xfrm>
          <a:prstGeom prst="rect">
            <a:avLst/>
          </a:prstGeom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721" y="2852936"/>
            <a:ext cx="1981200" cy="606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397" y="3573017"/>
            <a:ext cx="1981200" cy="64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923" y="4365104"/>
            <a:ext cx="1981200" cy="62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397" y="5157193"/>
            <a:ext cx="1981200" cy="60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397" y="5877272"/>
            <a:ext cx="1981200" cy="62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73543"/>
            <a:ext cx="3560763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673543"/>
            <a:ext cx="3560657" cy="12366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5895" y="199957"/>
            <a:ext cx="2660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Вопросы-ключи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50360" y="1091346"/>
            <a:ext cx="1648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</a:rPr>
              <a:t>Свойства</a:t>
            </a:r>
            <a:endParaRPr lang="ru-RU" sz="24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6533" y="1094625"/>
            <a:ext cx="1526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</a:rPr>
              <a:t>Функции</a:t>
            </a:r>
            <a:endParaRPr lang="ru-RU" sz="24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51462" y="2179608"/>
            <a:ext cx="7166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цвет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103345" y="2911540"/>
            <a:ext cx="104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размер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974432" y="4445851"/>
            <a:ext cx="1331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материал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124506" y="3665329"/>
            <a:ext cx="1000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форма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197442" y="5216136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запах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51462" y="5967830"/>
            <a:ext cx="68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вкус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2556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322556"/>
            <a:ext cx="3195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2. Прием загадки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063537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Основан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на использовании такого стимульного материала, который характеризуется той или иной степенью неопределённости, что позволяет создать проблемную ситуацию.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97724" y="86320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Применяется при дедуктивном исследовании, т.е. при развёрнутом обосновании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найденного принципа, закономерности,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обобщения.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2800" y="3633197"/>
            <a:ext cx="3812006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Стимульный материал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реальные объекты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исунок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схема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модель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емонстрация опытов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яд слов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трывок из текста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87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7508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3. Выполнимое/невыполнимое действие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386104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pc="3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Обеспечивает </a:t>
            </a:r>
            <a:r>
              <a:rPr lang="ru-RU" sz="2400" spc="3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возникновение очень </a:t>
            </a:r>
            <a:r>
              <a:rPr lang="ru-RU" sz="2400" spc="15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сильной потребности в познании того нового, что необходимо узнать детям. 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484784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Дети выполняют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такое задание, которое субъективно кажется выполнимым  и не представляющим каких либо трудностей. В процессе же его выполнения зарождается сомнение или обнаруживается невозможность его осуществления.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5618857"/>
            <a:ext cx="3124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Задания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с «ловушкой»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2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2"/>
            <a:ext cx="7776864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Умелое руководство учителем проблемной ситуацией на этапе мотивации урока-исследования приводит детей к мысли, что достигнутое ими – это процесс их самостоятельного труда, а то открытие, к которому учитель вел детей на протяжении всего занятия - это их открытие. </a:t>
            </a:r>
          </a:p>
        </p:txBody>
      </p:sp>
    </p:spTree>
    <p:extLst>
      <p:ext uri="{BB962C8B-B14F-4D97-AF65-F5344CB8AC3E}">
        <p14:creationId xmlns:p14="http://schemas.microsoft.com/office/powerpoint/2010/main" val="124193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problemnaya_situaciya_kak_vid_uchebnoy_motivacii_uchashchihsya</Template>
  <TotalTime>287</TotalTime>
  <Words>350</Words>
  <Application>Microsoft Office PowerPoint</Application>
  <PresentationFormat>Экран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Тетрадь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XTreme.ws</cp:lastModifiedBy>
  <cp:revision>32</cp:revision>
  <dcterms:created xsi:type="dcterms:W3CDTF">2015-01-06T15:49:04Z</dcterms:created>
  <dcterms:modified xsi:type="dcterms:W3CDTF">2015-03-15T19:33:52Z</dcterms:modified>
</cp:coreProperties>
</file>