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25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5" r:id="rId9"/>
    <p:sldId id="266" r:id="rId10"/>
    <p:sldId id="264" r:id="rId11"/>
    <p:sldId id="259" r:id="rId12"/>
    <p:sldId id="267" r:id="rId13"/>
    <p:sldId id="268" r:id="rId14"/>
    <p:sldId id="269" r:id="rId15"/>
    <p:sldId id="270" r:id="rId16"/>
    <p:sldId id="271" r:id="rId17"/>
    <p:sldId id="275" r:id="rId18"/>
    <p:sldId id="274" r:id="rId19"/>
    <p:sldId id="273" r:id="rId20"/>
    <p:sldId id="272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81" autoAdjust="0"/>
  </p:normalViewPr>
  <p:slideViewPr>
    <p:cSldViewPr>
      <p:cViewPr>
        <p:scale>
          <a:sx n="65" d="100"/>
          <a:sy n="65" d="100"/>
        </p:scale>
        <p:origin x="-65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B123-06F9-4558-B1B4-C22CF3AF71C5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619FD-BF15-43AD-B506-0042270E6E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FF7A00"/>
            </a:gs>
            <a:gs pos="76000">
              <a:srgbClr val="FF0300"/>
            </a:gs>
            <a:gs pos="100000">
              <a:srgbClr val="4D0808"/>
            </a:gs>
            <a:gs pos="100000">
              <a:srgbClr val="4D0808"/>
            </a:gs>
            <a:gs pos="100000">
              <a:srgbClr val="4D0808"/>
            </a:gs>
            <a:gs pos="100000">
              <a:srgbClr val="4D0808"/>
            </a:gs>
            <a:gs pos="100000">
              <a:srgbClr val="4D0808"/>
            </a:gs>
            <a:gs pos="100000">
              <a:srgbClr val="4D0808"/>
            </a:gs>
            <a:gs pos="100000">
              <a:srgbClr val="4D0808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B0A2-58D1-4296-B0CA-AA3AD8A0E0C7}" type="datetimeFigureOut">
              <a:rPr lang="ru-RU" smtClean="0"/>
              <a:pPr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628" y="1785927"/>
            <a:ext cx="36433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</a:rPr>
              <a:t>Новикова Ирина </a:t>
            </a:r>
            <a:r>
              <a:rPr lang="ru-RU" sz="3600" b="1" dirty="0" smtClean="0">
                <a:solidFill>
                  <a:schemeClr val="bg1"/>
                </a:solidFill>
              </a:rPr>
              <a:t>Владимировна</a:t>
            </a:r>
          </a:p>
          <a:p>
            <a:pPr algn="ctr"/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у</a:t>
            </a:r>
            <a:r>
              <a:rPr lang="ru-RU" sz="2400" b="1" dirty="0" smtClean="0">
                <a:solidFill>
                  <a:schemeClr val="bg1"/>
                </a:solidFill>
              </a:rPr>
              <a:t>читель 1 категории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МБОУ </a:t>
            </a:r>
            <a:r>
              <a:rPr lang="ru-RU" sz="2400" b="1" dirty="0" smtClean="0">
                <a:solidFill>
                  <a:schemeClr val="bg1"/>
                </a:solidFill>
              </a:rPr>
              <a:t>СОШ № 64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Московского района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7" y="6457891"/>
            <a:ext cx="371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г</a:t>
            </a:r>
            <a:r>
              <a:rPr lang="ru-RU" sz="2400" b="1" dirty="0" smtClean="0">
                <a:solidFill>
                  <a:schemeClr val="bg1"/>
                </a:solidFill>
              </a:rPr>
              <a:t>.Нижний Новгород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Documents and Settings\Admin\Рабочий стол\0fb874deb6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5349653" cy="6500834"/>
          </a:xfrm>
          <a:prstGeom prst="flowChartOnlineStorag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урока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65" y="642918"/>
          <a:ext cx="8429715" cy="6217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09905"/>
                <a:gridCol w="2809905"/>
                <a:gridCol w="2809905"/>
              </a:tblGrid>
              <a:tr h="625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Обучающая:</a:t>
                      </a:r>
                    </a:p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Развивающая: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Воспитывающая: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447148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закрепление знаний и  умений по теме «Нумерация чисел в пределах 10»;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8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совершенствовать умение решать примеры и простые задачи изученных видов;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8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закрепить знания состава чисел первого десятка.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развитие прочных навыков счета в пределах 10;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8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развитие внимания, памяти, логического мышления, математической речи, творческих способностей через операции анализа, синтеза, сравнения, обобщения и классификации;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8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развитие эмоциональной сферы, воображения, коммуникативных способностей.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воспитание нравственных качеств, взаимопомощи и ответственности;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8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воспитание аккуратности и чистоте в тетради;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8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воспитывать любовь и уважение к культуре поведению и общению на уроке.                                     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Оборудование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1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5000" dirty="0" smtClean="0"/>
              <a:t> </a:t>
            </a: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   Рисунки сказочных героев: «Петушок»,        </a:t>
            </a:r>
          </a:p>
          <a:p>
            <a:pPr lvl="0"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    «Буратино»,   </a:t>
            </a:r>
          </a:p>
          <a:p>
            <a:pPr lvl="0"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    «Колобок», «Паровозик с </a:t>
            </a:r>
            <a:r>
              <a:rPr lang="ru-RU" sz="9800" dirty="0" err="1" smtClean="0">
                <a:latin typeface="Arial" pitchFamily="34" charset="0"/>
                <a:cs typeface="Arial" pitchFamily="34" charset="0"/>
              </a:rPr>
              <a:t>вагончиками-примеров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2.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Числовой ряд от 1 до 10.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3.  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Карточки с индивидуальными заданиями от      </a:t>
            </a:r>
          </a:p>
          <a:p>
            <a:pPr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    сказочных героев.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 4.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Индивидуальные «кассы» разрезных цифр.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 5.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Карточки с цифрами и буквами.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6.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«Волшебные домики» для игры «Засели домик»      </a:t>
            </a:r>
          </a:p>
          <a:p>
            <a:pPr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    (по составу чисел 6, 7, 8, 9).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7.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Учебник математики и рабочая тетрадь к нему,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8.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Рисунки цветов: «Колокольчик», «Василек»,  </a:t>
            </a:r>
          </a:p>
          <a:p>
            <a:pPr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    «Ромашка» (для дифференцированных заданий).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9.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Сигнальные кружки «</a:t>
            </a:r>
            <a:r>
              <a:rPr lang="ru-RU" sz="9800" dirty="0" err="1" smtClean="0">
                <a:latin typeface="Arial" pitchFamily="34" charset="0"/>
                <a:cs typeface="Arial" pitchFamily="34" charset="0"/>
              </a:rPr>
              <a:t>Светофорчик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</a:p>
          <a:p>
            <a:pPr>
              <a:buNone/>
            </a:pPr>
            <a:r>
              <a:rPr lang="ru-RU" sz="4400" b="1" dirty="0" smtClean="0"/>
              <a:t> 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 урока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229600" cy="571503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Организационный момент.    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 мин.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Сообщение темы урока. Постановка УЗ.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1 мин.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Устный счет.                           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 мин.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Актуализация знаний.          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5 мин.                                                                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Работа над темой урока.        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 мин.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Физкультминутка.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1 мин.</a:t>
            </a:r>
          </a:p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Закрепление.                           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 мин.                                                    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Повторение с дифференцированным заданием.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 мин.</a:t>
            </a:r>
          </a:p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Обобщение. Подведение итогов урока.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 мин.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Оценивание работы.                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 мин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Ход урока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1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момент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направлен на проверку готовности учащихся к работе, мобилизацию внимания, создание психологического настроя учащихся. </a:t>
            </a:r>
            <a:endParaRPr lang="ru-RU" sz="2800" dirty="0"/>
          </a:p>
        </p:txBody>
      </p:sp>
      <p:pic>
        <p:nvPicPr>
          <p:cNvPr id="4" name="Рисунок 3" descr="IMG_11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786057"/>
            <a:ext cx="5429257" cy="378621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Сообщение темы урока. Постановка УЗ.</a:t>
            </a:r>
            <a:b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72229"/>
          </a:xfrm>
        </p:spPr>
        <p:txBody>
          <a:bodyPr/>
          <a:lstStyle/>
          <a:p>
            <a:pPr lvl="0">
              <a:buNone/>
            </a:pPr>
            <a:r>
              <a:rPr lang="ru-RU" sz="2800" dirty="0" smtClean="0"/>
              <a:t>Мотивационный компонент УД. Развитие познавательного интереса. Подготовка детей к активному восприятию.</a:t>
            </a:r>
          </a:p>
          <a:p>
            <a:pPr lvl="0" algn="ctr">
              <a:buNone/>
            </a:pPr>
            <a:r>
              <a:rPr lang="ru-RU" sz="2800" dirty="0" smtClean="0"/>
              <a:t>На доске: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IMG_1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3116"/>
            <a:ext cx="6286512" cy="457203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Устный счет </a:t>
            </a:r>
            <a:r>
              <a:rPr lang="ru-RU" sz="2800" dirty="0" smtClean="0"/>
              <a:t>направлен на повторение: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b="1" dirty="0" smtClean="0"/>
              <a:t>- нумерации чисел в пределах 10.</a:t>
            </a:r>
          </a:p>
          <a:p>
            <a:pPr>
              <a:buNone/>
            </a:pPr>
            <a:r>
              <a:rPr lang="ru-RU" sz="2800" b="1" dirty="0" smtClean="0"/>
              <a:t> - состава чисел 6, 7, 8, 9.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Замотивировать</a:t>
            </a:r>
            <a:r>
              <a:rPr lang="ru-RU" sz="2800" dirty="0" smtClean="0"/>
              <a:t> с помощью проблемной ситуации, удержать внимание учащихся.</a:t>
            </a:r>
          </a:p>
          <a:p>
            <a:pPr algn="ctr">
              <a:buNone/>
            </a:pPr>
            <a:r>
              <a:rPr lang="ru-RU" sz="2800" u="sng" dirty="0" smtClean="0"/>
              <a:t>На доске задания:</a:t>
            </a:r>
          </a:p>
          <a:p>
            <a:r>
              <a:rPr lang="ru-RU" sz="2800" b="1" dirty="0" smtClean="0"/>
              <a:t>  </a:t>
            </a:r>
            <a:r>
              <a:rPr lang="ru-RU" sz="2800" dirty="0" smtClean="0"/>
              <a:t>5, 1, 4, 3,</a:t>
            </a:r>
            <a:r>
              <a:rPr lang="ru-RU" sz="2800" dirty="0"/>
              <a:t> </a:t>
            </a:r>
            <a:r>
              <a:rPr lang="ru-RU" sz="2800" dirty="0" smtClean="0"/>
              <a:t>2. – восстановить ряд чисел в  </a:t>
            </a:r>
          </a:p>
          <a:p>
            <a:pPr>
              <a:buNone/>
            </a:pPr>
            <a:r>
              <a:rPr lang="ru-RU" sz="2800" dirty="0" smtClean="0"/>
              <a:t>                              порядке возрастания.</a:t>
            </a:r>
          </a:p>
          <a:p>
            <a:r>
              <a:rPr lang="ru-RU" sz="2800" b="1" dirty="0" smtClean="0"/>
              <a:t>  </a:t>
            </a:r>
            <a:r>
              <a:rPr lang="ru-RU" sz="2800" dirty="0" smtClean="0"/>
              <a:t>Домики с числами. Проводится игра   </a:t>
            </a:r>
          </a:p>
          <a:p>
            <a:pPr>
              <a:buNone/>
            </a:pPr>
            <a:r>
              <a:rPr lang="ru-RU" sz="2800" b="1" dirty="0" smtClean="0"/>
              <a:t>«Засели домик» </a:t>
            </a:r>
            <a:r>
              <a:rPr lang="ru-RU" sz="2800" dirty="0" smtClean="0"/>
              <a:t>- развитие познавательного интереса, заинтересованность в содержании учебного процесса с помощью игры.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Работа с разрезной «кассой». Развитие операционной части на основе внимания и мышления с помощью веселых задач от «Петушка».                                                                          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Актуализация знаний учащихся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направлено на развитие познавательной мотивации на основе эмоциональной.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Арифметический диктант от «Буратино»</a:t>
            </a:r>
          </a:p>
          <a:p>
            <a:r>
              <a:rPr lang="ru-RU" dirty="0" smtClean="0"/>
              <a:t>удержать произвольное внимание детей;</a:t>
            </a:r>
          </a:p>
          <a:p>
            <a:r>
              <a:rPr lang="ru-RU" dirty="0" smtClean="0"/>
              <a:t>увлечь их видом деятельности;</a:t>
            </a:r>
          </a:p>
          <a:p>
            <a:pPr algn="r">
              <a:buNone/>
            </a:pPr>
            <a:r>
              <a:rPr lang="ru-RU" dirty="0" smtClean="0"/>
              <a:t>На доске :9, 8, 5, 4, 7, 2, 10.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</a:t>
            </a:r>
            <a:r>
              <a:rPr lang="ru-RU" dirty="0" err="1" smtClean="0"/>
              <a:t>Задание:назовите</a:t>
            </a: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следующего героя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К  О Л  О Б  О  К </a:t>
            </a:r>
          </a:p>
          <a:p>
            <a:pPr algn="r">
              <a:buNone/>
            </a:pPr>
            <a:r>
              <a:rPr lang="ru-RU" b="1" dirty="0" smtClean="0"/>
              <a:t>Самооценка с помощью </a:t>
            </a:r>
          </a:p>
          <a:p>
            <a:pPr algn="r">
              <a:buNone/>
            </a:pPr>
            <a:r>
              <a:rPr lang="ru-RU" b="1" dirty="0" smtClean="0"/>
              <a:t>процесса сравнения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5" name="Рисунок 4" descr="IMG_1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43248"/>
            <a:ext cx="4572000" cy="348260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темой урока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Применение игрового приема -  </a:t>
            </a:r>
            <a:r>
              <a:rPr lang="ru-RU" b="1" dirty="0" smtClean="0"/>
              <a:t>Помоги Колобку:</a:t>
            </a:r>
          </a:p>
          <a:p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Карточки:  </a:t>
            </a:r>
          </a:p>
          <a:p>
            <a:pPr>
              <a:buNone/>
            </a:pPr>
            <a:r>
              <a:rPr lang="ru-RU" dirty="0" smtClean="0"/>
              <a:t>4</a:t>
            </a:r>
            <a:r>
              <a:rPr lang="en-US" dirty="0" smtClean="0"/>
              <a:t>&lt; 3   </a:t>
            </a:r>
            <a:r>
              <a:rPr lang="ru-RU" dirty="0" smtClean="0"/>
              <a:t>  3 = 3     5+1</a:t>
            </a:r>
            <a:r>
              <a:rPr lang="en-US" dirty="0" smtClean="0"/>
              <a:t>&gt; </a:t>
            </a:r>
            <a:r>
              <a:rPr lang="ru-RU" dirty="0" smtClean="0"/>
              <a:t>6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5</a:t>
            </a:r>
            <a:r>
              <a:rPr lang="en-US" dirty="0" smtClean="0"/>
              <a:t>&gt; </a:t>
            </a:r>
            <a:r>
              <a:rPr lang="ru-RU" dirty="0" smtClean="0"/>
              <a:t>7     2</a:t>
            </a:r>
            <a:r>
              <a:rPr lang="en-US" dirty="0" smtClean="0"/>
              <a:t>&gt;</a:t>
            </a:r>
            <a:r>
              <a:rPr lang="ru-RU" dirty="0" smtClean="0"/>
              <a:t> 1      </a:t>
            </a:r>
            <a:r>
              <a:rPr lang="en-US" dirty="0" smtClean="0"/>
              <a:t>8</a:t>
            </a:r>
            <a:r>
              <a:rPr lang="ru-RU" dirty="0" smtClean="0"/>
              <a:t>- </a:t>
            </a:r>
            <a:r>
              <a:rPr lang="en-US" dirty="0" smtClean="0"/>
              <a:t>1&lt; 5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Задание:</a:t>
            </a:r>
          </a:p>
          <a:p>
            <a:pPr>
              <a:buNone/>
            </a:pPr>
            <a:r>
              <a:rPr lang="ru-RU" dirty="0" smtClean="0"/>
              <a:t>найди и исправь ошибки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активизировать мыслительную деятельность;</a:t>
            </a:r>
          </a:p>
          <a:p>
            <a:r>
              <a:rPr lang="ru-RU" dirty="0" smtClean="0"/>
              <a:t>создание ситуации самостоятельного поиска;</a:t>
            </a:r>
          </a:p>
          <a:p>
            <a:r>
              <a:rPr lang="ru-RU" dirty="0" smtClean="0"/>
              <a:t>взаимопроверка - развитие коммуникативных навыков при работе в парах- регулирующий компонент УД;</a:t>
            </a:r>
          </a:p>
          <a:p>
            <a:r>
              <a:rPr lang="ru-RU" dirty="0" smtClean="0"/>
              <a:t>развитие внимания;</a:t>
            </a:r>
            <a:endParaRPr lang="en-US" dirty="0" smtClean="0"/>
          </a:p>
          <a:p>
            <a:r>
              <a:rPr lang="ru-RU" dirty="0" smtClean="0"/>
              <a:t>воспитание доброжелательности, чувства товарищества и взаимовыручки.</a:t>
            </a:r>
            <a:endParaRPr lang="ru-RU" dirty="0"/>
          </a:p>
        </p:txBody>
      </p:sp>
      <p:pic>
        <p:nvPicPr>
          <p:cNvPr id="5" name="Рисунок 4" descr="al_book_39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285992"/>
            <a:ext cx="1990917" cy="150019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u="sng" dirty="0" smtClean="0"/>
              <a:t>Физкультминутка-</a:t>
            </a:r>
            <a:r>
              <a:rPr lang="ru-RU" dirty="0" smtClean="0"/>
              <a:t>переключение на другой вид деятельности.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Релаксация</a:t>
            </a:r>
          </a:p>
          <a:p>
            <a:r>
              <a:rPr lang="ru-RU" dirty="0" smtClean="0"/>
              <a:t>дает большой эмоциональный подъем и позволяет успешному продолжению урока;</a:t>
            </a:r>
          </a:p>
          <a:p>
            <a:r>
              <a:rPr lang="ru-RU" dirty="0" smtClean="0"/>
              <a:t>развитие памяти с помощью повторения заученного стихотворения.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38600" cy="51435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/>
              <a:t> 1 задача от </a:t>
            </a:r>
            <a:r>
              <a:rPr lang="ru-RU" sz="1800" u="sng" dirty="0" err="1" smtClean="0"/>
              <a:t>Бабушки-Загадушки</a:t>
            </a:r>
            <a:r>
              <a:rPr lang="ru-RU" sz="1800" u="sng" dirty="0" smtClean="0"/>
              <a:t>:</a:t>
            </a:r>
          </a:p>
          <a:p>
            <a:pPr>
              <a:buNone/>
            </a:pPr>
            <a:r>
              <a:rPr lang="ru-RU" sz="1800" b="1" dirty="0" smtClean="0"/>
              <a:t>       В мяч играли 8 ребят. Трое ушли домой. Сколько детей осталось играть в мяч?</a:t>
            </a:r>
          </a:p>
          <a:p>
            <a:r>
              <a:rPr lang="ru-RU" sz="1800" dirty="0" smtClean="0"/>
              <a:t>фронтальная форма беседы при разборе задачи;</a:t>
            </a:r>
          </a:p>
          <a:p>
            <a:r>
              <a:rPr lang="ru-RU" sz="1800" dirty="0" smtClean="0"/>
              <a:t>выбор правильного решения;</a:t>
            </a:r>
          </a:p>
          <a:p>
            <a:pPr>
              <a:buNone/>
            </a:pPr>
            <a:r>
              <a:rPr lang="ru-RU" sz="2000" u="sng" dirty="0" smtClean="0"/>
              <a:t>На доске:  </a:t>
            </a:r>
            <a:r>
              <a:rPr lang="ru-RU" sz="2000" b="1" dirty="0" smtClean="0"/>
              <a:t>8 + 3        8 – 3 </a:t>
            </a:r>
          </a:p>
          <a:p>
            <a:pPr>
              <a:buNone/>
            </a:pPr>
            <a:r>
              <a:rPr lang="ru-RU" sz="2000" b="1" dirty="0" smtClean="0"/>
              <a:t>             </a:t>
            </a:r>
            <a:r>
              <a:rPr lang="ru-RU" sz="2000" dirty="0" smtClean="0"/>
              <a:t>дети объясняют свой выбор.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0174"/>
            <a:ext cx="4038600" cy="51435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/>
              <a:t>2 задача от </a:t>
            </a:r>
            <a:r>
              <a:rPr lang="ru-RU" sz="1800" u="sng" dirty="0" err="1" smtClean="0"/>
              <a:t>Бабушки-Загадушки</a:t>
            </a:r>
            <a:r>
              <a:rPr lang="ru-RU" sz="1800" u="sng" dirty="0" smtClean="0"/>
              <a:t>:</a:t>
            </a:r>
          </a:p>
          <a:p>
            <a:pPr>
              <a:buNone/>
            </a:pPr>
            <a:r>
              <a:rPr lang="ru-RU" sz="1800" b="1" dirty="0" smtClean="0"/>
              <a:t>Игра «Поиск девятого» </a:t>
            </a:r>
            <a:r>
              <a:rPr lang="ru-RU" sz="1800" dirty="0" smtClean="0"/>
              <a:t>(учебник с.58)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направлено на отработку изученного материала;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операционный компонент УД-развитие логических операций мышления.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428868"/>
            <a:ext cx="2643206" cy="1928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537075" y="3392487"/>
            <a:ext cx="192882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501488" y="3356768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3438" y="3071810"/>
            <a:ext cx="264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3438" y="3714752"/>
            <a:ext cx="264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857752" y="2786058"/>
            <a:ext cx="357190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объединение 20"/>
          <p:cNvSpPr/>
          <p:nvPr/>
        </p:nvSpPr>
        <p:spPr>
          <a:xfrm>
            <a:off x="4929190" y="2643182"/>
            <a:ext cx="214314" cy="142876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929190" y="2571744"/>
            <a:ext cx="71438" cy="457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072066" y="2571744"/>
            <a:ext cx="71438" cy="7143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1" idx="3"/>
          </p:cNvCxnSpPr>
          <p:nvPr/>
        </p:nvCxnSpPr>
        <p:spPr>
          <a:xfrm flipV="1">
            <a:off x="5089925" y="2643182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1" idx="1"/>
          </p:cNvCxnSpPr>
          <p:nvPr/>
        </p:nvCxnSpPr>
        <p:spPr>
          <a:xfrm rot="10800000">
            <a:off x="4786315" y="2643182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6715140" y="3429000"/>
            <a:ext cx="357190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715008" y="4071942"/>
            <a:ext cx="357190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объединение 31"/>
          <p:cNvSpPr/>
          <p:nvPr/>
        </p:nvSpPr>
        <p:spPr>
          <a:xfrm>
            <a:off x="6786578" y="3286124"/>
            <a:ext cx="214314" cy="142876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объединение 33"/>
          <p:cNvSpPr/>
          <p:nvPr/>
        </p:nvSpPr>
        <p:spPr>
          <a:xfrm>
            <a:off x="5786446" y="3929066"/>
            <a:ext cx="214314" cy="142876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0800000">
            <a:off x="5643570" y="3929066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929322" y="3929066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929454" y="3286124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6643702" y="3286124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/>
          <p:cNvSpPr/>
          <p:nvPr/>
        </p:nvSpPr>
        <p:spPr>
          <a:xfrm>
            <a:off x="6786578" y="3214686"/>
            <a:ext cx="71438" cy="457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6929454" y="3214686"/>
            <a:ext cx="45719" cy="457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5786446" y="3857628"/>
            <a:ext cx="71438" cy="457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5929322" y="3857628"/>
            <a:ext cx="71438" cy="457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>
            <a:stCxn id="32" idx="3"/>
          </p:cNvCxnSpPr>
          <p:nvPr/>
        </p:nvCxnSpPr>
        <p:spPr>
          <a:xfrm>
            <a:off x="6947313" y="3357562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2" idx="1"/>
          </p:cNvCxnSpPr>
          <p:nvPr/>
        </p:nvCxnSpPr>
        <p:spPr>
          <a:xfrm rot="10800000" flipV="1">
            <a:off x="6643703" y="3357562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34" idx="3"/>
          </p:cNvCxnSpPr>
          <p:nvPr/>
        </p:nvCxnSpPr>
        <p:spPr>
          <a:xfrm>
            <a:off x="5947181" y="4000504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34" idx="1"/>
          </p:cNvCxnSpPr>
          <p:nvPr/>
        </p:nvCxnSpPr>
        <p:spPr>
          <a:xfrm rot="10800000" flipV="1">
            <a:off x="5643571" y="4000504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4" idx="1"/>
          </p:cNvCxnSpPr>
          <p:nvPr/>
        </p:nvCxnSpPr>
        <p:spPr>
          <a:xfrm rot="10800000">
            <a:off x="5643571" y="4000504"/>
            <a:ext cx="19645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34" idx="3"/>
          </p:cNvCxnSpPr>
          <p:nvPr/>
        </p:nvCxnSpPr>
        <p:spPr>
          <a:xfrm>
            <a:off x="5947181" y="4000504"/>
            <a:ext cx="19645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5786446" y="2786058"/>
            <a:ext cx="35719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857884" y="2571744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8" name="Прямая соединительная линия 107"/>
          <p:cNvCxnSpPr>
            <a:stCxn id="64" idx="2"/>
          </p:cNvCxnSpPr>
          <p:nvPr/>
        </p:nvCxnSpPr>
        <p:spPr>
          <a:xfrm rot="10800000">
            <a:off x="5643570" y="2571745"/>
            <a:ext cx="214314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64" idx="2"/>
          </p:cNvCxnSpPr>
          <p:nvPr/>
        </p:nvCxnSpPr>
        <p:spPr>
          <a:xfrm rot="10800000" flipV="1">
            <a:off x="5643570" y="2678900"/>
            <a:ext cx="214314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>
            <a:stCxn id="64" idx="6"/>
          </p:cNvCxnSpPr>
          <p:nvPr/>
        </p:nvCxnSpPr>
        <p:spPr>
          <a:xfrm flipV="1">
            <a:off x="6072198" y="2571744"/>
            <a:ext cx="214314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stCxn id="64" idx="6"/>
          </p:cNvCxnSpPr>
          <p:nvPr/>
        </p:nvCxnSpPr>
        <p:spPr>
          <a:xfrm>
            <a:off x="6072198" y="2678901"/>
            <a:ext cx="214314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4857752" y="3429000"/>
            <a:ext cx="35719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4929190" y="3214686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3" name="Прямая соединительная линия 122"/>
          <p:cNvCxnSpPr>
            <a:stCxn id="121" idx="1"/>
          </p:cNvCxnSpPr>
          <p:nvPr/>
        </p:nvCxnSpPr>
        <p:spPr>
          <a:xfrm rot="16200000" flipV="1">
            <a:off x="4893471" y="3178967"/>
            <a:ext cx="102824" cy="31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endCxn id="121" idx="0"/>
          </p:cNvCxnSpPr>
          <p:nvPr/>
        </p:nvCxnSpPr>
        <p:spPr>
          <a:xfrm>
            <a:off x="4929190" y="3143248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121" idx="0"/>
          </p:cNvCxnSpPr>
          <p:nvPr/>
        </p:nvCxnSpPr>
        <p:spPr>
          <a:xfrm rot="5400000" flipH="1" flipV="1">
            <a:off x="5054206" y="3125389"/>
            <a:ext cx="71438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>
            <a:stCxn id="121" idx="7"/>
          </p:cNvCxnSpPr>
          <p:nvPr/>
        </p:nvCxnSpPr>
        <p:spPr>
          <a:xfrm rot="5400000" flipH="1" flipV="1">
            <a:off x="5076399" y="3178967"/>
            <a:ext cx="102824" cy="31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>
            <a:stCxn id="64" idx="1"/>
          </p:cNvCxnSpPr>
          <p:nvPr/>
        </p:nvCxnSpPr>
        <p:spPr>
          <a:xfrm rot="16200000" flipV="1">
            <a:off x="5822165" y="2536025"/>
            <a:ext cx="102824" cy="31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>
            <a:endCxn id="64" idx="0"/>
          </p:cNvCxnSpPr>
          <p:nvPr/>
        </p:nvCxnSpPr>
        <p:spPr>
          <a:xfrm>
            <a:off x="5857884" y="2500306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>
            <a:stCxn id="64" idx="0"/>
            <a:endCxn id="64" idx="7"/>
          </p:cNvCxnSpPr>
          <p:nvPr/>
        </p:nvCxnSpPr>
        <p:spPr>
          <a:xfrm rot="16200000" flipH="1">
            <a:off x="5987233" y="2549552"/>
            <a:ext cx="31386" cy="75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>
            <a:stCxn id="64" idx="7"/>
          </p:cNvCxnSpPr>
          <p:nvPr/>
        </p:nvCxnSpPr>
        <p:spPr>
          <a:xfrm rot="5400000" flipH="1" flipV="1">
            <a:off x="6005093" y="2536025"/>
            <a:ext cx="102824" cy="31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>
            <a:stCxn id="64" idx="0"/>
          </p:cNvCxnSpPr>
          <p:nvPr/>
        </p:nvCxnSpPr>
        <p:spPr>
          <a:xfrm rot="5400000" flipH="1" flipV="1">
            <a:off x="5982902" y="2482447"/>
            <a:ext cx="71436" cy="10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>
            <a:stCxn id="121" idx="6"/>
          </p:cNvCxnSpPr>
          <p:nvPr/>
        </p:nvCxnSpPr>
        <p:spPr>
          <a:xfrm>
            <a:off x="5143504" y="3321843"/>
            <a:ext cx="14287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>
            <a:stCxn id="121" idx="2"/>
          </p:cNvCxnSpPr>
          <p:nvPr/>
        </p:nvCxnSpPr>
        <p:spPr>
          <a:xfrm rot="10800000" flipV="1">
            <a:off x="4786314" y="3321842"/>
            <a:ext cx="14287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>
            <a:stCxn id="121" idx="6"/>
          </p:cNvCxnSpPr>
          <p:nvPr/>
        </p:nvCxnSpPr>
        <p:spPr>
          <a:xfrm flipV="1">
            <a:off x="5143504" y="3286124"/>
            <a:ext cx="14287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>
            <a:stCxn id="121" idx="2"/>
          </p:cNvCxnSpPr>
          <p:nvPr/>
        </p:nvCxnSpPr>
        <p:spPr>
          <a:xfrm rot="10800000">
            <a:off x="4786314" y="3286125"/>
            <a:ext cx="14287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>
            <a:stCxn id="121" idx="2"/>
          </p:cNvCxnSpPr>
          <p:nvPr/>
        </p:nvCxnSpPr>
        <p:spPr>
          <a:xfrm rot="10800000">
            <a:off x="4857752" y="3214687"/>
            <a:ext cx="71438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>
            <a:stCxn id="121" idx="6"/>
          </p:cNvCxnSpPr>
          <p:nvPr/>
        </p:nvCxnSpPr>
        <p:spPr>
          <a:xfrm flipV="1">
            <a:off x="5143504" y="3214686"/>
            <a:ext cx="71438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Равнобедренный треугольник 172"/>
          <p:cNvSpPr/>
          <p:nvPr/>
        </p:nvSpPr>
        <p:spPr>
          <a:xfrm>
            <a:off x="4857752" y="4000504"/>
            <a:ext cx="357190" cy="35719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 flipV="1">
            <a:off x="4929190" y="3857628"/>
            <a:ext cx="214314" cy="142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1" name="Прямая соединительная линия 180"/>
          <p:cNvCxnSpPr>
            <a:endCxn id="175" idx="1"/>
          </p:cNvCxnSpPr>
          <p:nvPr/>
        </p:nvCxnSpPr>
        <p:spPr>
          <a:xfrm rot="5400000">
            <a:off x="4857752" y="385762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>
            <a:endCxn id="175" idx="2"/>
          </p:cNvCxnSpPr>
          <p:nvPr/>
        </p:nvCxnSpPr>
        <p:spPr>
          <a:xfrm>
            <a:off x="4929190" y="3786190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>
            <a:stCxn id="175" idx="3"/>
          </p:cNvCxnSpPr>
          <p:nvPr/>
        </p:nvCxnSpPr>
        <p:spPr>
          <a:xfrm flipV="1">
            <a:off x="5143504" y="3786190"/>
            <a:ext cx="1588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>
            <a:endCxn id="175" idx="2"/>
          </p:cNvCxnSpPr>
          <p:nvPr/>
        </p:nvCxnSpPr>
        <p:spPr>
          <a:xfrm rot="10800000" flipV="1">
            <a:off x="5036348" y="3786190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>
            <a:stCxn id="175" idx="3"/>
          </p:cNvCxnSpPr>
          <p:nvPr/>
        </p:nvCxnSpPr>
        <p:spPr>
          <a:xfrm flipV="1">
            <a:off x="5143504" y="3857628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>
            <a:stCxn id="175" idx="3"/>
          </p:cNvCxnSpPr>
          <p:nvPr/>
        </p:nvCxnSpPr>
        <p:spPr>
          <a:xfrm>
            <a:off x="5143504" y="3929066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>
            <a:stCxn id="175" idx="1"/>
          </p:cNvCxnSpPr>
          <p:nvPr/>
        </p:nvCxnSpPr>
        <p:spPr>
          <a:xfrm rot="10800000">
            <a:off x="4786314" y="3857628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>
            <a:stCxn id="175" idx="1"/>
          </p:cNvCxnSpPr>
          <p:nvPr/>
        </p:nvCxnSpPr>
        <p:spPr>
          <a:xfrm rot="10800000" flipV="1">
            <a:off x="4786314" y="3929066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Равнобедренный треугольник 202"/>
          <p:cNvSpPr/>
          <p:nvPr/>
        </p:nvSpPr>
        <p:spPr>
          <a:xfrm>
            <a:off x="5786446" y="3357562"/>
            <a:ext cx="357190" cy="35719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Прямоугольник 203"/>
          <p:cNvSpPr/>
          <p:nvPr/>
        </p:nvSpPr>
        <p:spPr>
          <a:xfrm flipV="1">
            <a:off x="5857884" y="3214686"/>
            <a:ext cx="214314" cy="142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3" name="Прямая соединительная линия 212"/>
          <p:cNvCxnSpPr>
            <a:endCxn id="204" idx="2"/>
          </p:cNvCxnSpPr>
          <p:nvPr/>
        </p:nvCxnSpPr>
        <p:spPr>
          <a:xfrm>
            <a:off x="5857884" y="3143248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>
            <a:endCxn id="204" idx="1"/>
          </p:cNvCxnSpPr>
          <p:nvPr/>
        </p:nvCxnSpPr>
        <p:spPr>
          <a:xfrm rot="5400000">
            <a:off x="5786446" y="3214686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>
            <a:endCxn id="204" idx="3"/>
          </p:cNvCxnSpPr>
          <p:nvPr/>
        </p:nvCxnSpPr>
        <p:spPr>
          <a:xfrm rot="5400000">
            <a:off x="6000760" y="3214686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>
            <a:endCxn id="204" idx="2"/>
          </p:cNvCxnSpPr>
          <p:nvPr/>
        </p:nvCxnSpPr>
        <p:spPr>
          <a:xfrm rot="10800000" flipV="1">
            <a:off x="5965042" y="3143248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>
            <a:stCxn id="204" idx="3"/>
          </p:cNvCxnSpPr>
          <p:nvPr/>
        </p:nvCxnSpPr>
        <p:spPr>
          <a:xfrm flipV="1">
            <a:off x="6072198" y="3214686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>
            <a:stCxn id="204" idx="1"/>
          </p:cNvCxnSpPr>
          <p:nvPr/>
        </p:nvCxnSpPr>
        <p:spPr>
          <a:xfrm rot="10800000">
            <a:off x="5715008" y="3214686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Равнобедренный треугольник 231"/>
          <p:cNvSpPr/>
          <p:nvPr/>
        </p:nvSpPr>
        <p:spPr>
          <a:xfrm>
            <a:off x="6643702" y="2714620"/>
            <a:ext cx="357190" cy="35719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Прямоугольник 232"/>
          <p:cNvSpPr/>
          <p:nvPr/>
        </p:nvSpPr>
        <p:spPr>
          <a:xfrm flipV="1">
            <a:off x="6715140" y="2571744"/>
            <a:ext cx="214314" cy="142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5" name="Прямая соединительная линия 244"/>
          <p:cNvCxnSpPr>
            <a:endCxn id="233" idx="1"/>
          </p:cNvCxnSpPr>
          <p:nvPr/>
        </p:nvCxnSpPr>
        <p:spPr>
          <a:xfrm rot="5400000">
            <a:off x="6643702" y="2571744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>
            <a:endCxn id="233" idx="2"/>
          </p:cNvCxnSpPr>
          <p:nvPr/>
        </p:nvCxnSpPr>
        <p:spPr>
          <a:xfrm>
            <a:off x="6715140" y="2500306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>
            <a:endCxn id="233" idx="2"/>
          </p:cNvCxnSpPr>
          <p:nvPr/>
        </p:nvCxnSpPr>
        <p:spPr>
          <a:xfrm rot="10800000" flipV="1">
            <a:off x="6822298" y="2500306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единительная линия 298"/>
          <p:cNvCxnSpPr>
            <a:endCxn id="233" idx="3"/>
          </p:cNvCxnSpPr>
          <p:nvPr/>
        </p:nvCxnSpPr>
        <p:spPr>
          <a:xfrm rot="5400000">
            <a:off x="6858016" y="2571744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300"/>
          <p:cNvCxnSpPr>
            <a:stCxn id="233" idx="3"/>
          </p:cNvCxnSpPr>
          <p:nvPr/>
        </p:nvCxnSpPr>
        <p:spPr>
          <a:xfrm flipV="1">
            <a:off x="6929454" y="2571744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/>
          <p:cNvCxnSpPr>
            <a:stCxn id="233" idx="3"/>
          </p:cNvCxnSpPr>
          <p:nvPr/>
        </p:nvCxnSpPr>
        <p:spPr>
          <a:xfrm>
            <a:off x="6929454" y="2643182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/>
          <p:cNvCxnSpPr>
            <a:stCxn id="233" idx="3"/>
          </p:cNvCxnSpPr>
          <p:nvPr/>
        </p:nvCxnSpPr>
        <p:spPr>
          <a:xfrm>
            <a:off x="6929454" y="2643182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/>
          <p:cNvCxnSpPr>
            <a:stCxn id="233" idx="1"/>
          </p:cNvCxnSpPr>
          <p:nvPr/>
        </p:nvCxnSpPr>
        <p:spPr>
          <a:xfrm rot="10800000">
            <a:off x="6572264" y="2571744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/>
          <p:cNvCxnSpPr>
            <a:stCxn id="233" idx="1"/>
          </p:cNvCxnSpPr>
          <p:nvPr/>
        </p:nvCxnSpPr>
        <p:spPr>
          <a:xfrm rot="10800000">
            <a:off x="6572264" y="2643182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>
            <a:stCxn id="233" idx="1"/>
          </p:cNvCxnSpPr>
          <p:nvPr/>
        </p:nvCxnSpPr>
        <p:spPr>
          <a:xfrm rot="10800000" flipV="1">
            <a:off x="6572264" y="2643182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314"/>
          <p:cNvSpPr txBox="1"/>
          <p:nvPr/>
        </p:nvSpPr>
        <p:spPr>
          <a:xfrm>
            <a:off x="6715140" y="378619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316" name="TextBox 315"/>
          <p:cNvSpPr txBox="1"/>
          <p:nvPr/>
        </p:nvSpPr>
        <p:spPr>
          <a:xfrm>
            <a:off x="4429124" y="4500571"/>
            <a:ext cx="4572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выделение закономерности;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повторение геометрического  материала;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активизировать мыслительную деятельность;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воспитание нравственных качеств,  </a:t>
            </a:r>
          </a:p>
          <a:p>
            <a:pPr lvl="0"/>
            <a:r>
              <a:rPr lang="ru-RU" sz="1600" dirty="0" smtClean="0"/>
              <a:t>  взаимопомощи и ответственности;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0">
              <a:srgbClr val="FF0000"/>
            </a:gs>
            <a:gs pos="0">
              <a:srgbClr val="FFFF00"/>
            </a:gs>
            <a:gs pos="16000">
              <a:srgbClr val="FFC00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5" y="0"/>
            <a:ext cx="3571868" cy="3125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4071942"/>
            <a:ext cx="3204939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7224" y="500044"/>
            <a:ext cx="45005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Методическая разработка  раздела математики на тему: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36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ru-RU" sz="36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50043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« Числа от 1 до 10 и число 0».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3" y="5143513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 класс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357849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 smtClean="0"/>
              <a:t>Работа по решению примеров строится</a:t>
            </a:r>
            <a:r>
              <a:rPr lang="en-US" dirty="0" smtClean="0"/>
              <a:t> </a:t>
            </a:r>
            <a:r>
              <a:rPr lang="ru-RU" dirty="0" smtClean="0"/>
              <a:t>на основе дифференциации по уровню сложности.;</a:t>
            </a:r>
          </a:p>
          <a:p>
            <a:endParaRPr lang="ru-RU" dirty="0" smtClean="0"/>
          </a:p>
          <a:p>
            <a:r>
              <a:rPr lang="ru-RU" dirty="0" smtClean="0"/>
              <a:t>Обратная связь осуществляется с использованием сигнальных карточек «Светофора».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214422"/>
            <a:ext cx="4038600" cy="535784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u="sng" dirty="0" smtClean="0"/>
              <a:t>На доске:</a:t>
            </a:r>
          </a:p>
          <a:p>
            <a:pPr>
              <a:buNone/>
            </a:pPr>
            <a:r>
              <a:rPr lang="ru-RU" b="1" dirty="0" smtClean="0"/>
              <a:t>«Колокольчики»</a:t>
            </a:r>
            <a:r>
              <a:rPr lang="ru-RU" dirty="0" smtClean="0"/>
              <a:t> (сильные учащиеся):            9 * * = 10                                  1 * * = 4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5 * * = 3                   2 * * = 9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«Васильки»</a:t>
            </a:r>
            <a:r>
              <a:rPr lang="ru-RU" dirty="0" smtClean="0"/>
              <a:t> (средние учащиеся):              5 - * = 4                         8 - * = 7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7 + * = 6                     3 + * = 5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«Ромашки»</a:t>
            </a:r>
            <a:r>
              <a:rPr lang="ru-RU" dirty="0" smtClean="0"/>
              <a:t> (слабые учащиеся):             9 + 1 = *                        8 – 1 = *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10 – 1  = *                     6 + 1 = *</a:t>
            </a:r>
          </a:p>
          <a:p>
            <a:endParaRPr lang="ru-RU" dirty="0"/>
          </a:p>
        </p:txBody>
      </p:sp>
      <p:pic>
        <p:nvPicPr>
          <p:cNvPr id="8" name="Рисунок 7" descr="saQz4Y0ilqiqLffAEaSx7qPyTmE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000636"/>
            <a:ext cx="571501" cy="571501"/>
          </a:xfrm>
          <a:prstGeom prst="rect">
            <a:avLst/>
          </a:prstGeom>
        </p:spPr>
      </p:pic>
      <p:pic>
        <p:nvPicPr>
          <p:cNvPr id="9" name="Рисунок 8" descr="383122-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4843" y="3286124"/>
            <a:ext cx="500066" cy="500066"/>
          </a:xfrm>
          <a:prstGeom prst="rect">
            <a:avLst/>
          </a:prstGeom>
        </p:spPr>
      </p:pic>
      <p:pic>
        <p:nvPicPr>
          <p:cNvPr id="17" name="Рисунок 16" descr="p9_log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357298"/>
            <a:ext cx="582170" cy="64294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Обобщение. Подведение итогов.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4500594"/>
          </a:xfrm>
        </p:spPr>
        <p:txBody>
          <a:bodyPr/>
          <a:lstStyle/>
          <a:p>
            <a:r>
              <a:rPr lang="ru-RU" dirty="0" smtClean="0"/>
              <a:t>Счет прямой и обратный. </a:t>
            </a:r>
          </a:p>
          <a:p>
            <a:pPr algn="ctr">
              <a:buNone/>
            </a:pPr>
            <a:r>
              <a:rPr lang="ru-RU" sz="2000" u="sng" dirty="0" smtClean="0"/>
              <a:t>Фронтальная работа</a:t>
            </a:r>
          </a:p>
          <a:p>
            <a:pPr>
              <a:buNone/>
            </a:pPr>
            <a:r>
              <a:rPr lang="ru-RU" sz="2000" dirty="0" smtClean="0"/>
              <a:t>1 ряд – сосчитать от 3 до 8 и обратно,</a:t>
            </a:r>
          </a:p>
          <a:p>
            <a:pPr>
              <a:buNone/>
            </a:pPr>
            <a:r>
              <a:rPr lang="ru-RU" sz="2000" dirty="0" smtClean="0"/>
              <a:t>2 ряд – сосчитать от 5 до 1 и обратно, </a:t>
            </a:r>
          </a:p>
          <a:p>
            <a:pPr>
              <a:buNone/>
            </a:pPr>
            <a:r>
              <a:rPr lang="ru-RU" sz="2000" dirty="0" smtClean="0"/>
              <a:t>3 ряд – сосчитать от 9 до 4 и обратно, </a:t>
            </a:r>
          </a:p>
          <a:p>
            <a:pPr>
              <a:buNone/>
            </a:pPr>
            <a:r>
              <a:rPr lang="ru-RU" sz="2000" dirty="0" smtClean="0"/>
              <a:t>а теперь все вместе:</a:t>
            </a:r>
          </a:p>
          <a:p>
            <a:pPr>
              <a:buNone/>
            </a:pPr>
            <a:r>
              <a:rPr lang="ru-RU" sz="2000" dirty="0" smtClean="0"/>
              <a:t>от 1 до 10 и обратно. </a:t>
            </a:r>
          </a:p>
          <a:p>
            <a:pPr algn="ctr">
              <a:buNone/>
            </a:pPr>
            <a:r>
              <a:rPr lang="ru-RU" sz="2000" b="1" dirty="0" smtClean="0"/>
              <a:t>Молодцы!</a:t>
            </a:r>
          </a:p>
          <a:p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500594"/>
          </a:xfrm>
        </p:spPr>
        <p:txBody>
          <a:bodyPr/>
          <a:lstStyle/>
          <a:p>
            <a:r>
              <a:rPr lang="ru-RU" dirty="0" smtClean="0"/>
              <a:t>Регулирующий компонент УД;</a:t>
            </a:r>
          </a:p>
          <a:p>
            <a:r>
              <a:rPr lang="ru-RU" dirty="0" smtClean="0"/>
              <a:t>Рефлексия на основе самооценки и самоконтроля с помощью прогнозирования.</a:t>
            </a:r>
          </a:p>
          <a:p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143108" y="1214422"/>
            <a:ext cx="285752" cy="1000132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143636" y="1214422"/>
            <a:ext cx="285752" cy="1000132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XII</a:t>
            </a:r>
            <a:r>
              <a:rPr lang="ru-RU" b="1" dirty="0" smtClean="0"/>
              <a:t> . </a:t>
            </a:r>
            <a:r>
              <a:rPr lang="ru-RU" b="1" u="sng" dirty="0" smtClean="0"/>
              <a:t>Оценивание работы.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372476" cy="4525963"/>
          </a:xfrm>
        </p:spPr>
        <p:txBody>
          <a:bodyPr/>
          <a:lstStyle/>
          <a:p>
            <a:r>
              <a:rPr lang="ru-RU" dirty="0" smtClean="0"/>
              <a:t>Выявление  комфортности учащихся на уроке.</a:t>
            </a:r>
          </a:p>
          <a:p>
            <a:pPr>
              <a:buNone/>
            </a:pPr>
            <a:r>
              <a:rPr lang="ru-RU" sz="2000" dirty="0" smtClean="0"/>
              <a:t>              - радость, </a:t>
            </a:r>
          </a:p>
          <a:p>
            <a:pPr>
              <a:buNone/>
            </a:pPr>
            <a:r>
              <a:rPr lang="ru-RU" sz="2000" dirty="0" smtClean="0"/>
              <a:t>                интерес;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000" dirty="0" smtClean="0"/>
              <a:t>          - безразличие,</a:t>
            </a:r>
          </a:p>
          <a:p>
            <a:pPr>
              <a:buNone/>
            </a:pPr>
            <a:r>
              <a:rPr lang="ru-RU" sz="1800" dirty="0" smtClean="0"/>
              <a:t>              </a:t>
            </a:r>
            <a:r>
              <a:rPr lang="ru-RU" sz="2000" dirty="0" smtClean="0"/>
              <a:t>отсутствие</a:t>
            </a:r>
          </a:p>
          <a:p>
            <a:pPr>
              <a:buNone/>
            </a:pPr>
            <a:r>
              <a:rPr lang="ru-RU" sz="1800" dirty="0" smtClean="0"/>
              <a:t>              </a:t>
            </a:r>
            <a:r>
              <a:rPr lang="ru-RU" sz="2000" dirty="0" smtClean="0"/>
              <a:t>интереса;</a:t>
            </a:r>
          </a:p>
          <a:p>
            <a:pPr>
              <a:buNone/>
            </a:pPr>
            <a:r>
              <a:rPr lang="ru-RU" sz="2000" dirty="0" smtClean="0"/>
              <a:t>             </a:t>
            </a:r>
          </a:p>
          <a:p>
            <a:pPr>
              <a:buNone/>
            </a:pPr>
            <a:r>
              <a:rPr lang="ru-RU" sz="2000" dirty="0" smtClean="0"/>
              <a:t>            - не понял </a:t>
            </a:r>
          </a:p>
          <a:p>
            <a:pPr>
              <a:buNone/>
            </a:pPr>
            <a:r>
              <a:rPr lang="ru-RU" sz="2000" dirty="0" smtClean="0"/>
              <a:t>              тему.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IMG_1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250273"/>
            <a:ext cx="6143636" cy="4393437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357158" y="2786058"/>
            <a:ext cx="285752" cy="35719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7158" y="3786190"/>
            <a:ext cx="285752" cy="35719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57158" y="5286388"/>
            <a:ext cx="285752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Список литературы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829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+mj-lt"/>
                <a:cs typeface="Arial" pitchFamily="34" charset="0"/>
              </a:rPr>
              <a:t>1.    </a:t>
            </a:r>
            <a:r>
              <a:rPr lang="ru-RU" sz="1600" dirty="0" smtClean="0">
                <a:latin typeface="+mj-lt"/>
                <a:cs typeface="Arial" pitchFamily="34" charset="0"/>
              </a:rPr>
              <a:t>Программа «Школа России» под редакцией М. А. Бантовой, Г. В. </a:t>
            </a:r>
            <a:r>
              <a:rPr lang="ru-RU" sz="1600" dirty="0" err="1" smtClean="0">
                <a:latin typeface="+mj-lt"/>
                <a:cs typeface="Arial" pitchFamily="34" charset="0"/>
              </a:rPr>
              <a:t>Бельтюковой</a:t>
            </a:r>
            <a:r>
              <a:rPr lang="ru-RU" sz="1600" dirty="0" smtClean="0">
                <a:latin typeface="+mj-lt"/>
                <a:cs typeface="Arial" pitchFamily="34" charset="0"/>
              </a:rPr>
              <a:t>, С. И.   Волковой,    М. И. Моро, Ю. М. Колягина и др., издательство Москва «Просвещение» 2009 год.</a:t>
            </a:r>
          </a:p>
          <a:p>
            <a:pPr lvl="0">
              <a:buNone/>
            </a:pPr>
            <a:r>
              <a:rPr lang="ru-RU" sz="1600" b="1" dirty="0" smtClean="0">
                <a:latin typeface="+mj-lt"/>
                <a:cs typeface="Arial" pitchFamily="34" charset="0"/>
              </a:rPr>
              <a:t>2.    </a:t>
            </a:r>
            <a:r>
              <a:rPr lang="ru-RU" sz="1600" dirty="0" smtClean="0">
                <a:latin typeface="+mj-lt"/>
                <a:cs typeface="Arial" pitchFamily="34" charset="0"/>
              </a:rPr>
              <a:t>Учебник  «Математика» - 1класс 1, 2 части, авторы: М. И. Моро, Ю. М. Колягин, М. А. </a:t>
            </a:r>
            <a:r>
              <a:rPr lang="ru-RU" sz="1600" dirty="0" err="1" smtClean="0">
                <a:latin typeface="+mj-lt"/>
                <a:cs typeface="Arial" pitchFamily="34" charset="0"/>
              </a:rPr>
              <a:t>Бантова</a:t>
            </a:r>
            <a:r>
              <a:rPr lang="ru-RU" sz="1600" dirty="0" smtClean="0">
                <a:latin typeface="+mj-lt"/>
                <a:cs typeface="Arial" pitchFamily="34" charset="0"/>
              </a:rPr>
              <a:t>, Г. В. </a:t>
            </a:r>
            <a:r>
              <a:rPr lang="ru-RU" sz="1600" dirty="0" err="1" smtClean="0">
                <a:latin typeface="+mj-lt"/>
                <a:cs typeface="Arial" pitchFamily="34" charset="0"/>
              </a:rPr>
              <a:t>Бельтюкова</a:t>
            </a:r>
            <a:r>
              <a:rPr lang="ru-RU" sz="1600" dirty="0" smtClean="0">
                <a:latin typeface="+mj-lt"/>
                <a:cs typeface="Arial" pitchFamily="34" charset="0"/>
              </a:rPr>
              <a:t>, С. И. Волкова, С. В. Степанова, издательство Москва «Просвещение» 2010 год.</a:t>
            </a:r>
          </a:p>
          <a:p>
            <a:pPr lvl="0">
              <a:buNone/>
            </a:pPr>
            <a:r>
              <a:rPr lang="ru-RU" sz="1600" b="1" dirty="0" smtClean="0">
                <a:latin typeface="+mj-lt"/>
                <a:cs typeface="Arial" pitchFamily="34" charset="0"/>
              </a:rPr>
              <a:t>3.    </a:t>
            </a:r>
            <a:r>
              <a:rPr lang="ru-RU" sz="1600" dirty="0" smtClean="0">
                <a:latin typeface="+mj-lt"/>
                <a:cs typeface="Arial" pitchFamily="34" charset="0"/>
              </a:rPr>
              <a:t>Рабочая тетрадь по математике -1 класс 1, 2 части к учебнику М. И. Моро под редакцией С. Ю. Кремнева, «Экзамен», 2010 год.</a:t>
            </a:r>
          </a:p>
          <a:p>
            <a:pPr lvl="0">
              <a:buNone/>
            </a:pPr>
            <a:r>
              <a:rPr lang="ru-RU" sz="1600" b="1" dirty="0" smtClean="0">
                <a:latin typeface="+mj-lt"/>
                <a:cs typeface="Arial" pitchFamily="34" charset="0"/>
              </a:rPr>
              <a:t>4.    </a:t>
            </a:r>
            <a:r>
              <a:rPr lang="ru-RU" sz="1600" dirty="0" smtClean="0">
                <a:latin typeface="+mj-lt"/>
                <a:cs typeface="Arial" pitchFamily="34" charset="0"/>
              </a:rPr>
              <a:t>Дидактический материал к учебнику «Математика» 1 класс «Тематический контроль знаний учащихся», авторы: В. Т. Голубь, 2009 год.</a:t>
            </a:r>
          </a:p>
          <a:p>
            <a:pPr lvl="0">
              <a:buNone/>
            </a:pPr>
            <a:r>
              <a:rPr lang="ru-RU" sz="1600" b="1" dirty="0" smtClean="0">
                <a:latin typeface="+mj-lt"/>
                <a:cs typeface="Arial" pitchFamily="34" charset="0"/>
              </a:rPr>
              <a:t>5.    </a:t>
            </a:r>
            <a:r>
              <a:rPr lang="ru-RU" sz="1600" dirty="0" smtClean="0">
                <a:latin typeface="+mj-lt"/>
                <a:cs typeface="Arial" pitchFamily="34" charset="0"/>
              </a:rPr>
              <a:t>Поурочные разработки по математике к учебному комплекту М. И. Моро, С. И. Волковой под         </a:t>
            </a:r>
          </a:p>
          <a:p>
            <a:pPr lvl="0">
              <a:buNone/>
            </a:pPr>
            <a:r>
              <a:rPr lang="ru-RU" sz="1600" dirty="0" smtClean="0">
                <a:latin typeface="+mj-lt"/>
                <a:cs typeface="Arial" pitchFamily="34" charset="0"/>
              </a:rPr>
              <a:t>       редакцией Е. П. Фефиловой, Е. А. </a:t>
            </a:r>
            <a:r>
              <a:rPr lang="ru-RU" sz="1600" dirty="0" err="1" smtClean="0">
                <a:latin typeface="+mj-lt"/>
                <a:cs typeface="Arial" pitchFamily="34" charset="0"/>
              </a:rPr>
              <a:t>Поторочиной</a:t>
            </a:r>
            <a:r>
              <a:rPr lang="ru-RU" sz="1600" dirty="0" smtClean="0">
                <a:latin typeface="+mj-lt"/>
                <a:cs typeface="Arial" pitchFamily="34" charset="0"/>
              </a:rPr>
              <a:t>, издательство «</a:t>
            </a:r>
            <a:r>
              <a:rPr lang="ru-RU" sz="1600" dirty="0" err="1" smtClean="0">
                <a:latin typeface="+mj-lt"/>
                <a:cs typeface="Arial" pitchFamily="34" charset="0"/>
              </a:rPr>
              <a:t>Вако</a:t>
            </a:r>
            <a:r>
              <a:rPr lang="ru-RU" sz="1600" dirty="0" smtClean="0">
                <a:latin typeface="+mj-lt"/>
                <a:cs typeface="Arial" pitchFamily="34" charset="0"/>
              </a:rPr>
              <a:t>», 2006 год.</a:t>
            </a:r>
          </a:p>
          <a:p>
            <a:pPr marL="514350" lvl="0" indent="-514350">
              <a:buNone/>
            </a:pPr>
            <a:r>
              <a:rPr lang="ru-RU" sz="1600" b="1" dirty="0" smtClean="0">
                <a:latin typeface="+mj-lt"/>
                <a:cs typeface="Arial" pitchFamily="34" charset="0"/>
              </a:rPr>
              <a:t>6.    </a:t>
            </a:r>
            <a:r>
              <a:rPr lang="ru-RU" sz="1600" dirty="0" smtClean="0">
                <a:latin typeface="+mj-lt"/>
                <a:cs typeface="Arial" pitchFamily="34" charset="0"/>
              </a:rPr>
              <a:t>Практическое пособие к урокам математики «Нетрадиционные уроки в начальной школе», авторы: С. В. </a:t>
            </a:r>
            <a:r>
              <a:rPr lang="ru-RU" sz="1600" dirty="0" err="1" smtClean="0">
                <a:latin typeface="+mj-lt"/>
                <a:cs typeface="Arial" pitchFamily="34" charset="0"/>
              </a:rPr>
              <a:t>Кульневич</a:t>
            </a:r>
            <a:r>
              <a:rPr lang="ru-RU" sz="1600" dirty="0" smtClean="0">
                <a:latin typeface="+mj-lt"/>
                <a:cs typeface="Arial" pitchFamily="34" charset="0"/>
              </a:rPr>
              <a:t>, Т. П. </a:t>
            </a:r>
            <a:r>
              <a:rPr lang="ru-RU" sz="1600" dirty="0" err="1" smtClean="0">
                <a:latin typeface="+mj-lt"/>
                <a:cs typeface="Arial" pitchFamily="34" charset="0"/>
              </a:rPr>
              <a:t>Лакоценина</a:t>
            </a:r>
            <a:r>
              <a:rPr lang="ru-RU" sz="1600" dirty="0" smtClean="0">
                <a:latin typeface="+mj-lt"/>
                <a:cs typeface="Arial" pitchFamily="34" charset="0"/>
              </a:rPr>
              <a:t>, издательство Воронеж ТЦ     «Учитель», 2009 год.</a:t>
            </a:r>
          </a:p>
          <a:p>
            <a:pPr lvl="0">
              <a:buNone/>
            </a:pPr>
            <a:r>
              <a:rPr lang="ru-RU" sz="1600" dirty="0" smtClean="0">
                <a:latin typeface="+mj-lt"/>
                <a:cs typeface="Arial" pitchFamily="34" charset="0"/>
              </a:rPr>
              <a:t> </a:t>
            </a:r>
            <a:r>
              <a:rPr lang="ru-RU" sz="1600" b="1" dirty="0" smtClean="0">
                <a:latin typeface="+mj-lt"/>
                <a:cs typeface="Arial" pitchFamily="34" charset="0"/>
              </a:rPr>
              <a:t>7.    </a:t>
            </a:r>
            <a:r>
              <a:rPr lang="ru-RU" sz="1600" dirty="0" smtClean="0">
                <a:latin typeface="+mj-lt"/>
                <a:cs typeface="Arial" pitchFamily="34" charset="0"/>
              </a:rPr>
              <a:t>Практическое пособие к урокам математики «Я иду на урок в начальную школу» 1, 2    части  под редакцией М. В. Соловейчик, М. А. Козловой, издательство «Первое сентября», 2002 год.</a:t>
            </a:r>
          </a:p>
          <a:p>
            <a:pPr lvl="0">
              <a:buNone/>
            </a:pPr>
            <a:r>
              <a:rPr lang="ru-RU" sz="1600" b="1" dirty="0" smtClean="0">
                <a:latin typeface="+mj-lt"/>
                <a:cs typeface="Arial" pitchFamily="34" charset="0"/>
              </a:rPr>
              <a:t>8.     </a:t>
            </a:r>
            <a:r>
              <a:rPr lang="ru-RU" sz="1600" dirty="0" smtClean="0">
                <a:latin typeface="+mj-lt"/>
                <a:cs typeface="Arial" pitchFamily="34" charset="0"/>
              </a:rPr>
              <a:t>Нефедова  Е.А., </a:t>
            </a:r>
            <a:r>
              <a:rPr lang="ru-RU" sz="1600" dirty="0" err="1" smtClean="0">
                <a:latin typeface="+mj-lt"/>
                <a:cs typeface="Arial" pitchFamily="34" charset="0"/>
              </a:rPr>
              <a:t>Узорова</a:t>
            </a:r>
            <a:r>
              <a:rPr lang="ru-RU" sz="1600" dirty="0" smtClean="0">
                <a:latin typeface="+mj-lt"/>
                <a:cs typeface="Arial" pitchFamily="34" charset="0"/>
              </a:rPr>
              <a:t> О.В., «3000 задач и примеров», издательство Москва, 2001год.</a:t>
            </a:r>
          </a:p>
          <a:p>
            <a:pPr lvl="0">
              <a:buNone/>
            </a:pPr>
            <a:r>
              <a:rPr lang="ru-RU" sz="1600" b="1" dirty="0" smtClean="0">
                <a:latin typeface="+mj-lt"/>
                <a:cs typeface="Arial" pitchFamily="34" charset="0"/>
              </a:rPr>
              <a:t>9.     </a:t>
            </a:r>
            <a:r>
              <a:rPr lang="ru-RU" sz="1600" dirty="0" smtClean="0">
                <a:latin typeface="+mj-lt"/>
                <a:cs typeface="Arial" pitchFamily="34" charset="0"/>
              </a:rPr>
              <a:t>Сборник текстовых заданий под редакцией В. К. Баталовой, Москва, 2005 год.</a:t>
            </a:r>
          </a:p>
          <a:p>
            <a:pPr>
              <a:buNone/>
            </a:pPr>
            <a:r>
              <a:rPr lang="ru-RU" sz="1600" b="1" dirty="0" smtClean="0">
                <a:latin typeface="+mj-lt"/>
                <a:cs typeface="Arial" pitchFamily="34" charset="0"/>
              </a:rPr>
              <a:t>10.   </a:t>
            </a:r>
            <a:r>
              <a:rPr lang="ru-RU" sz="1600" dirty="0" err="1" smtClean="0">
                <a:latin typeface="+mj-lt"/>
                <a:cs typeface="Arial" pitchFamily="34" charset="0"/>
              </a:rPr>
              <a:t>Селевко</a:t>
            </a:r>
            <a:r>
              <a:rPr lang="ru-RU" sz="1600" dirty="0" smtClean="0">
                <a:latin typeface="+mj-lt"/>
                <a:cs typeface="Arial" pitchFamily="34" charset="0"/>
              </a:rPr>
              <a:t> Г. К. «Современные образовательные технологии», Москва, 2000 год. </a:t>
            </a:r>
          </a:p>
          <a:p>
            <a:endParaRPr lang="ru-RU" sz="16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5" y="1285861"/>
            <a:ext cx="8229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857232"/>
            <a:ext cx="2500331" cy="14287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Начальный курс математики-курс интегрированный.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2285984" y="1285860"/>
            <a:ext cx="978408" cy="48463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86248" y="2285992"/>
            <a:ext cx="484632" cy="83553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86447" y="1285860"/>
            <a:ext cx="978408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0" y="785795"/>
            <a:ext cx="2214547" cy="16430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Арифметический материал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58016" y="785795"/>
            <a:ext cx="2285984" cy="164307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Геометричес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кий материал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28992" y="3143248"/>
            <a:ext cx="2285984" cy="17144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Алгебраичес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кий материал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2244704">
            <a:off x="1939737" y="2676932"/>
            <a:ext cx="1643075" cy="35719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8125169">
            <a:off x="5532541" y="2668374"/>
            <a:ext cx="1643075" cy="35719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4281" y="2500306"/>
            <a:ext cx="19288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представления о натуральном числе и нуле;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представления</a:t>
            </a:r>
          </a:p>
          <a:p>
            <a:r>
              <a:rPr lang="ru-RU" sz="1600" dirty="0" smtClean="0"/>
              <a:t>о четырех</a:t>
            </a:r>
          </a:p>
          <a:p>
            <a:r>
              <a:rPr lang="ru-RU" sz="1600" dirty="0" smtClean="0"/>
              <a:t>арифметических действиях с целыми неотрицательными числами и важнейших их свойствах.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205" y="2643182"/>
            <a:ext cx="1643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600" dirty="0" smtClean="0"/>
              <a:t>формирование пространственных представлений;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ознакомление с геометрическими фигурами и их свойствами;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ознакомление с величинами и их измерением 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428861" y="4929198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представление о приемах устных и письменных вычислений  - их осознанное и прочное усвоение;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повышение уровня формируемых обобщений, развитие абстрактного мышления.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42844" y="6000769"/>
            <a:ext cx="8786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Изучение начального курса математики создает прочную основу для дальнейшего обучения этому предмету.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раздела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3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Обучающая: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300" dirty="0" smtClean="0"/>
              <a:t>изучение табличного сложения и вычитания в пределах 10;</a:t>
            </a:r>
          </a:p>
          <a:p>
            <a:pPr lvl="0"/>
            <a:r>
              <a:rPr lang="ru-RU" sz="2300" dirty="0" smtClean="0"/>
              <a:t>освоение основ математических знаний, формирование  первоначальных представлений о математике;</a:t>
            </a:r>
          </a:p>
          <a:p>
            <a:pPr lvl="0"/>
            <a:r>
              <a:rPr lang="ru-RU" sz="2300" dirty="0" smtClean="0"/>
              <a:t>формирование предметных умений и навыков, необходимых для успешного решения учебных и практических задач.</a:t>
            </a:r>
          </a:p>
          <a:p>
            <a:pPr lvl="0">
              <a:buNone/>
            </a:pPr>
            <a:endParaRPr lang="ru-RU" sz="2300" dirty="0" smtClean="0"/>
          </a:p>
          <a:p>
            <a:pPr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Развивающая: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300" dirty="0" smtClean="0"/>
              <a:t>развитие навыков счета;</a:t>
            </a:r>
          </a:p>
          <a:p>
            <a:pPr lvl="0"/>
            <a:r>
              <a:rPr lang="ru-RU" sz="2300" dirty="0" smtClean="0"/>
              <a:t>развитие познавательного интереса и умение рассуждать и делать выводы, основанные на выполненных действиях;</a:t>
            </a:r>
          </a:p>
          <a:p>
            <a:pPr lvl="0"/>
            <a:r>
              <a:rPr lang="ru-RU" sz="2300" dirty="0" smtClean="0"/>
              <a:t>развитие внимания, образного и логического мышления, воображения.</a:t>
            </a:r>
          </a:p>
          <a:p>
            <a:pPr>
              <a:buNone/>
            </a:pPr>
            <a:r>
              <a:rPr lang="ru-RU" sz="2300" dirty="0" smtClean="0"/>
              <a:t> </a:t>
            </a:r>
          </a:p>
          <a:p>
            <a:pPr>
              <a:buNone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Воспитывающая: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300" dirty="0" smtClean="0"/>
              <a:t>воспитание интереса к математике, стремление использовать математические знания в повседневной жизни;</a:t>
            </a:r>
          </a:p>
          <a:p>
            <a:pPr lvl="0"/>
            <a:r>
              <a:rPr lang="ru-RU" sz="2300" dirty="0" smtClean="0"/>
              <a:t>воспитание у детей желания и умения учиться, формирования чувства ответственности за качество своих знаний, доброжелательного отношения к товарищам;    </a:t>
            </a:r>
          </a:p>
          <a:p>
            <a:pPr lvl="0"/>
            <a:r>
              <a:rPr lang="ru-RU" sz="2300" dirty="0" smtClean="0"/>
              <a:t>способствовать воспитанию настойчивости и упорства в достижении цели.</a:t>
            </a:r>
          </a:p>
          <a:p>
            <a:pPr>
              <a:buNone/>
            </a:pPr>
            <a:r>
              <a:rPr lang="ru-RU" sz="2300" dirty="0" smtClean="0"/>
              <a:t> 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Ожидаемый результат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14348" y="1643050"/>
            <a:ext cx="2500331" cy="500066"/>
          </a:xfrm>
        </p:spPr>
        <p:txBody>
          <a:bodyPr>
            <a:normAutofit/>
          </a:bodyPr>
          <a:lstStyle/>
          <a:p>
            <a:r>
              <a:rPr lang="ru-RU" u="sng" dirty="0" smtClean="0"/>
              <a:t>должны знать: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                            </a:t>
            </a:r>
            <a:endParaRPr lang="ru-RU" dirty="0" smtClean="0"/>
          </a:p>
          <a:p>
            <a:pPr lvl="0"/>
            <a:r>
              <a:rPr lang="ru-RU" dirty="0" smtClean="0"/>
              <a:t>названия, последовательность и обозначение чисел от 0 до 10;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состав чисел первого десятка;</a:t>
            </a:r>
          </a:p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названия и обозначение действий сложения и вычитания.</a:t>
            </a:r>
          </a:p>
          <a:p>
            <a:pPr lvl="0"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715008" y="1535113"/>
            <a:ext cx="2971792" cy="639762"/>
          </a:xfrm>
        </p:spPr>
        <p:txBody>
          <a:bodyPr/>
          <a:lstStyle/>
          <a:p>
            <a:r>
              <a:rPr lang="ru-RU" u="sng" dirty="0" smtClean="0"/>
              <a:t>должны уметь:</a:t>
            </a:r>
            <a:endParaRPr lang="ru-RU" u="sng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sz="2600" dirty="0" smtClean="0"/>
              <a:t>считать предметы в пределах 10;</a:t>
            </a:r>
          </a:p>
          <a:p>
            <a:r>
              <a:rPr lang="ru-RU" sz="2600" dirty="0" smtClean="0"/>
              <a:t>читать, записывать и сравнивать числа первого десятка;</a:t>
            </a:r>
          </a:p>
          <a:p>
            <a:pPr>
              <a:buNone/>
            </a:pPr>
            <a:endParaRPr lang="ru-RU" sz="2600" dirty="0" smtClean="0"/>
          </a:p>
          <a:p>
            <a:r>
              <a:rPr lang="ru-RU" sz="2600" dirty="0" smtClean="0"/>
              <a:t>находить значение числового выражения в пределах 10(на основе счета предметов);</a:t>
            </a:r>
          </a:p>
          <a:p>
            <a:pPr>
              <a:buNone/>
            </a:pPr>
            <a:r>
              <a:rPr lang="ru-RU" sz="2600" dirty="0" smtClean="0"/>
              <a:t> </a:t>
            </a:r>
          </a:p>
          <a:p>
            <a:r>
              <a:rPr lang="ru-RU" sz="2600" dirty="0" smtClean="0"/>
              <a:t>решать задачи в одно действие на сложение и вычитание (на основе счета предметов).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00100" y="785795"/>
            <a:ext cx="7929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Актуальной темой этого раздела является «Нумерация чисел в пределах 10», при изучении которой ученики </a:t>
            </a:r>
            <a:endParaRPr lang="ru-RU" sz="2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и формы обучения</a:t>
            </a:r>
            <a:endParaRPr lang="ru-RU" b="1" dirty="0">
              <a:solidFill>
                <a:srgbClr val="C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3" y="626345"/>
          <a:ext cx="8715437" cy="60888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4393147"/>
                <a:gridCol w="2054859"/>
                <a:gridCol w="2267431"/>
              </a:tblGrid>
              <a:tr h="708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Педагогические подходы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Ведущий метод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Формы работы</a:t>
                      </a:r>
                    </a:p>
                  </a:txBody>
                  <a:tcPr horzOverflow="overflow">
                    <a:noFill/>
                  </a:tcPr>
                </a:tc>
              </a:tr>
              <a:tr h="14510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Имитационно-игровые-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обучение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через моделирование жизненно важных ситуаций и поиск путей их решения.</a:t>
                      </a:r>
                    </a:p>
                    <a:p>
                      <a:endParaRPr lang="ru-RU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Игра 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Деловые, ролевые, сюжетные игры; игры-путешествия; дидактические игры</a:t>
                      </a:r>
                      <a:endParaRPr lang="ru-RU" sz="1800" dirty="0"/>
                    </a:p>
                  </a:txBody>
                  <a:tcPr>
                    <a:noFill/>
                  </a:tcPr>
                </a:tc>
              </a:tr>
              <a:tr h="177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Коммуникативные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обучение через взаимное активное сотрудничество всех участников учебной деятельности: учителя -ученика и ученика-ученика; уважительное отношение к мнению других.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Диалогическое общение учителя с учащимися</a:t>
                      </a:r>
                    </a:p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Работа в парах, группах, учебный диалог, дискуссия.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1431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Частично – поисковый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заключается в организации активного поиска решения выдвинутых в обучении (или самостоятельно сформулированных) познавательных задач под руководством учителя. </a:t>
                      </a:r>
                    </a:p>
                    <a:p>
                      <a:endParaRPr lang="ru-RU" sz="1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Проблемное обучение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Творческий поиск решения проблемной</a:t>
                      </a:r>
                      <a:r>
                        <a:rPr lang="ru-RU" sz="1800" baseline="0" dirty="0" smtClean="0">
                          <a:latin typeface="Arial" pitchFamily="34" charset="0"/>
                          <a:cs typeface="Arial" pitchFamily="34" charset="0"/>
                        </a:rPr>
                        <a:t> ситуации с помощью учителя.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технологии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5" y="857232"/>
            <a:ext cx="8229600" cy="5786478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Технология обучения связана с методами, но их зависимость    может определяться по-разному в связи с различной трактовкой метода обучения.</a:t>
            </a:r>
          </a:p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По данному разделу наиболее значимыми из образовательных технологий можно выделить: игровые и проблемно-поисковые.                                                     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цель педагогических технологий:</a:t>
            </a:r>
          </a:p>
          <a:p>
            <a:pPr>
              <a:buNone/>
            </a:pPr>
            <a:r>
              <a:rPr lang="ru-RU" dirty="0" smtClean="0"/>
              <a:t>– научить ребенка учиться, т. е. развить способность к открытию и рефлексивному применению способа деятельности.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Отсюда основная цель инновационных технологий:</a:t>
            </a:r>
          </a:p>
          <a:p>
            <a:pPr>
              <a:buNone/>
            </a:pPr>
            <a:r>
              <a:rPr lang="ru-RU" dirty="0" smtClean="0"/>
              <a:t>– антропологический результат, т. е. развитие ребенка как субъекта собственной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Порочное планирование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19" y="785794"/>
          <a:ext cx="8501123" cy="66151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4"/>
                <a:gridCol w="6883372"/>
                <a:gridCol w="974807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Название темы урока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 часов</a:t>
                      </a:r>
                    </a:p>
                  </a:txBody>
                  <a:tcPr marL="68580" marR="68580" marT="0" marB="0"/>
                </a:tc>
              </a:tr>
              <a:tr h="6115050">
                <a:tc>
                  <a:txBody>
                    <a:bodyPr/>
                    <a:lstStyle/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8.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9.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10.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11.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12.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13.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14.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15.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16.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17.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18.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19.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20.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21.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22.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23.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24.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25.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26.</a:t>
                      </a:r>
                    </a:p>
                    <a:p>
                      <a:r>
                        <a:rPr lang="ru-RU" sz="1300" b="0" i="0" dirty="0" smtClean="0">
                          <a:latin typeface="Arial" pitchFamily="34" charset="0"/>
                          <a:cs typeface="Arial" pitchFamily="34" charset="0"/>
                        </a:rPr>
                        <a:t>27-28</a:t>
                      </a:r>
                    </a:p>
                    <a:p>
                      <a:endParaRPr lang="ru-RU" sz="1300" b="0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300" b="0" i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indent="-342900">
                        <a:buFont typeface="+mj-lt"/>
                        <a:buNone/>
                      </a:pPr>
                      <a:endParaRPr lang="ru-RU" sz="13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Много. Один. Число 1.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2. Состав числа 2.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Числа 1, 2, 3. Состав числа 3.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Знаки «+», «-», «=».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Числа 1, 2, 3, 4. Состав числа 4.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Понятие «длиннее», «короче».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Числа 1, 2, 3, 4, 5.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Состав числа 5.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Точка. Кривая линия. Прямая линия. Отрезок.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Учимся чертить.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Ломаная линия. Звено ломаной.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Закрепление пройденного.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Знаки «&gt;», «&lt;», «=».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Равенство. Неравенство.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Многоугольники.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6. Состав числа 6.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7. Состав числа 7.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8. Состав числа 8.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9. Состав числа 9.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10. Состав числа 10.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Числа от 0 до 10.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Числа от 1 до 10.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Закрепление пройденного.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Сантиметр.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Увеличить. Уменьшить.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0. </a:t>
                      </a:r>
                    </a:p>
                    <a:p>
                      <a:pPr algn="l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Закрепление изученного материала. Проверка знаний учащихся.</a:t>
                      </a:r>
                      <a:endParaRPr lang="ru-RU" sz="13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lang="ru-RU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Разработка урока математики в 1 классе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Тема:</a:t>
            </a:r>
            <a:r>
              <a:rPr lang="ru-RU" sz="3300" b="1" dirty="0" smtClean="0"/>
              <a:t>                «</a:t>
            </a:r>
            <a:r>
              <a:rPr lang="ru-RU" sz="3300" dirty="0" smtClean="0"/>
              <a:t>Числа от 1 до 10». </a:t>
            </a:r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Тип урока:</a:t>
            </a:r>
            <a:r>
              <a:rPr lang="ru-RU" sz="3600" b="1" dirty="0" smtClean="0"/>
              <a:t> </a:t>
            </a:r>
            <a:r>
              <a:rPr lang="ru-RU" sz="3300" b="1" dirty="0" smtClean="0"/>
              <a:t>   </a:t>
            </a:r>
            <a:r>
              <a:rPr lang="ru-RU" sz="3300" dirty="0" smtClean="0"/>
              <a:t>Закрепление изученного материала.</a:t>
            </a:r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pPr>
              <a:buNone/>
            </a:pPr>
            <a:r>
              <a:rPr lang="ru-RU" sz="3600" b="1" dirty="0" smtClean="0"/>
              <a:t>Программа:  </a:t>
            </a:r>
            <a:r>
              <a:rPr lang="ru-RU" sz="3600" dirty="0" smtClean="0"/>
              <a:t>«Школа России»</a:t>
            </a:r>
            <a:r>
              <a:rPr lang="ru-RU" sz="3300" dirty="0" smtClean="0"/>
              <a:t> </a:t>
            </a:r>
          </a:p>
          <a:p>
            <a:pPr>
              <a:buNone/>
            </a:pPr>
            <a:r>
              <a:rPr lang="ru-RU" sz="3300" dirty="0" smtClean="0"/>
              <a:t>                            </a:t>
            </a:r>
          </a:p>
          <a:p>
            <a:pPr>
              <a:buNone/>
            </a:pPr>
            <a:endParaRPr lang="ru-RU" sz="3300" b="1" dirty="0" smtClean="0"/>
          </a:p>
          <a:p>
            <a:pPr>
              <a:buNone/>
            </a:pPr>
            <a:r>
              <a:rPr lang="ru-RU" sz="3600" b="1" dirty="0" smtClean="0"/>
              <a:t>Авторы:           </a:t>
            </a:r>
            <a:r>
              <a:rPr lang="ru-RU" sz="3300" dirty="0" smtClean="0"/>
              <a:t>М. И. Моро, Ю. М. Колягин, М. А.                                                         </a:t>
            </a:r>
          </a:p>
          <a:p>
            <a:pPr>
              <a:buNone/>
            </a:pPr>
            <a:r>
              <a:rPr lang="ru-RU" sz="3300" dirty="0" smtClean="0"/>
              <a:t>                             </a:t>
            </a:r>
            <a:r>
              <a:rPr lang="ru-RU" sz="3300" dirty="0" err="1" smtClean="0"/>
              <a:t>Бантова,Г</a:t>
            </a:r>
            <a:r>
              <a:rPr lang="ru-RU" sz="3300" dirty="0" smtClean="0"/>
              <a:t>. В.   </a:t>
            </a:r>
            <a:r>
              <a:rPr lang="ru-RU" sz="3300" dirty="0" err="1" smtClean="0"/>
              <a:t>Бельтюкова,С</a:t>
            </a:r>
            <a:r>
              <a:rPr lang="ru-RU" sz="3300" dirty="0" smtClean="0"/>
              <a:t>. И.  Волкова,                            </a:t>
            </a:r>
          </a:p>
          <a:p>
            <a:pPr>
              <a:buNone/>
            </a:pPr>
            <a:r>
              <a:rPr lang="ru-RU" sz="3300" dirty="0" smtClean="0"/>
              <a:t>                             С. В. Степанова.</a:t>
            </a:r>
          </a:p>
          <a:p>
            <a:endParaRPr lang="ru-RU" dirty="0"/>
          </a:p>
        </p:txBody>
      </p:sp>
      <p:pic>
        <p:nvPicPr>
          <p:cNvPr id="4" name="Picture 7" descr="iкарт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14950"/>
            <a:ext cx="1538291" cy="13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1437</TotalTime>
  <Words>1860</Words>
  <Application>Microsoft Office PowerPoint</Application>
  <PresentationFormat>Экран (4:3)</PresentationFormat>
  <Paragraphs>372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Пояснительная записка</vt:lpstr>
      <vt:lpstr>Задачи раздела</vt:lpstr>
      <vt:lpstr>Ожидаемый результат</vt:lpstr>
      <vt:lpstr>Методы и формы обучения</vt:lpstr>
      <vt:lpstr>Образовательные технологии</vt:lpstr>
      <vt:lpstr>Порочное планирование</vt:lpstr>
      <vt:lpstr>Разработка урока математики в 1 классе</vt:lpstr>
      <vt:lpstr>Задачи урока</vt:lpstr>
      <vt:lpstr>Оборудование</vt:lpstr>
      <vt:lpstr>План урока </vt:lpstr>
      <vt:lpstr>Ход урока </vt:lpstr>
      <vt:lpstr>II. Сообщение темы урока. Постановка УЗ. </vt:lpstr>
      <vt:lpstr>III . Устный счет направлен на повторение: </vt:lpstr>
      <vt:lpstr>IV. Актуализация знаний учащихся </vt:lpstr>
      <vt:lpstr> V. Работа над темой урока</vt:lpstr>
      <vt:lpstr>VI. Физкультминутка-переключение на другой вид деятельности. </vt:lpstr>
      <vt:lpstr>VII.  Закрепление </vt:lpstr>
      <vt:lpstr>IX. Повторение.</vt:lpstr>
      <vt:lpstr>X. Обобщение. Подведение итогов.</vt:lpstr>
      <vt:lpstr>XII . Оценивание работы. </vt:lpstr>
      <vt:lpstr>Список литературы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</dc:creator>
  <cp:lastModifiedBy>admin</cp:lastModifiedBy>
  <cp:revision>170</cp:revision>
  <dcterms:created xsi:type="dcterms:W3CDTF">2010-10-12T17:52:45Z</dcterms:created>
  <dcterms:modified xsi:type="dcterms:W3CDTF">2015-05-29T10:31:06Z</dcterms:modified>
</cp:coreProperties>
</file>