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70" r:id="rId13"/>
    <p:sldId id="271" r:id="rId14"/>
  </p:sldIdLst>
  <p:sldSz cx="9144000" cy="6858000" type="screen4x3"/>
  <p:notesSz cx="6877050" cy="9656763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07" autoAdjust="0"/>
    <p:restoredTop sz="94708" autoAdjust="0"/>
  </p:normalViewPr>
  <p:slideViewPr>
    <p:cSldViewPr>
      <p:cViewPr varScale="1">
        <p:scale>
          <a:sx n="68" d="100"/>
          <a:sy n="68" d="100"/>
        </p:scale>
        <p:origin x="-88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44" y="-84"/>
      </p:cViewPr>
      <p:guideLst>
        <p:guide orient="horz" pos="3042"/>
        <p:guide pos="2166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0055" cy="482838"/>
          </a:xfrm>
          <a:prstGeom prst="rect">
            <a:avLst/>
          </a:prstGeom>
        </p:spPr>
        <p:txBody>
          <a:bodyPr vert="horz" lIns="94476" tIns="47238" rIns="94476" bIns="4723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95404" y="0"/>
            <a:ext cx="2980055" cy="482838"/>
          </a:xfrm>
          <a:prstGeom prst="rect">
            <a:avLst/>
          </a:prstGeom>
        </p:spPr>
        <p:txBody>
          <a:bodyPr vert="horz" lIns="94476" tIns="47238" rIns="94476" bIns="47238" rtlCol="0"/>
          <a:lstStyle>
            <a:lvl1pPr algn="r">
              <a:defRPr sz="1200"/>
            </a:lvl1pPr>
          </a:lstStyle>
          <a:p>
            <a:fld id="{AB66B4C1-3CDE-414D-8D04-7BFCA7973A67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25525" y="723900"/>
            <a:ext cx="4826000" cy="3621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476" tIns="47238" rIns="94476" bIns="4723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7705" y="4586963"/>
            <a:ext cx="5501640" cy="4345543"/>
          </a:xfrm>
          <a:prstGeom prst="rect">
            <a:avLst/>
          </a:prstGeom>
        </p:spPr>
        <p:txBody>
          <a:bodyPr vert="horz" lIns="94476" tIns="47238" rIns="94476" bIns="4723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172249"/>
            <a:ext cx="2980055" cy="482838"/>
          </a:xfrm>
          <a:prstGeom prst="rect">
            <a:avLst/>
          </a:prstGeom>
        </p:spPr>
        <p:txBody>
          <a:bodyPr vert="horz" lIns="94476" tIns="47238" rIns="94476" bIns="4723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95404" y="9172249"/>
            <a:ext cx="2980055" cy="482838"/>
          </a:xfrm>
          <a:prstGeom prst="rect">
            <a:avLst/>
          </a:prstGeom>
        </p:spPr>
        <p:txBody>
          <a:bodyPr vert="horz" lIns="94476" tIns="47238" rIns="94476" bIns="47238" rtlCol="0" anchor="b"/>
          <a:lstStyle>
            <a:lvl1pPr algn="r">
              <a:defRPr sz="1200"/>
            </a:lvl1pPr>
          </a:lstStyle>
          <a:p>
            <a:fld id="{1AC5762E-B367-4EC3-BF0F-0AE8668FD3D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5762E-B367-4EC3-BF0F-0AE8668FD3D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5762E-B367-4EC3-BF0F-0AE8668FD3D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8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5719"/>
            <a:ext cx="9144000" cy="68222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3000" y="1219200"/>
            <a:ext cx="69342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ФГОС: изменения в деятельности педагогов,  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00600" y="3505200"/>
            <a:ext cx="39624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Все дети могут успешно учиться, если школа умеет учить.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Д.Г.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Левитас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5867400"/>
            <a:ext cx="624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Учитель  начальных  классов  Дегтярева О.В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8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222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47800" y="1066800"/>
            <a:ext cx="548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Образовательная среда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2438400"/>
            <a:ext cx="342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Создается учителем. Выставки работ обучающихся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38600" y="2438400"/>
            <a:ext cx="441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Создается обучающимися (дети изготавливают учебный материал, проводят презентации). Зонирование классов, холлов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590800" y="1676400"/>
            <a:ext cx="762000" cy="381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953000" y="1676400"/>
            <a:ext cx="762000" cy="4572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8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2228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752600" y="685800"/>
            <a:ext cx="495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Результаты обучения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198120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Предметные результаты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19600" y="1905000"/>
            <a:ext cx="373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только предметные результаты, но и личностные,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метапредметные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362200" y="1295400"/>
            <a:ext cx="762000" cy="381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800600" y="1295400"/>
            <a:ext cx="838200" cy="381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62000" y="3581400"/>
            <a:ext cx="281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Нет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обучающегося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43400" y="3657600"/>
            <a:ext cx="358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портфолио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  <p:bldP spid="5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68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222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52600" y="685800"/>
            <a:ext cx="495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Результаты обучения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2438400" y="1295400"/>
            <a:ext cx="762000" cy="381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4876800" y="1295400"/>
            <a:ext cx="838200" cy="381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3400" y="1981200"/>
            <a:ext cx="2667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Основная оценка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оценка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учителя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67200" y="1981200"/>
            <a:ext cx="411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Ориентир на самооценку обучающегося, формирование адекватной самооценки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3733800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Важны положительные оценки учеников по итогам контрольных работ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43400" y="3810000"/>
            <a:ext cx="4038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Учет динамики результатов обучения детей относительно самих себя. Оценка промежуточных результатов обучения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8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22281"/>
          </a:xfrm>
          <a:prstGeom prst="rect">
            <a:avLst/>
          </a:prstGeom>
        </p:spPr>
      </p:pic>
      <p:pic>
        <p:nvPicPr>
          <p:cNvPr id="5" name="Рисунок 4" descr="H9jX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1600" y="2438400"/>
            <a:ext cx="6400800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8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859"/>
            <a:ext cx="9144000" cy="68222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609600"/>
            <a:ext cx="7162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Характеристика изменений в деятельности педагога, работающего по ФГОС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3048000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Традиционная деятельность учителя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53000" y="3124200"/>
            <a:ext cx="3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Деятельность учителя, работающего по ФГОС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2362200" y="2362200"/>
            <a:ext cx="533400" cy="533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257800" y="2362200"/>
            <a:ext cx="609600" cy="533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8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222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52600" y="228600"/>
            <a:ext cx="495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Подготовка к уроку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1143000"/>
            <a:ext cx="3429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 пользуется жестко структурированным конспектом урока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1143000"/>
            <a:ext cx="3886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 пользуется сценарным планом урока, предоставляющим ему свободу в выборе форм, способов и приемов обучения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590800" y="838200"/>
            <a:ext cx="762000" cy="381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800600" y="838200"/>
            <a:ext cx="838200" cy="381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09600" y="3657600"/>
            <a:ext cx="3429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При подготовке к уроку учитель использует учебник и методические рекомендации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0" y="3581400"/>
            <a:ext cx="3886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подготовке к уроку учитель использует учебник и методические рекомендации, интернет-ресурсы, материалы коллег. Обменивается конспектами с коллегами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8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222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47800" y="914400"/>
            <a:ext cx="533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Основные этапы урока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2209800"/>
            <a:ext cx="3429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Объяснение и закрепление учебного материала. Большое количество времени занимает речь учителя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23622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Самостоятельная деятельность обучающихся (более половины времени урока)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209800" y="1524000"/>
            <a:ext cx="762000" cy="381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800600" y="1524000"/>
            <a:ext cx="838200" cy="381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8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222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52600" y="228600"/>
            <a:ext cx="495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Главная цель учителя на уроке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2438400"/>
            <a:ext cx="3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Успеть выполнить все, что запланировано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2514600"/>
            <a:ext cx="3886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Организовать деятельность детей: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 по поиску и обработке информации;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 обобщению способов действия;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 постановке учебной задачи и т. д.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2438400" y="1524000"/>
            <a:ext cx="762000" cy="533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105400" y="1524000"/>
            <a:ext cx="685800" cy="533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8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222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66800" y="381000"/>
            <a:ext cx="6477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Формулирование заданий для обучающихся (определение деятельности детей)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2743200"/>
            <a:ext cx="3276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Формулировки: решите, спишите, сравните, найдите, выпишите, выполните и т. д.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0" y="2743200"/>
            <a:ext cx="4953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Формулировки: проанализируйте, докажите (объясните), сравните, выразите символом, создайте схему или модель, продолжите, обобщите (сделайте вывод), выберите решение или способ решения, исследуйте, оцените, измените, придумайте и т. д.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2362200" y="2133600"/>
            <a:ext cx="685800" cy="533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105400" y="2133600"/>
            <a:ext cx="685800" cy="533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8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222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47800" y="1143000"/>
            <a:ext cx="533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Форма урока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2819400"/>
            <a:ext cx="3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Преимущественно фронтальная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2895600"/>
            <a:ext cx="388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Преимущественно групповая и/или индивидуальная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>
            <a:off x="2781300" y="1866900"/>
            <a:ext cx="609600" cy="533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4800600" y="1828800"/>
            <a:ext cx="685800" cy="6858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8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222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47800" y="762000"/>
            <a:ext cx="548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Нестандартное ведение уроков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2438400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38600" y="2514600"/>
            <a:ext cx="4419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 ведет урок в параллельном классе, урок ведут два педагога (совместно с учителями информатики, психологами и логопедами), урок проходит с поддержкой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тьютора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или в присутствии родителей обучающихся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590800" y="1905000"/>
            <a:ext cx="762000" cy="381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953000" y="1905000"/>
            <a:ext cx="762000" cy="4572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8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222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66800" y="609600"/>
            <a:ext cx="647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Взаимодействие с родителями обучающихся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2438400"/>
            <a:ext cx="3429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Происходит в виде лекций, родители не включены в образовательный процесс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67200" y="2362200"/>
            <a:ext cx="4419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Информированность родителей обучающихся. Они имеют возможность участвовать в образовательном процессе. Общение учителя с родителями школьников может осуществляться при помощи Интернета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438400" y="1828800"/>
            <a:ext cx="762000" cy="381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029200" y="1828800"/>
            <a:ext cx="838200" cy="381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374</Words>
  <Application>Microsoft Office PowerPoint</Application>
  <PresentationFormat>Экран (4:3)</PresentationFormat>
  <Paragraphs>48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Ольга</cp:lastModifiedBy>
  <cp:revision>33</cp:revision>
  <dcterms:created xsi:type="dcterms:W3CDTF">2014-02-18T08:14:46Z</dcterms:created>
  <dcterms:modified xsi:type="dcterms:W3CDTF">2014-04-06T14:37:22Z</dcterms:modified>
</cp:coreProperties>
</file>