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306" r:id="rId4"/>
    <p:sldId id="315" r:id="rId5"/>
    <p:sldId id="316" r:id="rId6"/>
    <p:sldId id="317" r:id="rId7"/>
    <p:sldId id="318" r:id="rId8"/>
    <p:sldId id="305" r:id="rId9"/>
    <p:sldId id="276" r:id="rId10"/>
    <p:sldId id="320" r:id="rId11"/>
    <p:sldId id="321" r:id="rId12"/>
    <p:sldId id="322" r:id="rId13"/>
    <p:sldId id="339" r:id="rId14"/>
    <p:sldId id="337" r:id="rId15"/>
    <p:sldId id="304" r:id="rId16"/>
    <p:sldId id="329" r:id="rId17"/>
    <p:sldId id="330" r:id="rId18"/>
    <p:sldId id="331" r:id="rId19"/>
    <p:sldId id="332" r:id="rId20"/>
    <p:sldId id="336" r:id="rId21"/>
    <p:sldId id="333" r:id="rId22"/>
    <p:sldId id="334" r:id="rId23"/>
    <p:sldId id="298" r:id="rId24"/>
    <p:sldId id="299" r:id="rId25"/>
    <p:sldId id="301" r:id="rId26"/>
    <p:sldId id="29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C2E"/>
    <a:srgbClr val="347331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4" autoAdjust="0"/>
    <p:restoredTop sz="94660"/>
  </p:normalViewPr>
  <p:slideViewPr>
    <p:cSldViewPr>
      <p:cViewPr varScale="1">
        <p:scale>
          <a:sx n="103" d="100"/>
          <a:sy n="103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A9C-5ACD-4608-9CFF-51A1DC27DD0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A43-03F3-4868-8442-1AFD8B1BF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A9C-5ACD-4608-9CFF-51A1DC27DD0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A43-03F3-4868-8442-1AFD8B1BF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A9C-5ACD-4608-9CFF-51A1DC27DD0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A43-03F3-4868-8442-1AFD8B1BF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A9C-5ACD-4608-9CFF-51A1DC27DD0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A43-03F3-4868-8442-1AFD8B1BF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A9C-5ACD-4608-9CFF-51A1DC27DD0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A43-03F3-4868-8442-1AFD8B1BF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A9C-5ACD-4608-9CFF-51A1DC27DD0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A43-03F3-4868-8442-1AFD8B1BF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A9C-5ACD-4608-9CFF-51A1DC27DD0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A43-03F3-4868-8442-1AFD8B1BF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A9C-5ACD-4608-9CFF-51A1DC27DD0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A43-03F3-4868-8442-1AFD8B1BF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A9C-5ACD-4608-9CFF-51A1DC27DD0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A43-03F3-4868-8442-1AFD8B1BF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A9C-5ACD-4608-9CFF-51A1DC27DD0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A43-03F3-4868-8442-1AFD8B1BF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A9C-5ACD-4608-9CFF-51A1DC27DD0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A43-03F3-4868-8442-1AFD8B1BF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A3A9C-5ACD-4608-9CFF-51A1DC27DD0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6BA43-03F3-4868-8442-1AFD8B1BF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frazbook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736303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Фразеологические  обороты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 пособие  по русскому  языку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Сырицо Татьяна Александровна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лицей №126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Санкт-Петербург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48" y="6000768"/>
            <a:ext cx="913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г.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Строить глазки -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кокетничать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привлекать к себе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20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Брать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быка за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рога-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действовать энергично, сразу и с самого главного.</a:t>
            </a:r>
          </a:p>
        </p:txBody>
      </p:sp>
    </p:spTree>
    <p:extLst>
      <p:ext uri="{BB962C8B-B14F-4D97-AF65-F5344CB8AC3E}">
        <p14:creationId xmlns:p14="http://schemas.microsoft.com/office/powerpoint/2010/main" val="36420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Вешать лапшу на уши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-обманывать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«сознательно вводить в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заблуждение.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0" lvl="0" indent="0">
              <a:buNone/>
            </a:pP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Витать </a:t>
            </a: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облаках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блаженно грезить, фантазировать невесть о чём.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8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259632" y="1600200"/>
            <a:ext cx="6912768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dirty="0" smtClean="0">
                <a:solidFill>
                  <a:prstClr val="black"/>
                </a:solidFill>
              </a:rPr>
              <a:t>     </a:t>
            </a: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облаках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Жираф </a:t>
            </a: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витает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Это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он мечтает: </a:t>
            </a:r>
            <a:b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Хорошо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 свысока </a:t>
            </a:r>
            <a:b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Посмотреть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облака.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0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J:\АТТЕСТАЦИЯ\НА САЙТ\ФРАЗЕОЛОГИЗМЫ 3в\img0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9288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79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Как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курица лапой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писать или рисовать неразборчиво, непонятно и некрасиво. Если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понаблюдать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курами и за тем, какие следы лапками они оставляют на земле, то можно заметить, что они складываются в замысловатые узоры. </a:t>
            </a:r>
          </a:p>
        </p:txBody>
      </p:sp>
    </p:spTree>
    <p:extLst>
      <p:ext uri="{BB962C8B-B14F-4D97-AF65-F5344CB8AC3E}">
        <p14:creationId xmlns:p14="http://schemas.microsoft.com/office/powerpoint/2010/main" val="36420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Жить  как кошка  с  собакой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    жить, постоянно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ссорясь, враждуя. </a:t>
            </a:r>
          </a:p>
        </p:txBody>
      </p:sp>
    </p:spTree>
    <p:extLst>
      <p:ext uri="{BB962C8B-B14F-4D97-AF65-F5344CB8AC3E}">
        <p14:creationId xmlns:p14="http://schemas.microsoft.com/office/powerpoint/2010/main" val="36420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                         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Как снег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голову -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неожиданно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вдруг. </a:t>
            </a:r>
          </a:p>
        </p:txBody>
      </p:sp>
    </p:spTree>
    <p:extLst>
      <p:ext uri="{BB962C8B-B14F-4D97-AF65-F5344CB8AC3E}">
        <p14:creationId xmlns:p14="http://schemas.microsoft.com/office/powerpoint/2010/main" val="36420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                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Делать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мухи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слона -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преувеличивать что-либо, придавать чему-либо незначительному большое значение. </a:t>
            </a:r>
          </a:p>
        </p:txBody>
      </p:sp>
    </p:spTree>
    <p:extLst>
      <p:ext uri="{BB962C8B-B14F-4D97-AF65-F5344CB8AC3E}">
        <p14:creationId xmlns:p14="http://schemas.microsoft.com/office/powerpoint/2010/main" val="55840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60648"/>
            <a:ext cx="8340725" cy="649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7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И </a:t>
            </a: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 таков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lvl="0" indent="0">
              <a:buNone/>
            </a:pP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кто-либо исчез, сбежал, бесследно скрылся.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0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475656" y="1600200"/>
            <a:ext cx="58326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117598"/>
            <a:ext cx="5832648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Повезло же Карасю! </a:t>
            </a:r>
            <a:b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Удивил округу всю: </a:t>
            </a:r>
            <a:b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тихонько червячка </a:t>
            </a:r>
            <a:b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водой стянул с крючка. </a:t>
            </a:r>
          </a:p>
          <a:p>
            <a:pPr lvl="0">
              <a:spcBef>
                <a:spcPct val="20000"/>
              </a:spcBef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Проглотил -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был таков!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Огорчился рыболов: </a:t>
            </a:r>
            <a:b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Так хотелось с Карасём </a:t>
            </a:r>
            <a:b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Поболтать о том, о сём!</a:t>
            </a:r>
          </a:p>
        </p:txBody>
      </p:sp>
    </p:spTree>
    <p:extLst>
      <p:ext uri="{BB962C8B-B14F-4D97-AF65-F5344CB8AC3E}">
        <p14:creationId xmlns:p14="http://schemas.microsoft.com/office/powerpoint/2010/main" val="55840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Стоять на часах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находиться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карауле или на посту. </a:t>
            </a:r>
          </a:p>
        </p:txBody>
      </p:sp>
    </p:spTree>
    <p:extLst>
      <p:ext uri="{BB962C8B-B14F-4D97-AF65-F5344CB8AC3E}">
        <p14:creationId xmlns:p14="http://schemas.microsoft.com/office/powerpoint/2010/main" val="55840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Спустя  рукава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безответственно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относиться к чему -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либо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небрежно выполнять какую-то работу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 повесил 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человеку взгрустнулось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приуныл.</a:t>
            </a:r>
          </a:p>
          <a:p>
            <a:pPr marL="0" indent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25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Шкура неубитого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когда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кто-то строит ни на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чём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обоснованные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расчеты.</a:t>
            </a:r>
          </a:p>
          <a:p>
            <a:pPr marL="0" indent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25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907704" y="1124744"/>
            <a:ext cx="5328592" cy="5001419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sz="4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Нос </a:t>
            </a:r>
            <a:r>
              <a:rPr lang="ru-RU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повесил</a:t>
            </a:r>
            <a:r>
              <a:rPr lang="ru-RU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Муравей -</a:t>
            </a:r>
            <a:br>
              <a:rPr lang="ru-RU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Потерял своих детей: </a:t>
            </a:r>
            <a:br>
              <a:rPr lang="ru-RU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Вдруг какой-то Муравьед </a:t>
            </a:r>
            <a:br>
              <a:rPr lang="ru-RU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Проглотил их на обед? </a:t>
            </a:r>
            <a:br>
              <a:rPr lang="ru-RU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Утонули, заблудились, </a:t>
            </a:r>
            <a:br>
              <a:rPr lang="ru-RU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Мухомором отравились, </a:t>
            </a:r>
            <a:br>
              <a:rPr lang="ru-RU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Пауку попали в сети </a:t>
            </a:r>
            <a:br>
              <a:rPr lang="ru-RU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дрожат от страха дети! </a:t>
            </a:r>
            <a:br>
              <a:rPr lang="ru-RU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сейчас вы, </a:t>
            </a:r>
            <a:r>
              <a:rPr lang="ru-RU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муравьишки</a:t>
            </a:r>
            <a:r>
              <a:rPr lang="ru-RU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тем временем детишки </a:t>
            </a:r>
            <a:br>
              <a:rPr lang="ru-RU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пеньке у лесопилки </a:t>
            </a:r>
            <a:br>
              <a:rPr lang="ru-RU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Сочиняют вслух страшилки.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25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5400600"/>
          </a:xfrm>
        </p:spPr>
        <p:txBody>
          <a:bodyPr>
            <a:normAutofit fontScale="25000" lnSpcReduction="20000"/>
          </a:bodyPr>
          <a:lstStyle/>
          <a:p>
            <a:pPr algn="ctr">
              <a:spcAft>
                <a:spcPts val="0"/>
              </a:spcAft>
            </a:pPr>
            <a:r>
              <a:rPr lang="ru-RU" sz="7200" b="1" dirty="0">
                <a:latin typeface="Times New Roman"/>
                <a:ea typeface="Times New Roman"/>
              </a:rPr>
              <a:t>Литература </a:t>
            </a:r>
            <a:endParaRPr lang="ru-RU" sz="7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</a:p>
          <a:p>
            <a:pPr lvl="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7200" dirty="0">
                <a:latin typeface="Times New Roman"/>
                <a:ea typeface="Times New Roman"/>
              </a:rPr>
              <a:t>Толковый словарь крылатых слов и выражений. – М.: «Мартин», 2007.</a:t>
            </a:r>
          </a:p>
          <a:p>
            <a:pPr lvl="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7200" dirty="0">
                <a:latin typeface="Times New Roman"/>
                <a:ea typeface="Times New Roman"/>
              </a:rPr>
              <a:t>Школьный фразеологический словарь русского языка. В.П. Жуков, </a:t>
            </a:r>
            <a:r>
              <a:rPr lang="ru-RU" sz="7200" dirty="0" err="1">
                <a:latin typeface="Times New Roman"/>
                <a:ea typeface="Times New Roman"/>
              </a:rPr>
              <a:t>А.В.Жуков</a:t>
            </a:r>
            <a:r>
              <a:rPr lang="ru-RU" sz="7200" dirty="0">
                <a:latin typeface="Times New Roman"/>
                <a:ea typeface="Times New Roman"/>
              </a:rPr>
              <a:t>. – М.: «Просвещение», 2006.</a:t>
            </a:r>
          </a:p>
          <a:p>
            <a:pPr lvl="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7200" dirty="0">
                <a:latin typeface="Times New Roman"/>
                <a:ea typeface="Times New Roman"/>
              </a:rPr>
              <a:t>В.В. Волина «Весёлая грамматика». – М.: Знание, 1995.</a:t>
            </a:r>
          </a:p>
          <a:p>
            <a:pPr lvl="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7200" dirty="0">
                <a:latin typeface="Times New Roman"/>
                <a:ea typeface="Times New Roman"/>
              </a:rPr>
              <a:t>О.Е. </a:t>
            </a:r>
            <a:r>
              <a:rPr lang="ru-RU" sz="7200" dirty="0" err="1">
                <a:latin typeface="Times New Roman"/>
                <a:ea typeface="Times New Roman"/>
              </a:rPr>
              <a:t>Жиренко</a:t>
            </a:r>
            <a:r>
              <a:rPr lang="ru-RU" sz="7200" dirty="0">
                <a:latin typeface="Times New Roman"/>
                <a:ea typeface="Times New Roman"/>
              </a:rPr>
              <a:t>, Л.И. </a:t>
            </a:r>
            <a:r>
              <a:rPr lang="ru-RU" sz="7200" dirty="0" err="1">
                <a:latin typeface="Times New Roman"/>
                <a:ea typeface="Times New Roman"/>
              </a:rPr>
              <a:t>Гайдина</a:t>
            </a:r>
            <a:r>
              <a:rPr lang="ru-RU" sz="7200" dirty="0">
                <a:latin typeface="Times New Roman"/>
                <a:ea typeface="Times New Roman"/>
              </a:rPr>
              <a:t>, А.В. Кочергина «Учим русский с увлечением – 2». – М.: 5 за знания, 2005 </a:t>
            </a:r>
          </a:p>
          <a:p>
            <a:pPr lvl="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7200" dirty="0">
                <a:latin typeface="Times New Roman"/>
                <a:ea typeface="Times New Roman"/>
              </a:rPr>
              <a:t>«Начальная школа», № 12, 1990 г. Усвоение фразеологизмов на уроках русского языка.</a:t>
            </a:r>
          </a:p>
          <a:p>
            <a:pPr lvl="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7200" dirty="0">
                <a:latin typeface="Times New Roman"/>
                <a:ea typeface="Times New Roman"/>
              </a:rPr>
              <a:t>«Начальная школа», № 7, 2001 г. Почему мы так говорим?</a:t>
            </a:r>
          </a:p>
          <a:p>
            <a:pPr lvl="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7200" dirty="0">
                <a:latin typeface="Times New Roman"/>
                <a:ea typeface="Times New Roman"/>
              </a:rPr>
              <a:t>«Начальная школа», № 2, 2002 г. Почему мы так говорим?</a:t>
            </a:r>
          </a:p>
          <a:p>
            <a:pPr lvl="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7200" dirty="0">
                <a:latin typeface="Times New Roman"/>
                <a:ea typeface="Times New Roman"/>
              </a:rPr>
              <a:t>«Начальная школа», № 7, 2002 г. Использование фразеологизмов и пословиц при работе со словарными словами.</a:t>
            </a:r>
          </a:p>
          <a:p>
            <a:pPr lvl="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7200" dirty="0">
                <a:latin typeface="Times New Roman"/>
                <a:ea typeface="Times New Roman"/>
              </a:rPr>
              <a:t>Интернет </a:t>
            </a:r>
            <a:r>
              <a:rPr lang="en-US" sz="7200" u="sng" dirty="0">
                <a:solidFill>
                  <a:srgbClr val="0000FF"/>
                </a:solidFill>
                <a:latin typeface="Times New Roman"/>
                <a:ea typeface="Times New Roman"/>
                <a:hlinkClick r:id="rId3"/>
              </a:rPr>
              <a:t>http</a:t>
            </a:r>
            <a:r>
              <a:rPr lang="ru-RU" sz="7200" u="sng" dirty="0">
                <a:solidFill>
                  <a:srgbClr val="0000FF"/>
                </a:solidFill>
                <a:latin typeface="Times New Roman"/>
                <a:ea typeface="Times New Roman"/>
                <a:hlinkClick r:id="rId3"/>
              </a:rPr>
              <a:t>://</a:t>
            </a:r>
            <a:r>
              <a:rPr lang="en-US" sz="7200" u="sng" dirty="0">
                <a:solidFill>
                  <a:srgbClr val="0000FF"/>
                </a:solidFill>
                <a:latin typeface="Times New Roman"/>
                <a:ea typeface="Times New Roman"/>
                <a:hlinkClick r:id="rId3"/>
              </a:rPr>
              <a:t>frazbook.ru//</a:t>
            </a:r>
            <a:endParaRPr lang="ru-RU" sz="72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33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26368" y="306590"/>
            <a:ext cx="829126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/>
                <a:ea typeface="+mj-ea"/>
                <a:cs typeface="+mj-cs"/>
              </a:rPr>
              <a:t>«Знакомство с биографией </a:t>
            </a:r>
            <a:r>
              <a:rPr kumimoji="0" lang="en-US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/>
                <a:ea typeface="+mj-ea"/>
                <a:cs typeface="+mj-cs"/>
              </a:rPr>
              <a:t/>
            </a:r>
            <a:br>
              <a:rPr kumimoji="0" lang="en-US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/>
                <a:ea typeface="+mj-ea"/>
                <a:cs typeface="+mj-cs"/>
              </a:rPr>
            </a:br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/>
                <a:ea typeface="+mj-ea"/>
                <a:cs typeface="+mj-cs"/>
              </a:rPr>
              <a:t>фразеологизма помогает четко определить тональность его смысла, сферу применения, а поэтому и уместность внесения в тот или иной контекст».</a:t>
            </a: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/>
                <a:ea typeface="+mj-ea"/>
                <a:cs typeface="+mj-cs"/>
              </a:rPr>
              <a:t> </a:t>
            </a:r>
            <a:b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/>
                <a:ea typeface="+mj-ea"/>
                <a:cs typeface="+mj-cs"/>
              </a:rPr>
            </a:br>
            <a:r>
              <a:rPr kumimoji="0" lang="en-US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999900"/>
                </a:solidFill>
                <a:effectLst/>
                <a:uLnTx/>
                <a:uFillTx/>
                <a:latin typeface="Garamond"/>
                <a:ea typeface="+mj-ea"/>
                <a:cs typeface="+mj-cs"/>
              </a:rPr>
              <a:t>                                    </a:t>
            </a: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999900"/>
                </a:solidFill>
                <a:effectLst/>
                <a:uLnTx/>
                <a:uFillTx/>
                <a:latin typeface="Garamond"/>
                <a:ea typeface="+mj-ea"/>
                <a:cs typeface="+mj-cs"/>
              </a:rPr>
              <a:t> 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Garamond"/>
                <a:ea typeface="+mj-ea"/>
                <a:cs typeface="+mj-cs"/>
              </a:rPr>
              <a:t>Э. А. </a:t>
            </a:r>
            <a:r>
              <a:rPr kumimoji="0" lang="ru-RU" alt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Garamond"/>
                <a:ea typeface="+mj-ea"/>
                <a:cs typeface="+mj-cs"/>
              </a:rPr>
              <a:t>Вартаньян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9900"/>
                </a:solidFill>
                <a:effectLst/>
                <a:uLnTx/>
                <a:uFillTx/>
                <a:latin typeface="Garamond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740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Медвежья  услуга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-неумелая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неловкая услуга, приносящая вместо помощи вред, неприятность. </a:t>
            </a:r>
          </a:p>
        </p:txBody>
      </p:sp>
    </p:spTree>
    <p:extLst>
      <p:ext uri="{BB962C8B-B14F-4D97-AF65-F5344CB8AC3E}">
        <p14:creationId xmlns:p14="http://schemas.microsoft.com/office/powerpoint/2010/main" val="36420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 же грабли (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наступать)-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повторять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одну и ту же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ошибку.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Развесить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развесить уши слушать, заслушаться, растерять уши.</a:t>
            </a:r>
          </a:p>
        </p:txBody>
      </p:sp>
    </p:spTree>
    <p:extLst>
      <p:ext uri="{BB962C8B-B14F-4D97-AF65-F5344CB8AC3E}">
        <p14:creationId xmlns:p14="http://schemas.microsoft.com/office/powerpoint/2010/main" val="36420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Сесть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калошу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оказаться в нелепом,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смешном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глупом положении.</a:t>
            </a:r>
          </a:p>
        </p:txBody>
      </p:sp>
    </p:spTree>
    <p:extLst>
      <p:ext uri="{BB962C8B-B14F-4D97-AF65-F5344CB8AC3E}">
        <p14:creationId xmlns:p14="http://schemas.microsoft.com/office/powerpoint/2010/main" val="36420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" y="13411"/>
            <a:ext cx="9144000" cy="6858000"/>
          </a:xfrm>
          <a:prstGeom prst="rect">
            <a:avLst/>
          </a:prstGeom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620688"/>
            <a:ext cx="6400800" cy="5018112"/>
          </a:xfrm>
        </p:spPr>
        <p:txBody>
          <a:bodyPr>
            <a:normAutofit fontScale="92500" lnSpcReduction="1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4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Башмак </a:t>
            </a:r>
            <a:r>
              <a:rPr lang="ru-RU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храбрился: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там слякоть,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грязь,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ливень,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пороша</a:t>
            </a:r>
            <a: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 неба стало </a:t>
            </a:r>
            <a: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капать, Он </a:t>
            </a:r>
            <a:r>
              <a:rPr lang="ru-RU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моментально </a:t>
            </a:r>
            <a:r>
              <a:rPr lang="ru-RU" alt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 в калошу</a:t>
            </a:r>
            <a:r>
              <a:rPr lang="ru-RU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1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  глазки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0891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33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321</Words>
  <Application>Microsoft Office PowerPoint</Application>
  <PresentationFormat>Экран (4:3)</PresentationFormat>
  <Paragraphs>66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Фразеологические  обороты  Методическое  пособие  по русскому  языку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Строить  глазки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Taniana</cp:lastModifiedBy>
  <cp:revision>230</cp:revision>
  <dcterms:created xsi:type="dcterms:W3CDTF">2012-07-08T19:55:41Z</dcterms:created>
  <dcterms:modified xsi:type="dcterms:W3CDTF">2015-09-20T22:05:31Z</dcterms:modified>
</cp:coreProperties>
</file>