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014B748-2EE9-414E-A14A-1A5282360672}" type="datetimeFigureOut">
              <a:rPr lang="ru-RU" smtClean="0"/>
              <a:pPr/>
              <a:t>20.09.2015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B60331C-6DE2-4B43-9881-51A324B4AE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B748-2EE9-414E-A14A-1A5282360672}" type="datetimeFigureOut">
              <a:rPr lang="ru-RU" smtClean="0"/>
              <a:pPr/>
              <a:t>20.09.2015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331C-6DE2-4B43-9881-51A324B4AE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B748-2EE9-414E-A14A-1A5282360672}" type="datetimeFigureOut">
              <a:rPr lang="ru-RU" smtClean="0"/>
              <a:pPr/>
              <a:t>20.09.2015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331C-6DE2-4B43-9881-51A324B4AE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014B748-2EE9-414E-A14A-1A5282360672}" type="datetimeFigureOut">
              <a:rPr lang="ru-RU" smtClean="0"/>
              <a:pPr/>
              <a:t>20.09.2015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331C-6DE2-4B43-9881-51A324B4AE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014B748-2EE9-414E-A14A-1A5282360672}" type="datetimeFigureOut">
              <a:rPr lang="ru-RU" smtClean="0"/>
              <a:pPr/>
              <a:t>20.09.2015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B60331C-6DE2-4B43-9881-51A324B4AEFB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014B748-2EE9-414E-A14A-1A5282360672}" type="datetimeFigureOut">
              <a:rPr lang="ru-RU" smtClean="0"/>
              <a:pPr/>
              <a:t>20.09.2015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B60331C-6DE2-4B43-9881-51A324B4AE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014B748-2EE9-414E-A14A-1A5282360672}" type="datetimeFigureOut">
              <a:rPr lang="ru-RU" smtClean="0"/>
              <a:pPr/>
              <a:t>20.09.2015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B60331C-6DE2-4B43-9881-51A324B4AE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B748-2EE9-414E-A14A-1A5282360672}" type="datetimeFigureOut">
              <a:rPr lang="ru-RU" smtClean="0"/>
              <a:pPr/>
              <a:t>20.09.2015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331C-6DE2-4B43-9881-51A324B4AE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014B748-2EE9-414E-A14A-1A5282360672}" type="datetimeFigureOut">
              <a:rPr lang="ru-RU" smtClean="0"/>
              <a:pPr/>
              <a:t>20.09.2015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B60331C-6DE2-4B43-9881-51A324B4AE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014B748-2EE9-414E-A14A-1A5282360672}" type="datetimeFigureOut">
              <a:rPr lang="ru-RU" smtClean="0"/>
              <a:pPr/>
              <a:t>20.09.2015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B60331C-6DE2-4B43-9881-51A324B4AE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014B748-2EE9-414E-A14A-1A5282360672}" type="datetimeFigureOut">
              <a:rPr lang="ru-RU" smtClean="0"/>
              <a:pPr/>
              <a:t>20.09.2015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B60331C-6DE2-4B43-9881-51A324B4AE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014B748-2EE9-414E-A14A-1A5282360672}" type="datetimeFigureOut">
              <a:rPr lang="ru-RU" smtClean="0"/>
              <a:pPr/>
              <a:t>20.09.2015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B60331C-6DE2-4B43-9881-51A324B4AE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Государственное бюджетное общеобразовательное учреждение</a:t>
            </a:r>
            <a:br>
              <a:rPr lang="ru-RU" sz="1800" dirty="0" smtClean="0"/>
            </a:br>
            <a:r>
              <a:rPr lang="ru-RU" sz="1800" dirty="0" smtClean="0"/>
              <a:t>школа-интернат № 31</a:t>
            </a:r>
            <a:br>
              <a:rPr lang="ru-RU" sz="1800" dirty="0" smtClean="0"/>
            </a:br>
            <a:r>
              <a:rPr lang="ru-RU" sz="1800" dirty="0" smtClean="0"/>
              <a:t>Невского района Санкт-Петербурга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Учебные материалы для занятий по туристско-краеведческой направленности</a:t>
            </a:r>
            <a:endParaRPr lang="ru-RU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«Определение направления выхода»</a:t>
            </a:r>
          </a:p>
          <a:p>
            <a:pPr algn="ctr">
              <a:buNone/>
            </a:pPr>
            <a:endParaRPr lang="ru-RU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</a:rPr>
              <a:t>Педагог дополнительного </a:t>
            </a:r>
            <a:r>
              <a:rPr lang="ru-RU" sz="1800" b="1" smtClean="0">
                <a:solidFill>
                  <a:schemeClr val="bg1">
                    <a:lumMod val="50000"/>
                  </a:schemeClr>
                </a:solidFill>
              </a:rPr>
              <a:t>образования </a:t>
            </a:r>
          </a:p>
          <a:p>
            <a:pPr algn="r">
              <a:buNone/>
            </a:pPr>
            <a:r>
              <a:rPr lang="ru-RU" sz="1800" b="1" smtClean="0">
                <a:solidFill>
                  <a:schemeClr val="bg1">
                    <a:lumMod val="50000"/>
                  </a:schemeClr>
                </a:solidFill>
              </a:rPr>
              <a:t>Воропаев 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</a:rPr>
              <a:t>М.А.</a:t>
            </a:r>
            <a:endParaRPr lang="ru-RU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6928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effectLst/>
                <a:latin typeface="+mn-lt"/>
              </a:rPr>
              <a:t>Определение направления выхода </a:t>
            </a:r>
            <a:endParaRPr lang="ru-RU" sz="4400" i="1" dirty="0">
              <a:effectLst/>
              <a:latin typeface="+mn-lt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3354"/>
            <a:ext cx="7992888" cy="551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6143668" cy="80405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effectLst/>
                <a:latin typeface="+mn-lt"/>
              </a:rPr>
              <a:t>Потеря ориентировки</a:t>
            </a:r>
            <a:endParaRPr lang="ru-RU" i="1" dirty="0"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7020272" cy="2787222"/>
          </a:xfrm>
        </p:spPr>
        <p:txBody>
          <a:bodyPr>
            <a:normAutofit/>
          </a:bodyPr>
          <a:lstStyle/>
          <a:p>
            <a:pPr marL="578358" indent="-514350">
              <a:buAutoNum type="arabicPeriod"/>
            </a:pPr>
            <a:r>
              <a:rPr lang="ru-RU" sz="2400" b="1" i="1" dirty="0" smtClean="0">
                <a:solidFill>
                  <a:schemeClr val="accent6"/>
                </a:solidFill>
              </a:rPr>
              <a:t>Остановиться ,оценить ситуацию.</a:t>
            </a:r>
          </a:p>
          <a:p>
            <a:pPr marL="578358" indent="-514350">
              <a:buAutoNum type="arabicPeriod"/>
            </a:pPr>
            <a:r>
              <a:rPr lang="ru-RU" sz="2400" b="1" i="1" dirty="0" smtClean="0">
                <a:solidFill>
                  <a:schemeClr val="accent6"/>
                </a:solidFill>
              </a:rPr>
              <a:t>Вернуться назад по своим следам.</a:t>
            </a:r>
          </a:p>
          <a:p>
            <a:pPr marL="578358" indent="-514350">
              <a:buAutoNum type="arabicPeriod"/>
            </a:pPr>
            <a:r>
              <a:rPr lang="ru-RU" sz="2400" b="1" i="1" dirty="0" smtClean="0">
                <a:solidFill>
                  <a:schemeClr val="accent6"/>
                </a:solidFill>
              </a:rPr>
              <a:t>Не уходить с тропы.</a:t>
            </a:r>
          </a:p>
          <a:p>
            <a:pPr marL="578358" indent="-514350">
              <a:buAutoNum type="arabicPeriod"/>
            </a:pPr>
            <a:r>
              <a:rPr lang="ru-RU" sz="2400" b="1" i="1" dirty="0" smtClean="0">
                <a:solidFill>
                  <a:schemeClr val="accent6"/>
                </a:solidFill>
              </a:rPr>
              <a:t>Вспомнить свой путь, нарисовать на земле.</a:t>
            </a:r>
          </a:p>
          <a:p>
            <a:pPr marL="578358" indent="-514350">
              <a:buAutoNum type="arabicPeriod"/>
            </a:pPr>
            <a:r>
              <a:rPr lang="ru-RU" sz="2400" b="1" i="1" dirty="0" smtClean="0">
                <a:solidFill>
                  <a:schemeClr val="accent6"/>
                </a:solidFill>
              </a:rPr>
              <a:t>Выход на линейные ориентиры (просеки, дороги, ЛЭП, реки, озера и т.п.)</a:t>
            </a:r>
          </a:p>
          <a:p>
            <a:pPr marL="578358" indent="-514350">
              <a:buAutoNum type="arabicPeriod"/>
            </a:pPr>
            <a:endParaRPr lang="ru-RU" sz="28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J:\Архивы для ОБЖ\В условиях вынужденного АС\Вы заблудились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4283968" cy="3212976"/>
          </a:xfrm>
          <a:prstGeom prst="rect">
            <a:avLst/>
          </a:prstGeom>
          <a:noFill/>
        </p:spPr>
      </p:pic>
      <p:pic>
        <p:nvPicPr>
          <p:cNvPr id="7" name="Picture 3" descr="D:\Мои Документы\ОБЖ\Плакаты и рисунки ОБЖ\6 класс выживание в природной среде\6_1_3_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311" y="3645024"/>
            <a:ext cx="4651689" cy="3212976"/>
          </a:xfrm>
          <a:prstGeom prst="rect">
            <a:avLst/>
          </a:prstGeom>
          <a:noFill/>
        </p:spPr>
      </p:pic>
      <p:pic>
        <p:nvPicPr>
          <p:cNvPr id="8" name="Picture 4" descr="D:\Мои Документы\ОБЖ\Плакаты и рисунки ОБЖ\6 класс выживание в природной среде\6_1_4_91.jpg"/>
          <p:cNvPicPr>
            <a:picLocks noChangeAspect="1" noChangeArrowheads="1"/>
          </p:cNvPicPr>
          <p:nvPr/>
        </p:nvPicPr>
        <p:blipFill>
          <a:blip r:embed="rId4" cstate="print"/>
          <a:srcRect l="27026" t="11373" r="31472" b="13519"/>
          <a:stretch>
            <a:fillRect/>
          </a:stretch>
        </p:blipFill>
        <p:spPr bwMode="auto">
          <a:xfrm>
            <a:off x="6933863" y="836712"/>
            <a:ext cx="2210137" cy="2762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143800" cy="804052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effectLst/>
                <a:latin typeface="+mn-lt"/>
              </a:rPr>
              <a:t>Потеря группы</a:t>
            </a:r>
            <a:endParaRPr lang="ru-RU" sz="3600" i="1" dirty="0"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chemeClr val="accent6"/>
                </a:solidFill>
              </a:rPr>
              <a:t>1. Оценить ситуацию.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6"/>
                </a:solidFill>
              </a:rPr>
              <a:t>2.Не сходить с тропы.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6"/>
                </a:solidFill>
              </a:rPr>
              <a:t>3. Двигаться по следам.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6"/>
                </a:solidFill>
              </a:rPr>
              <a:t>4. Не уходить с развилок и перекрестков.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6"/>
                </a:solidFill>
              </a:rPr>
              <a:t>5. Контроль времени (ожидание группы – 1,5 -2 часа).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6"/>
                </a:solidFill>
              </a:rPr>
              <a:t>6. Оборудовать временное </a:t>
            </a:r>
            <a:r>
              <a:rPr lang="ru-RU" b="1" i="1" dirty="0" smtClean="0">
                <a:solidFill>
                  <a:schemeClr val="accent6"/>
                </a:solidFill>
              </a:rPr>
              <a:t>укрытие.</a:t>
            </a:r>
            <a:endParaRPr lang="ru-RU" b="1" i="1" dirty="0">
              <a:solidFill>
                <a:schemeClr val="accent6"/>
              </a:solidFill>
            </a:endParaRPr>
          </a:p>
        </p:txBody>
      </p:sp>
      <p:pic>
        <p:nvPicPr>
          <p:cNvPr id="2051" name="Picture 3" descr="J:\Архивы для ОБЖ\В условиях вынужденного АС\Вы заблудились (отстали от группы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3401615"/>
            <a:ext cx="4608512" cy="3456385"/>
          </a:xfrm>
          <a:prstGeom prst="rect">
            <a:avLst/>
          </a:prstGeom>
          <a:noFill/>
        </p:spPr>
      </p:pic>
      <p:pic>
        <p:nvPicPr>
          <p:cNvPr id="2052" name="Picture 4" descr="J:\ОБЖ\Плакаты и рисунки ОБЖ\6 класс выживание в природной среде\image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5105"/>
            <a:ext cx="3521040" cy="2492896"/>
          </a:xfrm>
          <a:prstGeom prst="rect">
            <a:avLst/>
          </a:prstGeom>
          <a:noFill/>
        </p:spPr>
      </p:pic>
      <p:pic>
        <p:nvPicPr>
          <p:cNvPr id="2053" name="Picture 5" descr="J:\ОБЖ\Плакаты и рисунки ОБЖ\6 класс выживание в природной среде\image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0616" y="0"/>
            <a:ext cx="2373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>
                <a:effectLst/>
                <a:latin typeface="+mn-lt"/>
              </a:rPr>
              <a:t>Общие правила</a:t>
            </a:r>
            <a:endParaRPr lang="ru-RU" sz="4000" i="1" dirty="0"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5940152" cy="533006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J:\Архивы для ОБЖ\В условиях вынужденного АС\Вы заблудились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28700"/>
            <a:ext cx="8172400" cy="6129300"/>
          </a:xfrm>
          <a:prstGeom prst="rect">
            <a:avLst/>
          </a:prstGeom>
          <a:noFill/>
        </p:spPr>
      </p:pic>
      <p:pic>
        <p:nvPicPr>
          <p:cNvPr id="5" name="Picture 4" descr="D:\Мои Документы\ОБЖ\Плакаты и рисунки ОБЖ\6 класс выживание в природной среде\6_1_4_91.jpg"/>
          <p:cNvPicPr>
            <a:picLocks noChangeAspect="1" noChangeArrowheads="1"/>
          </p:cNvPicPr>
          <p:nvPr/>
        </p:nvPicPr>
        <p:blipFill>
          <a:blip r:embed="rId3" cstate="print"/>
          <a:srcRect l="27026" t="11373" r="31472" b="13519"/>
          <a:stretch>
            <a:fillRect/>
          </a:stretch>
        </p:blipFill>
        <p:spPr bwMode="auto">
          <a:xfrm>
            <a:off x="3923928" y="2780928"/>
            <a:ext cx="1612980" cy="201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04448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>
                <a:effectLst/>
                <a:latin typeface="+mn-lt"/>
              </a:rPr>
              <a:t>Вспомогательные</a:t>
            </a:r>
            <a:r>
              <a:rPr lang="ru-RU" sz="4000" i="1" dirty="0" smtClean="0">
                <a:latin typeface="+mn-lt"/>
              </a:rPr>
              <a:t> элементы</a:t>
            </a:r>
            <a:endParaRPr lang="ru-RU" sz="4000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072206"/>
          </a:xfrm>
        </p:spPr>
        <p:txBody>
          <a:bodyPr>
            <a:normAutofit/>
          </a:bodyPr>
          <a:lstStyle/>
          <a:p>
            <a:pPr marL="468000" indent="-468000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1. Маркировка туристских маршрутов.</a:t>
            </a:r>
          </a:p>
          <a:p>
            <a:pPr marL="468000" indent="-468000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2. Источники звука . Можно оценить примерное расстояние до источника звука, зная, что:</a:t>
            </a:r>
          </a:p>
          <a:p>
            <a:pPr marL="468000" indent="-468000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- шум поезда слышен примерно за 10 км,</a:t>
            </a:r>
          </a:p>
          <a:p>
            <a:pPr marL="468000" indent="-468000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- паровозный или пароходный гудок, сирена - за 7-10 км,</a:t>
            </a:r>
          </a:p>
          <a:p>
            <a:pPr marL="468000" indent="-468000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- выстрел из ружья - за 2-5 км,</a:t>
            </a:r>
          </a:p>
          <a:p>
            <a:pPr marL="468000" indent="-468000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- автомобильный гудок - за 2-3 км,</a:t>
            </a:r>
          </a:p>
          <a:p>
            <a:pPr marL="468000" indent="-468000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- лай собаки, ржание лошади - за 2-3 км,</a:t>
            </a:r>
          </a:p>
          <a:p>
            <a:pPr marL="468000" indent="-468000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- шум грузовой машины - за 0,5-1,5 км,</a:t>
            </a:r>
          </a:p>
          <a:p>
            <a:pPr marL="468000" indent="-468000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- крик человека - за 1-1,5 км.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96908"/>
            <a:ext cx="3707903" cy="256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t="34426" r="2654" b="4984"/>
          <a:stretch>
            <a:fillRect/>
          </a:stretch>
        </p:blipFill>
        <p:spPr bwMode="auto">
          <a:xfrm>
            <a:off x="6041072" y="3645024"/>
            <a:ext cx="310292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941169"/>
            <a:ext cx="2391476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64488" cy="5805264"/>
          </a:xfrm>
        </p:spPr>
        <p:txBody>
          <a:bodyPr>
            <a:normAutofit/>
          </a:bodyPr>
          <a:lstStyle/>
          <a:p>
            <a:pPr marL="578358" indent="-514350">
              <a:buNone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3. Источники света. Помогут вам определить расстояние и источники света. Так, ночью свет от костра виден на расстоянии до 8 км, свет карманного фонарика - до 1,5 км.</a:t>
            </a:r>
          </a:p>
          <a:p>
            <a:pPr marL="578358" indent="-514350">
              <a:buNone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Отдельные строения видны в хорошую погоду на расстоянии 5-7 км, столбы линии электропередачи - до 1 км, человек - на расстоянии до 0,5-0,7 км.</a:t>
            </a:r>
          </a:p>
          <a:p>
            <a:pPr marL="578358" indent="-514350">
              <a:buNone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4. Дорожная сеть (тропы, дороги, просеки): развилки, мусор.</a:t>
            </a:r>
          </a:p>
          <a:p>
            <a:pPr marL="578358" indent="-514350">
              <a:buNone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5. Реки</a:t>
            </a:r>
          </a:p>
          <a:p>
            <a:pPr marL="578358" indent="-514350">
              <a:buNone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6. Лыжня</a:t>
            </a:r>
            <a:endParaRPr lang="ru-RU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057717"/>
            <a:ext cx="5508104" cy="380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4">
      <a:dk1>
        <a:srgbClr val="00B050"/>
      </a:dk1>
      <a:lt1>
        <a:srgbClr val="92D050"/>
      </a:lt1>
      <a:dk2>
        <a:srgbClr val="D3ECB9"/>
      </a:dk2>
      <a:lt2>
        <a:srgbClr val="79FFB6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574</TotalTime>
  <Words>289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Государственное бюджетное общеобразовательное учреждение школа-интернат № 31 Невского района Санкт-Петербурга</vt:lpstr>
      <vt:lpstr>Определение направления выхода </vt:lpstr>
      <vt:lpstr>Потеря ориентировки</vt:lpstr>
      <vt:lpstr>Потеря группы</vt:lpstr>
      <vt:lpstr>Общие правила</vt:lpstr>
      <vt:lpstr>Вспомогательные элементы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безопасного поведения на природе</dc:title>
  <dc:creator>Повседневная</dc:creator>
  <cp:lastModifiedBy>Ира</cp:lastModifiedBy>
  <cp:revision>41</cp:revision>
  <dcterms:created xsi:type="dcterms:W3CDTF">2010-10-13T20:16:53Z</dcterms:created>
  <dcterms:modified xsi:type="dcterms:W3CDTF">2015-09-20T14:53:14Z</dcterms:modified>
</cp:coreProperties>
</file>