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3934129944283296E-2"/>
          <c:y val="4.789589483959434E-2"/>
          <c:w val="0.7457664502463508"/>
          <c:h val="0.9070142436016918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1 класс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/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3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en-US"/>
                </a:p>
              </c:txPr>
              <c:showVal val="1"/>
            </c:dLbl>
            <c:delete val="1"/>
            <c:numFmt formatCode="General" sourceLinked="0"/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</c:dLbls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23</c:v>
                </c:pt>
                <c:pt idx="1">
                  <c:v>44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32</c:v>
                </c:pt>
                <c:pt idx="1">
                  <c:v>49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класс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300" baseline="0"/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23</c:v>
                </c:pt>
                <c:pt idx="1">
                  <c:v>64</c:v>
                </c:pt>
                <c:pt idx="2">
                  <c:v>18</c:v>
                </c:pt>
              </c:numCache>
            </c:numRef>
          </c:val>
        </c:ser>
        <c:gapWidth val="100"/>
        <c:shape val="box"/>
        <c:axId val="65512960"/>
        <c:axId val="65514496"/>
        <c:axId val="0"/>
      </c:bar3DChart>
      <c:catAx>
        <c:axId val="65512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0" i="0" baseline="0">
                <a:latin typeface="Times New Roman" pitchFamily="18" charset="0"/>
              </a:defRPr>
            </a:pPr>
            <a:endParaRPr lang="en-US"/>
          </a:p>
        </c:txPr>
        <c:crossAx val="65514496"/>
        <c:crosses val="autoZero"/>
        <c:auto val="1"/>
        <c:lblAlgn val="ctr"/>
        <c:lblOffset val="100"/>
      </c:catAx>
      <c:valAx>
        <c:axId val="65514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00" baseline="0"/>
            </a:pPr>
            <a:endParaRPr lang="en-US"/>
          </a:p>
        </c:txPr>
        <c:crossAx val="6551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67914536998682"/>
          <c:y val="0.44051452486786247"/>
          <c:w val="0.10254892480545197"/>
          <c:h val="0.2761088139935775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00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Arial Cyr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view3D>
      <c:hPercent val="45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4237288135593378E-2"/>
          <c:y val="6.8273092369477886E-2"/>
          <c:w val="0.82372881355932515"/>
          <c:h val="0.83534136546184734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1 тур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тур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1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 тур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howVal val="1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2">
                  <c:v>71</c:v>
                </c:pt>
              </c:numCache>
            </c:numRef>
          </c:val>
        </c:ser>
        <c:gapDepth val="0"/>
        <c:shape val="cone"/>
        <c:axId val="92964736"/>
        <c:axId val="92966272"/>
        <c:axId val="65484544"/>
      </c:bar3DChart>
      <c:catAx>
        <c:axId val="929647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92966272"/>
        <c:crosses val="autoZero"/>
        <c:auto val="1"/>
        <c:lblAlgn val="ctr"/>
        <c:lblOffset val="100"/>
        <c:tickLblSkip val="1"/>
        <c:tickMarkSkip val="1"/>
      </c:catAx>
      <c:valAx>
        <c:axId val="929662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en-US"/>
          </a:p>
        </c:txPr>
        <c:crossAx val="92964736"/>
        <c:crosses val="autoZero"/>
        <c:crossBetween val="between"/>
      </c:valAx>
      <c:serAx>
        <c:axId val="65484544"/>
        <c:scaling>
          <c:orientation val="minMax"/>
        </c:scaling>
        <c:axPos val="b"/>
        <c:tickLblPos val="nextTo"/>
        <c:crossAx val="92966272"/>
        <c:crosses val="autoZero"/>
      </c:serAx>
    </c:plotArea>
    <c:legend>
      <c:legendPos val="r"/>
      <c:layout>
        <c:manualLayout>
          <c:xMode val="edge"/>
          <c:yMode val="edge"/>
          <c:x val="0.89661016949152539"/>
          <c:y val="0.3614457831325309"/>
          <c:w val="9.1792300962379766E-2"/>
          <c:h val="0.26520657890736632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EE75AE-DF20-4352-9FD1-B4DEC88C4CA3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ECA799-C982-4236-8152-2574569D13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77073"/>
            <a:ext cx="8458200" cy="19987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«Развитие логического мышления младших школьников при решении нестандартных задач</a:t>
            </a:r>
            <a:r>
              <a:rPr lang="ru-RU" dirty="0" smtClean="0"/>
              <a:t>»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155632" cy="338437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 smtClean="0"/>
              <a:t>«Знание только тогда знание, когда  оно                        </a:t>
            </a:r>
            <a:endParaRPr lang="en-GB" sz="3200" dirty="0" smtClean="0"/>
          </a:p>
          <a:p>
            <a:pPr algn="r"/>
            <a:r>
              <a:rPr lang="ru-RU" sz="3200" b="1" dirty="0" smtClean="0"/>
              <a:t>                                                                                приобретено    усилиями твоей мысли,</a:t>
            </a:r>
            <a:endParaRPr lang="en-GB" sz="3200" dirty="0" smtClean="0"/>
          </a:p>
          <a:p>
            <a:pPr algn="r"/>
            <a:r>
              <a:rPr lang="ru-RU" sz="3200" b="1" dirty="0" smtClean="0"/>
              <a:t>                                                                                а не памяти».</a:t>
            </a:r>
            <a:endParaRPr lang="en-GB" sz="3200" dirty="0" smtClean="0"/>
          </a:p>
          <a:p>
            <a:pPr algn="r"/>
            <a:r>
              <a:rPr lang="ru-RU" sz="3200" b="1" dirty="0" smtClean="0"/>
              <a:t>                                                                                                                                                   Л.Н.Толстой</a:t>
            </a:r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960440" cy="258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3924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48680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395536" y="332656"/>
          <a:ext cx="8568952" cy="5616624"/>
        </p:xfrm>
        <a:graphic>
          <a:graphicData uri="http://schemas.openxmlformats.org/presentationml/2006/ole">
            <p:oleObj spid="_x0000_s69633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620690"/>
          <a:ext cx="7920881" cy="5472606"/>
        </p:xfrm>
        <a:graphic>
          <a:graphicData uri="http://schemas.openxmlformats.org/drawingml/2006/table">
            <a:tbl>
              <a:tblPr/>
              <a:tblGrid>
                <a:gridCol w="2076973"/>
                <a:gridCol w="2012472"/>
                <a:gridCol w="1960869"/>
                <a:gridCol w="1870567"/>
              </a:tblGrid>
              <a:tr h="1874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14300" algn="l"/>
                          <a:tab pos="697865" algn="ctr"/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		имена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      Петя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       Саша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      Дима</a:t>
                      </a:r>
                      <a:endParaRPr lang="en-GB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endParaRPr lang="en-GB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        +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2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endParaRPr lang="en-GB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        +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1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>
                          <a:latin typeface="Times New Roman"/>
                          <a:ea typeface="Calibri"/>
                          <a:cs typeface="Times New Roman"/>
                        </a:rPr>
                        <a:t>3 место</a:t>
                      </a:r>
                      <a:endParaRPr lang="en-GB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r>
                        <a:rPr lang="ru-RU" sz="3200" b="1" dirty="0">
                          <a:latin typeface="Times New Roman"/>
                          <a:ea typeface="Calibri"/>
                          <a:cs typeface="Times New Roman"/>
                        </a:rPr>
                        <a:t>        +</a:t>
                      </a:r>
                      <a:endParaRPr lang="en-GB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33450" algn="l"/>
                        </a:tabLst>
                      </a:pPr>
                      <a:endParaRPr lang="ru-RU" sz="3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Диаграмма уровня развития логического мышления детей в первом классе.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Объект 7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Диаграмма качества выполнения олимпиадных (повышенной сложности) работ по   математике.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Объект 88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04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Программа педагогических </a:t>
            </a:r>
            <a:r>
              <a:rPr lang="ru-RU" b="1" dirty="0" smtClean="0"/>
              <a:t>действий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научной литературы по проблеме исследования и методики  исследования по выявлению развития логического мышления при решении нестандартных задач;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нестандартных задач;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 нестандартных  задач  на уроках математики;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обоснование  и экспериментальная  проверка  развития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логического мышления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младших школьников при решении нестандартных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Цель</a:t>
            </a:r>
            <a:endParaRPr lang="en-GB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активизировать </a:t>
            </a:r>
            <a:r>
              <a:rPr lang="ru-RU" sz="4400" i="1" dirty="0" smtClean="0"/>
              <a:t>мыслительную   деятельность младших </a:t>
            </a:r>
            <a:r>
              <a:rPr lang="ru-RU" sz="4400" i="1" dirty="0" smtClean="0"/>
              <a:t>школьников через развитие  логического мышления;</a:t>
            </a:r>
            <a:endParaRPr lang="en-GB" sz="4400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следует вводить в процесс обучения в определенной системе с постепенным нарастанием сложности, так как непосильная задача мало повлияет на развитие учащихся.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предоставлять ученикам максимальную самостоятельность в поиске решения задач, давать возможность пройти до конца по неверному пути, убедиться в ошибке, вернуться к началу и искать другой, верный путь решения. </a:t>
            </a:r>
            <a:endParaRPr lang="en-GB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помочь учащимся осознать некоторые способы, приемы, общие подходы к решению нестандартных арифметических задач. </a:t>
            </a:r>
            <a:endParaRPr lang="en-GB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Памятка: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Если тебе трудно решить задачу, то попробуй: </a:t>
            </a:r>
            <a:endParaRPr lang="en-GB" dirty="0" smtClean="0"/>
          </a:p>
          <a:p>
            <a:r>
              <a:rPr lang="ru-RU" dirty="0" smtClean="0"/>
              <a:t>1. Сделать к задаче рисунок или чертеж; подумай, может быть нужно сделать на них дополнительные построения или изменить чертеж в процессе решения задач. </a:t>
            </a:r>
            <a:endParaRPr lang="en-GB" dirty="0" smtClean="0"/>
          </a:p>
          <a:p>
            <a:r>
              <a:rPr lang="ru-RU" dirty="0" smtClean="0"/>
              <a:t>2. Ввести вспомогательный элемент (часть); </a:t>
            </a:r>
            <a:endParaRPr lang="en-GB" dirty="0" smtClean="0"/>
          </a:p>
          <a:p>
            <a:r>
              <a:rPr lang="ru-RU" dirty="0" smtClean="0"/>
              <a:t>3. использовать для решения задачи способ подбора; </a:t>
            </a:r>
            <a:endParaRPr lang="en-GB" dirty="0" smtClean="0"/>
          </a:p>
          <a:p>
            <a:r>
              <a:rPr lang="ru-RU" dirty="0" smtClean="0"/>
              <a:t>4. переформулировать задачу другими словами, чтобы она стала более понятной и знакомой; </a:t>
            </a:r>
            <a:endParaRPr lang="en-GB" dirty="0" smtClean="0"/>
          </a:p>
          <a:p>
            <a:r>
              <a:rPr lang="ru-RU" dirty="0" smtClean="0"/>
              <a:t>5. раздели условие или вопрос задачи на части и реши ее по частям; </a:t>
            </a:r>
            <a:endParaRPr lang="en-GB" dirty="0" smtClean="0"/>
          </a:p>
          <a:p>
            <a:r>
              <a:rPr lang="ru-RU" dirty="0" smtClean="0"/>
              <a:t>6. начать решение задачи с «конца».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467544" y="476672"/>
          <a:ext cx="8424936" cy="5616624"/>
        </p:xfrm>
        <a:graphic>
          <a:graphicData uri="http://schemas.openxmlformats.org/presentationml/2006/ole">
            <p:oleObj spid="_x0000_s39937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539552" y="332656"/>
          <a:ext cx="8280920" cy="3672408"/>
        </p:xfrm>
        <a:graphic>
          <a:graphicData uri="http://schemas.openxmlformats.org/presentationml/2006/ole">
            <p:oleObj spid="_x0000_s38913" name="Слайд" r:id="rId3" imgW="4570541" imgH="3427323" progId="PowerPoint.Slide.12">
              <p:embed/>
            </p:oleObj>
          </a:graphicData>
        </a:graphic>
      </p:graphicFrame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51520" y="332656"/>
          <a:ext cx="8640960" cy="6411044"/>
        </p:xfrm>
        <a:graphic>
          <a:graphicData uri="http://schemas.openxmlformats.org/presentationml/2006/ole">
            <p:oleObj spid="_x0000_s37889" name="Слайд" r:id="rId3" imgW="4547499" imgH="341220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179512" y="404664"/>
          <a:ext cx="8784976" cy="5832648"/>
        </p:xfrm>
        <a:graphic>
          <a:graphicData uri="http://schemas.openxmlformats.org/presentationml/2006/ole">
            <p:oleObj spid="_x0000_s67585" name="Слайд" r:id="rId3" imgW="4570541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293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Слайд</vt:lpstr>
      <vt:lpstr>«Развитие логического мышления младших школьников при решении нестандартных задач»</vt:lpstr>
      <vt:lpstr>Программа педагогических действий</vt:lpstr>
      <vt:lpstr>Цель</vt:lpstr>
      <vt:lpstr>Слайд 4</vt:lpstr>
      <vt:lpstr> Памятка: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Диаграмма уровня развития логического мышления детей в первом классе. </vt:lpstr>
      <vt:lpstr>Диаграмма качества выполнения олимпиадных (повышенной сложности) работ по   математике.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логического мышления младших школьников при решении нестандартных задач»</dc:title>
  <dc:creator>Хакер</dc:creator>
  <cp:lastModifiedBy>Хакер</cp:lastModifiedBy>
  <cp:revision>2</cp:revision>
  <dcterms:created xsi:type="dcterms:W3CDTF">2015-09-22T12:30:16Z</dcterms:created>
  <dcterms:modified xsi:type="dcterms:W3CDTF">2015-09-22T13:28:54Z</dcterms:modified>
</cp:coreProperties>
</file>