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package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6.3697253977430035E-2"/>
          <c:y val="4.7671649132612154E-2"/>
          <c:w val="0.83466620469665331"/>
          <c:h val="0.829979274814569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добрый</c:v>
                </c:pt>
                <c:pt idx="1">
                  <c:v>рядом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hape val="box"/>
        <c:axId val="53830784"/>
        <c:axId val="53832704"/>
        <c:axId val="0"/>
      </c:bar3DChart>
      <c:catAx>
        <c:axId val="53830784"/>
        <c:scaling>
          <c:orientation val="minMax"/>
        </c:scaling>
        <c:axPos val="b"/>
        <c:numFmt formatCode="General" sourceLinked="1"/>
        <c:tickLblPos val="nextTo"/>
        <c:crossAx val="53832704"/>
        <c:crosses val="autoZero"/>
        <c:auto val="1"/>
        <c:lblAlgn val="ctr"/>
        <c:lblOffset val="100"/>
      </c:catAx>
      <c:valAx>
        <c:axId val="53832704"/>
        <c:scaling>
          <c:orientation val="minMax"/>
        </c:scaling>
        <c:axPos val="l"/>
        <c:majorGridlines/>
        <c:numFmt formatCode="General" sourceLinked="1"/>
        <c:tickLblPos val="nextTo"/>
        <c:crossAx val="53830784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perspective val="0"/>
    </c:view3D>
    <c:plotArea>
      <c:layout>
        <c:manualLayout>
          <c:layoutTarget val="inner"/>
          <c:xMode val="edge"/>
          <c:yMode val="edge"/>
          <c:x val="4.0673908816953437E-2"/>
          <c:y val="2.9294873123819773E-2"/>
          <c:w val="0.93617794303489865"/>
          <c:h val="0.843925086520207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самый хороший</c:v>
                </c:pt>
                <c:pt idx="1">
                  <c:v>мой папа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shape val="box"/>
        <c:axId val="43289984"/>
        <c:axId val="53867648"/>
        <c:axId val="0"/>
      </c:bar3DChart>
      <c:catAx>
        <c:axId val="43289984"/>
        <c:scaling>
          <c:orientation val="minMax"/>
        </c:scaling>
        <c:axPos val="b"/>
        <c:numFmt formatCode="General" sourceLinked="1"/>
        <c:tickLblPos val="nextTo"/>
        <c:crossAx val="53867648"/>
        <c:crosses val="autoZero"/>
        <c:auto val="1"/>
        <c:lblAlgn val="ctr"/>
        <c:lblOffset val="100"/>
      </c:catAx>
      <c:valAx>
        <c:axId val="53867648"/>
        <c:scaling>
          <c:orientation val="minMax"/>
        </c:scaling>
        <c:axPos val="l"/>
        <c:majorGridlines/>
        <c:numFmt formatCode="General" sourceLinked="1"/>
        <c:tickLblPos val="nextTo"/>
        <c:crossAx val="43289984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6.1530597129419502E-2"/>
          <c:y val="5.6082462572384716E-2"/>
          <c:w val="0.92839115759624591"/>
          <c:h val="0.833088477498601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был рядом</c:v>
                </c:pt>
                <c:pt idx="1">
                  <c:v>любил </c:v>
                </c:pt>
                <c:pt idx="2">
                  <c:v>другое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hape val="box"/>
        <c:axId val="53880320"/>
        <c:axId val="53881856"/>
        <c:axId val="0"/>
      </c:bar3DChart>
      <c:catAx>
        <c:axId val="53880320"/>
        <c:scaling>
          <c:orientation val="minMax"/>
        </c:scaling>
        <c:axPos val="b"/>
        <c:numFmt formatCode="General" sourceLinked="1"/>
        <c:tickLblPos val="nextTo"/>
        <c:crossAx val="53881856"/>
        <c:crosses val="autoZero"/>
        <c:auto val="1"/>
        <c:lblAlgn val="ctr"/>
        <c:lblOffset val="100"/>
      </c:catAx>
      <c:valAx>
        <c:axId val="53881856"/>
        <c:scaling>
          <c:orientation val="minMax"/>
        </c:scaling>
        <c:axPos val="l"/>
        <c:majorGridlines/>
        <c:numFmt formatCode="General" sourceLinked="1"/>
        <c:tickLblPos val="nextTo"/>
        <c:crossAx val="5388032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8837610576455722E-2"/>
          <c:y val="2.9294873123819773E-2"/>
          <c:w val="0.92573029065811274"/>
          <c:h val="0.843925086520207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ругается</c:v>
                </c:pt>
                <c:pt idx="1">
                  <c:v>отсутствует</c:v>
                </c:pt>
                <c:pt idx="2">
                  <c:v>пьет, курит</c:v>
                </c:pt>
                <c:pt idx="3">
                  <c:v>обижает меня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hape val="box"/>
        <c:axId val="53902336"/>
        <c:axId val="53908224"/>
        <c:axId val="0"/>
      </c:bar3DChart>
      <c:catAx>
        <c:axId val="53902336"/>
        <c:scaling>
          <c:orientation val="minMax"/>
        </c:scaling>
        <c:axPos val="b"/>
        <c:numFmt formatCode="General" sourceLinked="1"/>
        <c:tickLblPos val="nextTo"/>
        <c:crossAx val="53908224"/>
        <c:crosses val="autoZero"/>
        <c:auto val="1"/>
        <c:lblAlgn val="ctr"/>
        <c:lblOffset val="100"/>
      </c:catAx>
      <c:valAx>
        <c:axId val="53908224"/>
        <c:scaling>
          <c:orientation val="minMax"/>
        </c:scaling>
        <c:axPos val="l"/>
        <c:majorGridlines/>
        <c:numFmt formatCode="General" sourceLinked="1"/>
        <c:tickLblPos val="nextTo"/>
        <c:crossAx val="53902336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autoTitleDeleted val="1"/>
    <c:view3D>
      <c:depthPercent val="100"/>
      <c:rAngAx val="1"/>
    </c:view3D>
    <c:floor>
      <c:spPr>
        <a:noFill/>
      </c:spPr>
    </c:floor>
    <c:plotArea>
      <c:layout>
        <c:manualLayout>
          <c:layoutTarget val="inner"/>
          <c:xMode val="edge"/>
          <c:yMode val="edge"/>
          <c:x val="7.5256888668143632E-2"/>
          <c:y val="4.4388194155451727E-2"/>
          <c:w val="0.904998784874113"/>
          <c:h val="0.864733382532392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бить детей</c:v>
                </c:pt>
                <c:pt idx="1">
                  <c:v>обвинять незаслуженно</c:v>
                </c:pt>
                <c:pt idx="2">
                  <c:v>не брошу семью</c:v>
                </c:pt>
                <c:pt idx="3">
                  <c:v>пить, курить, ругаться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hape val="box"/>
        <c:axId val="53916416"/>
        <c:axId val="53917952"/>
        <c:axId val="0"/>
      </c:bar3DChart>
      <c:catAx>
        <c:axId val="53916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53917952"/>
        <c:crosses val="autoZero"/>
        <c:auto val="1"/>
        <c:lblAlgn val="ctr"/>
        <c:lblOffset val="100"/>
      </c:catAx>
      <c:valAx>
        <c:axId val="53917952"/>
        <c:scaling>
          <c:orientation val="minMax"/>
        </c:scaling>
        <c:axPos val="l"/>
        <c:majorGridlines/>
        <c:numFmt formatCode="General" sourceLinked="1"/>
        <c:tickLblPos val="nextTo"/>
        <c:crossAx val="53916416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8073660931272503E-2"/>
          <c:y val="9.4294113230130594E-2"/>
          <c:w val="0.9342102896860115"/>
          <c:h val="0.746884025242942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любить детей</c:v>
                </c:pt>
                <c:pt idx="1">
                  <c:v>прислушиваться</c:v>
                </c:pt>
                <c:pt idx="2">
                  <c:v>заботиться о семье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</c:ser>
        <c:shape val="box"/>
        <c:axId val="53869568"/>
        <c:axId val="53919744"/>
        <c:axId val="0"/>
      </c:bar3DChart>
      <c:catAx>
        <c:axId val="53869568"/>
        <c:scaling>
          <c:orientation val="minMax"/>
        </c:scaling>
        <c:axPos val="b"/>
        <c:numFmt formatCode="General" sourceLinked="1"/>
        <c:tickLblPos val="nextTo"/>
        <c:crossAx val="53919744"/>
        <c:crosses val="autoZero"/>
        <c:auto val="1"/>
        <c:lblAlgn val="ctr"/>
        <c:lblOffset val="100"/>
      </c:catAx>
      <c:valAx>
        <c:axId val="53919744"/>
        <c:scaling>
          <c:orientation val="minMax"/>
        </c:scaling>
        <c:axPos val="l"/>
        <c:majorGridlines/>
        <c:numFmt formatCode="General" sourceLinked="1"/>
        <c:tickLblPos val="nextTo"/>
        <c:crossAx val="5386956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0261-24FD-4228-AA8B-65F14B58B888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D01B-E53B-4CF8-BF38-EF58F82696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3632-8730-409B-A1EC-6458ACD99B9E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4306-1C5F-47DD-8AE5-9B32C8745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0E411-F99B-4F4C-9703-556D20CE9CF6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6FF1-3F1C-4977-8F28-B47D27BB9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48A24-C575-425F-B54B-4DD9B5FDCCBE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6BCE-6F7F-481E-8B28-628EDF0FA7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3353-C3A9-46C1-B0D2-E1455B560FF9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1F4A-CA65-45E4-AEB7-EAA417DEC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93F4-4D6D-4B0D-B9A7-53350F6FD491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3A2B-4E90-4135-959D-A1B5C720F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CC89-F0AF-4194-BCFC-55901F7417A0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AD12-0598-4105-977F-8C85B2105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1FC5-7D5A-4939-8B5E-6B3D042B3CD7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BBB3-13BD-4413-B62D-F34E364C60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D538-0004-44E2-BDFC-19B4AFA8E959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66B3-169F-45F9-AF7C-D986FDA375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47F0-E88D-43DB-A338-315B58AD4599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0927-7609-48A6-9DC0-A33D9D6391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B749-8CB0-461A-91F1-CC59575245EB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1064-6729-40C2-9B0F-78DF79D3A9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ED19B6-94CC-4084-83FD-61B086A73701}" type="datetimeFigureOut">
              <a:rPr lang="ru-RU"/>
              <a:pPr>
                <a:defRPr/>
              </a:pPr>
              <a:t>20.09.2015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75D62-FE76-4F05-8D57-B0609C543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69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1844675"/>
            <a:ext cx="6400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Роль отца в воспитании детей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55763"/>
          </a:xfrm>
        </p:spPr>
        <p:txBody>
          <a:bodyPr/>
          <a:lstStyle/>
          <a:p>
            <a:r>
              <a:rPr lang="ru-RU" sz="2400" smtClean="0">
                <a:solidFill>
                  <a:srgbClr val="595959"/>
                </a:solidFill>
                <a:latin typeface="Arial" charset="0"/>
              </a:rPr>
              <a:t>Автор</a:t>
            </a:r>
            <a:r>
              <a:rPr lang="ru-RU" sz="2400" smtClean="0">
                <a:solidFill>
                  <a:srgbClr val="595959"/>
                </a:solidFill>
              </a:rPr>
              <a:t>: Семенович Т.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95363" y="1052513"/>
            <a:ext cx="6985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>
                <a:latin typeface="Constantia" pitchFamily="18" charset="0"/>
              </a:rPr>
              <a:t>«Добрый молодец», «Рубаха-парень».</a:t>
            </a:r>
            <a:r>
              <a:rPr lang="ru-RU" altLang="ru-RU" sz="2400">
                <a:latin typeface="Constantia" pitchFamily="18" charset="0"/>
              </a:rPr>
              <a:t> На первый взгляд кажется, что ребенку с отцом повезло. Этот папа не просто является папой, а он сразу ему и как брат, и как друг. С ним всегда интересно, легко, очень весело. Он с любым посторонним найдет общий язык. Но, общаясь с чужими людьми, чтобы сделать приятное им, он способен надолго забыть в это время о собственном долге отца, что, конечно, не нравится маме. И она затевает скандалы. А ребенок живет в атмосфере конфликтов, где-то в тайне сочувствуя папе, но не в силах ничего изменить. 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2988" y="1341438"/>
            <a:ext cx="6985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>
                <a:latin typeface="Constantia" pitchFamily="18" charset="0"/>
              </a:rPr>
              <a:t>«Ни рыба, ни мясо», «Под каблуком».</a:t>
            </a:r>
            <a:r>
              <a:rPr lang="ru-RU" altLang="ru-RU" sz="2400">
                <a:latin typeface="Constantia" pitchFamily="18" charset="0"/>
              </a:rPr>
              <a:t> Не настоящий папа – манекен. Папа, не имеющий собственного голоса в семье и способный лишь подпевать в хоре, где солирует его жена, вторящий ей, словно эхо, пляшущий под ее дудку, – словом, находящийся под каблуком у мамы. Даже в самые тяжелые моменты он не перейдет на сторону ребенка, чтобы помочь ему, боясь испортить отношения с женой. И малыш никак не поймет, есть ли у него папа или нет… 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750" y="1835150"/>
            <a:ext cx="8013700" cy="2889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Устами младенца глаголет истина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Вам стоит задуматься, папы!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776288" y="1649413"/>
          <a:ext cx="8599487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68313" y="1125538"/>
            <a:ext cx="8229600" cy="5715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1. Я люблю, когда мой папа </a:t>
            </a:r>
            <a:r>
              <a:rPr lang="ru-RU" sz="2800" dirty="0" smtClean="0"/>
              <a:t>…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633413" y="1577975"/>
          <a:ext cx="8331200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11188" y="1031875"/>
            <a:ext cx="8075612" cy="781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2. Я горжусь папой, потому что он </a:t>
            </a:r>
            <a:r>
              <a:rPr lang="ru-RU" sz="2400" b="1" dirty="0" smtClean="0"/>
              <a:t>…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741363" y="1649413"/>
          <a:ext cx="7661275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03313"/>
            <a:ext cx="8229600" cy="9255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3. Я хочу, чтобы папа всегда… 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17513" y="1577975"/>
          <a:ext cx="8331200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84213" y="1130300"/>
            <a:ext cx="8002587" cy="8524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4. Я не люблю, когда мой папа… 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128588" y="1722438"/>
          <a:ext cx="8815387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01638" y="1052513"/>
            <a:ext cx="8229600" cy="792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/>
              <a:t>5. Когда я стану отцом, я никогда не буду…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17513" y="1506538"/>
          <a:ext cx="8331200" cy="449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11188" y="981075"/>
            <a:ext cx="7993062" cy="996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100" b="1" dirty="0" smtClean="0"/>
              <a:t>6. Когда я стану отцом, я всегда буду… </a:t>
            </a:r>
            <a:br>
              <a:rPr lang="ru-RU" sz="2100" b="1" dirty="0" smtClean="0"/>
            </a:br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work\Рабочий стол\семья\oi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132856"/>
            <a:ext cx="5805288" cy="367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39775" y="1052513"/>
            <a:ext cx="7851775" cy="10810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2800" b="1" dirty="0" smtClean="0"/>
              <a:t>папам нужно помнить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Великие о роли отца</a:t>
            </a:r>
            <a:endParaRPr lang="ru-RU" b="1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31913" y="2681288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000" b="1">
                <a:latin typeface="Constantia" pitchFamily="18" charset="0"/>
              </a:rPr>
              <a:t>«Гораздо легче стать отцом, чем оставаться им».                                    </a:t>
            </a:r>
          </a:p>
          <a:p>
            <a:pPr algn="just">
              <a:lnSpc>
                <a:spcPct val="90000"/>
              </a:lnSpc>
            </a:pPr>
            <a:r>
              <a:rPr lang="ru-RU" altLang="ru-RU" sz="2000" b="1">
                <a:latin typeface="Constantia" pitchFamily="18" charset="0"/>
              </a:rPr>
              <a:t>                                                      (В. Ключевский) </a:t>
            </a:r>
          </a:p>
          <a:p>
            <a:pPr algn="just">
              <a:lnSpc>
                <a:spcPct val="90000"/>
              </a:lnSpc>
            </a:pPr>
            <a:r>
              <a:rPr lang="ru-RU" altLang="ru-RU" sz="2000" b="1">
                <a:latin typeface="Constantia" pitchFamily="18" charset="0"/>
              </a:rPr>
              <a:t>«Без хороших отцов нет хорошего воспитания, несмотря на все школы, институты и пансионы». </a:t>
            </a:r>
          </a:p>
          <a:p>
            <a:pPr algn="just">
              <a:lnSpc>
                <a:spcPct val="90000"/>
              </a:lnSpc>
            </a:pPr>
            <a:r>
              <a:rPr lang="ru-RU" altLang="ru-RU" sz="2000" b="1">
                <a:latin typeface="Constantia" pitchFamily="18" charset="0"/>
              </a:rPr>
              <a:t>                                                        (Н. Карамзин)</a:t>
            </a:r>
            <a:r>
              <a:rPr lang="ru-RU" altLang="ru-RU" sz="2000" b="1">
                <a:solidFill>
                  <a:srgbClr val="1A396C"/>
                </a:solidFill>
                <a:latin typeface="Constantia" pitchFamily="18" charset="0"/>
              </a:rPr>
              <a:t> </a:t>
            </a:r>
            <a:endParaRPr lang="ru-RU" altLang="ru-RU" sz="2000" b="1">
              <a:solidFill>
                <a:srgbClr val="1A396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ru-RU" sz="2000" b="1"/>
              <a:t>«</a:t>
            </a:r>
            <a:r>
              <a:rPr lang="ru-RU" altLang="ru-RU" sz="2000" b="1">
                <a:latin typeface="Constantia" pitchFamily="18" charset="0"/>
              </a:rPr>
              <a:t>Если отец хочет оставить след в истории, ему достаточно воспитать своего сына</a:t>
            </a:r>
            <a:r>
              <a:rPr lang="ru-RU" altLang="ru-RU" sz="2000" b="1"/>
              <a:t>»</a:t>
            </a:r>
            <a:r>
              <a:rPr lang="ru-RU" altLang="ru-RU" sz="2000" b="1">
                <a:latin typeface="Constantia" pitchFamily="18" charset="0"/>
              </a:rPr>
              <a:t>.  </a:t>
            </a:r>
          </a:p>
          <a:p>
            <a:pPr algn="just">
              <a:lnSpc>
                <a:spcPct val="90000"/>
              </a:lnSpc>
            </a:pPr>
            <a:r>
              <a:rPr lang="ru-RU" altLang="ru-RU" sz="2000" b="1">
                <a:latin typeface="Constantia" pitchFamily="18" charset="0"/>
              </a:rPr>
              <a:t>                                                          ( Д.Ф.Купер)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0763" y="1341438"/>
            <a:ext cx="69834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400" b="1">
                <a:latin typeface="Constantia" pitchFamily="18" charset="0"/>
              </a:rPr>
              <a:t>Не стремитесь во что бы то ни стало сделать своего сына идеальным во всех отношениях – это мешает проводить время вместе.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6638" y="2909888"/>
            <a:ext cx="6985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400" b="1">
                <a:latin typeface="Constantia" pitchFamily="18" charset="0"/>
              </a:rPr>
              <a:t>Не критикуйте сына, даже по-дружески, ребенку становится не по себе, и он перестает получать удовольствие от общения с вами. Ему начинает казаться, что он ни на что не годен и что отец его тоже так думает. Одобрение отца важнее для него, чем его указания и поправки.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1341438"/>
            <a:ext cx="68405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400" b="1">
                <a:latin typeface="Constantia" pitchFamily="18" charset="0"/>
              </a:rPr>
              <a:t>Мальчик не становится мужчиной по духу только потому, что он родился с мужским телом. Он начинает чувствовать себя мужчиной и вести себя, как мужчина, благодаря способности подражать и брать пример с тех мужчин и старших мальчиков, к которым он чувствует дружеское расположение.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013" y="4652963"/>
            <a:ext cx="7127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400" b="1">
                <a:latin typeface="Constantia" pitchFamily="18" charset="0"/>
              </a:rPr>
              <a:t>Будьте примером человека, который ему нравится</a:t>
            </a:r>
            <a:r>
              <a:rPr lang="ru-RU" b="1">
                <a:latin typeface="Constanti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1484313"/>
            <a:ext cx="67691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400" b="1">
                <a:latin typeface="Constantia" pitchFamily="18" charset="0"/>
              </a:rPr>
              <a:t>Будьте всегда терпеливы и доброжелательны по отношению к ребенку, мальчик будет испытывать неловкость не только в вашем обществе, но и среди других мужчин и мальчиков. Такой мальчик потянется ближе к матери и воспримет ее манеры и интересы.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567\Pictures\84529406810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33464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32363" y="1209675"/>
            <a:ext cx="3240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Constantia" pitchFamily="18" charset="0"/>
              </a:rPr>
              <a:t>Девочке тоже нужны дружеские отношения с отцом.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18063" y="2182813"/>
            <a:ext cx="33131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 b="1">
                <a:latin typeface="Constantia" pitchFamily="18" charset="0"/>
              </a:rPr>
              <a:t>Первый и самый главный мужчина в жизни любой женщины – ее отец. От того, как сложатся отношения папы и дочки, зависит то, кем будут для нее мужчины во взрослой жизни и кем она будет для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1268413"/>
            <a:ext cx="69119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 b="1">
                <a:latin typeface="Constantia" pitchFamily="18" charset="0"/>
              </a:rPr>
              <a:t>Девочка не подражает отцу, но его одобрение придает ей уверенности в себе.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 b="1">
                <a:latin typeface="Constantia" pitchFamily="18" charset="0"/>
              </a:rPr>
              <a:t>Отец может похвалить красивое платье дочки или ее прическу, или что-то, что она сделает своими руками.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 b="1">
                <a:latin typeface="Constantia" pitchFamily="18" charset="0"/>
              </a:rPr>
              <a:t>Когда девочка станет старше, отец должен показать ей, что он ценит ее мнение, и иногда советоваться с ней относительно своих дел.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3822700"/>
            <a:ext cx="7127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 b="1">
                <a:latin typeface="Constantia" pitchFamily="18" charset="0"/>
              </a:rPr>
              <a:t>А когда девочка совсем вырастет, и у нее появятся друзья-мальчики, очень важно, чтобы отец хорошо к ним отнесся, даже если он считает, что они не подходят для его дочери.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0950" y="1196975"/>
            <a:ext cx="6696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 b="1">
                <a:latin typeface="Constantia" pitchFamily="18" charset="0"/>
              </a:rPr>
              <a:t>Папина строгость совсем не нужна девочкам, более того, она может быть даже вредна. При лишней строгости папы дочь начинает его опасаться, перенося этот страх на всех мужчин.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06488" y="2708275"/>
            <a:ext cx="68405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 b="1">
                <a:latin typeface="Constantia" pitchFamily="18" charset="0"/>
              </a:rPr>
              <a:t>Заботьтесь, опекайте, защищайте, учите свою дочку и тем самым вы станете для нее самым сильным, самым умным и авторитетным человеком.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6488" y="4149725"/>
            <a:ext cx="69945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 b="1">
                <a:latin typeface="Constantia" pitchFamily="18" charset="0"/>
              </a:rPr>
              <a:t>С дочерью отец чувствует себя свободнее, чем с сыном, так как не рискует встретиться с собственным несовершенством. Перед дочкой он может не скрывать свои чувства и недостатки, ему не нужно доказывать свою мужественность.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ngs.ru/news/preview/f9be8f02d76f67544b1546e137f223d30d7b9222_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2060575"/>
            <a:ext cx="58356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6013" y="958850"/>
            <a:ext cx="6911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  <a:latin typeface="Constantia" pitchFamily="18" charset="0"/>
              </a:rPr>
              <a:t>Папы!!! Проводите больше времени со своими детьми и просто любите их – этого достаточно для того, чтобы быть хорошим отцом.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95425" y="2852738"/>
            <a:ext cx="617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Constant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96975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Папы разными бывают: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Тот молчит, а тот кричит,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Этот песни напевает,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Тот у телека торчит,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Этот крепко обнимает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Теплотою сильных рук,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Тот, бывает, забывает,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Что он сыну лучший друг.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Папы разными бывают…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И, когда проходят дни,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Сыновья их вырастают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Точка в точку, как они.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Типы отцов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ru-RU" altLang="ru-RU" b="1" smtClean="0"/>
              <a:t>«Папа – мама»</a:t>
            </a:r>
          </a:p>
          <a:p>
            <a:r>
              <a:rPr lang="ru-RU" altLang="ru-RU" b="1" smtClean="0"/>
              <a:t>«Мама – папа»</a:t>
            </a:r>
          </a:p>
          <a:p>
            <a:r>
              <a:rPr lang="ru-RU" altLang="ru-RU" b="1" smtClean="0"/>
              <a:t>«Карабас – Барабас»</a:t>
            </a:r>
          </a:p>
          <a:p>
            <a:r>
              <a:rPr lang="ru-RU" altLang="ru-RU" b="1" smtClean="0"/>
              <a:t>«Крепкий орешек»</a:t>
            </a:r>
          </a:p>
          <a:p>
            <a:r>
              <a:rPr lang="ru-RU" altLang="ru-RU" b="1" smtClean="0"/>
              <a:t>«Попрыгунья – стрекоза»</a:t>
            </a:r>
          </a:p>
          <a:p>
            <a:r>
              <a:rPr lang="ru-RU" altLang="ru-RU" b="1" smtClean="0"/>
              <a:t>«Рубаха – парень»</a:t>
            </a:r>
          </a:p>
          <a:p>
            <a:r>
              <a:rPr lang="ru-RU" altLang="ru-RU" b="1" smtClean="0"/>
              <a:t>«Ни рыба, ни мясо»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31913" y="1125538"/>
            <a:ext cx="648017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>
                <a:latin typeface="Constantia" pitchFamily="18" charset="0"/>
              </a:rPr>
              <a:t>«Папа-мама».</a:t>
            </a:r>
            <a:r>
              <a:rPr lang="ru-RU" altLang="ru-RU" sz="2400">
                <a:latin typeface="Constantia" pitchFamily="18" charset="0"/>
              </a:rPr>
              <a:t> По-матерински заботливый папа. Все функции матери берет на себя. Пытается сразу быть и папой и мамой. А это ему не всегда удается. В такие моменты бывает несдержанным, вспыльчивым, злым. Когда же все ладится, течет как по маслу, он добрый, отзывчивый, очень заботливый. Ребенок, общаясь с таким типом папы, все время под прессом его настроения. А настроение папы как будто резко контрастный душ: то горячо очень, то очень холодно… И почти нет золотой Середины. 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03350" y="984250"/>
            <a:ext cx="648176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>
                <a:latin typeface="Constantia" pitchFamily="18" charset="0"/>
              </a:rPr>
              <a:t>«Мама-папа».</a:t>
            </a:r>
            <a:r>
              <a:rPr lang="ru-RU" altLang="ru-RU" sz="2400">
                <a:latin typeface="Constantia" pitchFamily="18" charset="0"/>
              </a:rPr>
              <a:t> Напоминает «папу-маму», одну из разновидностей его. У «мамы-папы» – главная забота: как можно лучше угодить ребенку, поэтому ребенок у него «сидит» не только на шее, но, очень часто, и на голове. Как мать и как отец одновременно несет он всю родительскую ношу, заботливо и нежно обращаясь с нею, без перепадов настроения и без контрастных «холодно» и «жарко». Ребенку все дозволено, и все ему прощается. Однако эта мягкость иногда способна обернуться оборотной стороной медали в процессе воспитания детей. 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981075"/>
            <a:ext cx="6626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>
                <a:latin typeface="Constantia" pitchFamily="18" charset="0"/>
              </a:rPr>
              <a:t/>
            </a:r>
            <a:br>
              <a:rPr lang="ru-RU" altLang="ru-RU" sz="2000" b="1">
                <a:latin typeface="Constantia" pitchFamily="18" charset="0"/>
              </a:rPr>
            </a:br>
            <a:r>
              <a:rPr lang="ru-RU" altLang="ru-RU" sz="2000" b="1">
                <a:latin typeface="Constantia" pitchFamily="18" charset="0"/>
              </a:rPr>
              <a:t>«Карабас Барабас».</a:t>
            </a:r>
            <a:r>
              <a:rPr lang="ru-RU" altLang="ru-RU" sz="2000">
                <a:latin typeface="Constantia" pitchFamily="18" charset="0"/>
              </a:rPr>
              <a:t> Папа – пугало, злой и жестокий, признающий всегда и во всем лишь «ежовые рукавицы». Главной «пищей» в семье для ребенка при таком типе папы является страх, страх раба, угнетенного, неполноценного… Этот страх – словно прутья решетки. Это страх, загоняющий душу ребенка в лабиринт тупиков бездорожья. И в любом тупике ждет ребенка наказание за содеянное или просто как профилактика. Наказания, наказания…</a:t>
            </a:r>
          </a:p>
          <a:p>
            <a:pPr algn="just"/>
            <a:r>
              <a:rPr lang="ru-RU" altLang="ru-RU" sz="2000">
                <a:latin typeface="Constantia" pitchFamily="18" charset="0"/>
              </a:rPr>
              <a:t>   При таком типе папы однажды закипит, словно лава в вулкане, чувство ненависти у ребенка и прорвется… прорвется наружу, чтобы собой обжечь Карабаса. Карабас создает сам для себя Везувий. А Везувий не любит «молчать». </a:t>
            </a:r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1341438"/>
            <a:ext cx="65532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800">
                <a:latin typeface="Constantia" pitchFamily="18" charset="0"/>
              </a:rPr>
              <a:t>Другой тип непреклонного папы – папа </a:t>
            </a:r>
            <a:r>
              <a:rPr lang="ru-RU" altLang="ru-RU" sz="2800" b="1">
                <a:latin typeface="Constantia" pitchFamily="18" charset="0"/>
              </a:rPr>
              <a:t>«Крепкий орешек», </a:t>
            </a:r>
            <a:r>
              <a:rPr lang="ru-RU" altLang="ru-RU" sz="2800">
                <a:latin typeface="Constantia" pitchFamily="18" charset="0"/>
              </a:rPr>
              <a:t>признающий лишь правила без исключения, никогда не идущий на компромиссы, чтобы ими облегчить участь ребенка, даже в таких ситуациях, когда он не прав. Его нрав – неприступная крепость, он, действительно, «крепкий орешек». </a:t>
            </a:r>
            <a:endParaRPr lang="ru-RU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87450" y="1196975"/>
            <a:ext cx="684053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>
                <a:latin typeface="Constantia" pitchFamily="18" charset="0"/>
              </a:rPr>
              <a:t>«Попрыгунья Стрекоза».</a:t>
            </a:r>
            <a:r>
              <a:rPr lang="ru-RU" altLang="ru-RU" sz="2000">
                <a:latin typeface="Constantia" pitchFamily="18" charset="0"/>
              </a:rPr>
              <a:t> Это папа, живущий в семье, но не чувствующий себя еще папой. Для него пока только ребенок гость, о котором должна заботиться мама. А он гостю подарит капельку времени, но не больше… Его жизнь должна протекать без забот, как текла до появления в доме ребенка. Он не может лишиться чувства свободы и не хочет стать чьим-то рабом. Для него эталон – холостяцкая жизнь, без детей, ведь ребенок – обуза… И к тому же, тяжелая ноша. Эту ношу пускай несет мама. Хотела сама. А ему неприятны капризы, сюсюканье. И при первой возможности этот тип папы превращается в приходящего папу. А ребенку он нужен всегда, постоянно. </a:t>
            </a:r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574</TotalTime>
  <Words>1084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Constantia</vt:lpstr>
      <vt:lpstr>Arial</vt:lpstr>
      <vt:lpstr>Wingdings</vt:lpstr>
      <vt:lpstr>Calibri</vt:lpstr>
      <vt:lpstr>Garamond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Диаграмма Microsoft Excel</vt:lpstr>
      <vt:lpstr>РОЛЬ ОТЦА В ВОСПИТАНИИ ДЕТЕЙ</vt:lpstr>
      <vt:lpstr>ВЕЛИКИЕ О РОЛИ ОТЦА</vt:lpstr>
      <vt:lpstr>Слайд 3</vt:lpstr>
      <vt:lpstr>ТИПЫ ОТЦОВ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отца в воспитании детей</dc:title>
  <dc:creator>Михаил</dc:creator>
  <cp:lastModifiedBy>User</cp:lastModifiedBy>
  <cp:revision>55</cp:revision>
  <dcterms:created xsi:type="dcterms:W3CDTF">2014-01-28T10:56:00Z</dcterms:created>
  <dcterms:modified xsi:type="dcterms:W3CDTF">2015-09-20T12:01:44Z</dcterms:modified>
</cp:coreProperties>
</file>