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6" r:id="rId4"/>
    <p:sldId id="278" r:id="rId5"/>
    <p:sldId id="279" r:id="rId6"/>
    <p:sldId id="280" r:id="rId7"/>
    <p:sldId id="281" r:id="rId8"/>
    <p:sldId id="277" r:id="rId9"/>
    <p:sldId id="283" r:id="rId10"/>
    <p:sldId id="284" r:id="rId11"/>
    <p:sldId id="285" r:id="rId12"/>
    <p:sldId id="286" r:id="rId13"/>
    <p:sldId id="260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60066"/>
    <a:srgbClr val="00FFFF"/>
    <a:srgbClr val="FF99FF"/>
    <a:srgbClr val="FBB7F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D606-B71A-4CFB-83D4-F7CBA58A3154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B647-B045-4AA8-B739-6690F92C8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B647-B045-4AA8-B739-6690F92C82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7A845932-CD26-4F39-9B2B-DE3BCD0D6294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911932-17B8-4F7D-8BD5-AC3CF7037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D365-91AC-43E4-8DAF-2A3FD81D4D1D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4D50-3B87-4B62-8C18-483E8EAD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1805-2A58-478D-9666-CC013E52CB45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7F49-FA61-4024-837B-F274B826B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947C-9FED-4C7A-9B26-3322D5059FD0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4BFA-74EF-40ED-83EF-F0B92457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726B-1172-43DB-A966-A2E61C5EC8F2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6B9A-6A64-4246-9D02-E0F4316E2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B877-05CD-43FD-BA59-D8F575842B68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67A2-602B-45C4-9F31-5AC83AF0E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F035-987A-4910-BC44-029FEF7F8B6F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6127E85-D563-4F6C-8463-1C6165762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223A-5722-440E-B345-26AF1F649CE7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9B82-9D37-4AAA-93B1-00E3FE373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3533-EAFF-435A-926B-C264452F22CC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517E-38F5-4CB5-B756-7383F5743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EA9D668-F0C5-49C5-876A-2440CA8502A6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CD6A85-BB60-40B2-99D2-643563C72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4D68D47-CAEE-46F1-86C1-729229D38934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2BB4228-4C69-4C66-92B4-7C002EEE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4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35E2A4B-5B54-40F9-A632-142E7AEB9A87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9D82DCD-EFE9-42C2-AEBA-E29391C9B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med" advTm="40000">
    <p:wipe dir="d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Documents and Settings\Славик\Рабочий стол\картинки\00019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95289"/>
            <a:ext cx="8643998" cy="2005017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Космическое путешествие</a:t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 Системе Знаний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568619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День Знаний в 3 классе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ak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286388"/>
            <a:ext cx="1210638" cy="1229168"/>
          </a:xfrm>
          <a:prstGeom prst="rect">
            <a:avLst/>
          </a:prstGeom>
        </p:spPr>
      </p:pic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38229 3.33333E-6 C 0.55382 3.33333E-6 0.76493 -0.15648 0.76493 -0.28357 L 0.76493 -0.5666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389768"/>
            <a:ext cx="37862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/>
              <a:t>Днём свет божий затмевает,</a:t>
            </a:r>
          </a:p>
          <a:p>
            <a:r>
              <a:rPr lang="ru-RU" sz="2800" dirty="0" smtClean="0"/>
              <a:t>Ночью землю освещает,</a:t>
            </a:r>
          </a:p>
          <a:p>
            <a:r>
              <a:rPr lang="ru-RU" sz="2800" dirty="0" smtClean="0"/>
              <a:t>Месяц под косой блестит,</a:t>
            </a:r>
          </a:p>
          <a:p>
            <a:r>
              <a:rPr lang="ru-RU" sz="2800" dirty="0" smtClean="0"/>
              <a:t>А во лбу звезда горит.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e86f3b7fa70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4700" y="1256989"/>
            <a:ext cx="3939266" cy="51998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535782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99FF"/>
                </a:solidFill>
                <a:latin typeface="Monotype Corsiva" pitchFamily="66" charset="0"/>
              </a:rPr>
              <a:t>Царевна Лебедь</a:t>
            </a:r>
            <a:endParaRPr lang="ru-RU" sz="4800" dirty="0">
              <a:solidFill>
                <a:srgbClr val="FF99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42852"/>
            <a:ext cx="5840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Сказка о царе </a:t>
            </a:r>
            <a:r>
              <a:rPr lang="ru-RU" sz="3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Салтане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389768"/>
            <a:ext cx="37862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/>
              <a:t>На руках золотые перстни,</a:t>
            </a:r>
          </a:p>
          <a:p>
            <a:r>
              <a:rPr lang="ru-RU" sz="2800" dirty="0" smtClean="0"/>
              <a:t>На ногах красные сапожки.</a:t>
            </a:r>
          </a:p>
          <a:p>
            <a:r>
              <a:rPr lang="ru-RU" sz="2800" dirty="0" smtClean="0"/>
              <a:t>Перед нею усердные слуги,</a:t>
            </a:r>
          </a:p>
          <a:p>
            <a:r>
              <a:rPr lang="ru-RU" sz="2800" dirty="0" smtClean="0"/>
              <a:t>Она бьёт их, за чупрун таскает.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e86f3b7fa70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71612"/>
            <a:ext cx="4550601" cy="3500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535782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Старуха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42852"/>
            <a:ext cx="6408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Сказка о рыбаке и рыбке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1680038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/>
              <a:t>Смолоду был </a:t>
            </a:r>
          </a:p>
          <a:p>
            <a:pPr lvl="0"/>
            <a:r>
              <a:rPr lang="ru-RU" sz="2800" dirty="0" smtClean="0"/>
              <a:t>грозен он</a:t>
            </a:r>
          </a:p>
          <a:p>
            <a:r>
              <a:rPr lang="ru-RU" sz="2800" dirty="0" smtClean="0"/>
              <a:t>И соседям </a:t>
            </a:r>
          </a:p>
          <a:p>
            <a:r>
              <a:rPr lang="ru-RU" sz="2800" dirty="0" smtClean="0"/>
              <a:t>то и дело</a:t>
            </a:r>
          </a:p>
          <a:p>
            <a:r>
              <a:rPr lang="ru-RU" sz="2800" dirty="0" smtClean="0"/>
              <a:t>Наносил обиды смело.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e86f3b7fa70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617896"/>
            <a:ext cx="4550601" cy="34078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535782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Царь </a:t>
            </a:r>
            <a:r>
              <a:rPr lang="ru-RU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Додон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42852"/>
            <a:ext cx="6699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Сказка о Золотом петушке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:\Documents and Settings\Славик\Рабочий стол\картинки\00018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14300"/>
            <a:ext cx="9144000" cy="6972300"/>
          </a:xfrm>
        </p:spPr>
      </p:pic>
      <p:sp>
        <p:nvSpPr>
          <p:cNvPr id="3" name="Прямоугольник 2"/>
          <p:cNvSpPr/>
          <p:nvPr/>
        </p:nvSpPr>
        <p:spPr>
          <a:xfrm>
            <a:off x="1227574" y="142852"/>
            <a:ext cx="66372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«Что за прелесть эти сказки!» - 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говорил А.С Пушкин о 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русских народных сказках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1236030028_untitled-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3571876"/>
            <a:ext cx="1643074" cy="2928958"/>
          </a:xfrm>
          <a:prstGeom prst="roundRect">
            <a:avLst>
              <a:gd name="adj" fmla="val 35768"/>
            </a:avLst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571736" y="2285992"/>
            <a:ext cx="5214974" cy="2071702"/>
          </a:xfrm>
          <a:prstGeom prst="wedgeEllipseCallout">
            <a:avLst>
              <a:gd name="adj1" fmla="val -65517"/>
              <a:gd name="adj2" fmla="val 25550"/>
            </a:avLst>
          </a:prstGeom>
          <a:solidFill>
            <a:schemeClr val="accent5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488" y="2571744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Ответьте на вопросы героев русских народных сказок.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76" y="285728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– Лисичка-сестричка из русской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«Лисичка – сестричка и Волк».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Ответьте мне на вопрос,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куда Волк опустил свой хвост, чтобы поймать рыбу?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9188e7b18de29c3841055d15deefed06.jpg"/>
          <p:cNvPicPr>
            <a:picLocks noChangeAspect="1"/>
          </p:cNvPicPr>
          <p:nvPr/>
        </p:nvPicPr>
        <p:blipFill>
          <a:blip r:embed="rId3" cstate="print"/>
          <a:srcRect b="6666"/>
          <a:stretch>
            <a:fillRect/>
          </a:stretch>
        </p:blipFill>
        <p:spPr>
          <a:xfrm>
            <a:off x="500034" y="2285992"/>
            <a:ext cx="3114675" cy="4000528"/>
          </a:xfrm>
          <a:prstGeom prst="ellips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</p:pic>
      <p:pic>
        <p:nvPicPr>
          <p:cNvPr id="6" name="Рисунок 5" descr="i_019.jpg"/>
          <p:cNvPicPr>
            <a:picLocks noChangeAspect="1"/>
          </p:cNvPicPr>
          <p:nvPr/>
        </p:nvPicPr>
        <p:blipFill>
          <a:blip r:embed="rId4" cstate="print"/>
          <a:srcRect l="6250" t="7314" r="6250" b="37352"/>
          <a:stretch>
            <a:fillRect/>
          </a:stretch>
        </p:blipFill>
        <p:spPr>
          <a:xfrm>
            <a:off x="4171947" y="2285992"/>
            <a:ext cx="4372006" cy="3643338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6000768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В прорубь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09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000-social-networks-rocket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9144032" cy="6858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786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Планета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Русский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язык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544335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загадку, 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отгадке найдите орфограмму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5429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Он ходит, голову задрав,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Не потому, что важный граф.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Не потому, что гордый нрав,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А потому, что он 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" name="Рисунок 3" descr="www_PicsDesktop_com_4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8275" y="-24"/>
            <a:ext cx="9187537" cy="685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596" y="1714488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жи</a:t>
            </a:r>
            <a:r>
              <a:rPr lang="ru-RU" sz="4400" b="1" dirty="0" smtClean="0">
                <a:solidFill>
                  <a:srgbClr val="FFFF00"/>
                </a:solidFill>
              </a:rPr>
              <a:t>раф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med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830840"/>
            <a:ext cx="1073004" cy="1741432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715008" y="3000372"/>
            <a:ext cx="3286148" cy="1643074"/>
          </a:xfrm>
          <a:prstGeom prst="wedgeRoundRectCallout">
            <a:avLst>
              <a:gd name="adj1" fmla="val -72723"/>
              <a:gd name="adj2" fmla="val 67301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57884" y="307181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Вспомни правило: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782801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ЖИ  /  ШИ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пиши с буквой И!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" grpId="0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331753"/>
            <a:ext cx="5429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 горячего колодца через нос водица льётся.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www_PicsDesktop_com_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7000" y="-24"/>
            <a:ext cx="9311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596" y="428604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ча</a:t>
            </a:r>
            <a:r>
              <a:rPr lang="ru-RU" sz="4400" b="1" dirty="0" smtClean="0">
                <a:solidFill>
                  <a:srgbClr val="FFFF00"/>
                </a:solidFill>
              </a:rPr>
              <a:t>йник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2844" y="214290"/>
            <a:ext cx="3286148" cy="1643074"/>
          </a:xfrm>
          <a:prstGeom prst="wedgeRoundRectCallout">
            <a:avLst>
              <a:gd name="adj1" fmla="val 56084"/>
              <a:gd name="adj2" fmla="val 9854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Вспомни правило: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996719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ЧА  /  ЩА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пиши с буквой А!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med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85728"/>
            <a:ext cx="1073004" cy="1741432"/>
          </a:xfrm>
          <a:prstGeom prst="rect">
            <a:avLst/>
          </a:prstGeom>
        </p:spPr>
      </p:pic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" grpId="0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596" y="1714488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то</a:t>
            </a:r>
            <a:r>
              <a:rPr lang="ru-RU" sz="4400" b="1" dirty="0" smtClean="0">
                <a:solidFill>
                  <a:srgbClr val="C00000"/>
                </a:solidFill>
              </a:rPr>
              <a:t>чк</a:t>
            </a:r>
            <a:r>
              <a:rPr lang="ru-RU" sz="4400" b="1" dirty="0" smtClean="0">
                <a:solidFill>
                  <a:srgbClr val="FFFF00"/>
                </a:solidFill>
              </a:rPr>
              <a:t>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media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671437"/>
            <a:ext cx="1787384" cy="290083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715008" y="3000372"/>
            <a:ext cx="3286148" cy="1643074"/>
          </a:xfrm>
          <a:prstGeom prst="wedgeRoundRectCallout">
            <a:avLst>
              <a:gd name="adj1" fmla="val -73172"/>
              <a:gd name="adj2" fmla="val 25113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57884" y="307181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Вспомни правило: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782801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ЧК  /  ЧН  /  ЩН  /  НЩ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пиши без Ь!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0244" y="509641"/>
            <a:ext cx="47175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маковой крупинкой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Упала на тропинку,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Остановила вас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Закончила рассказ.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788166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no Pro Smbd Display" pitchFamily="18" charset="0"/>
              </a:rPr>
              <a:t>.</a:t>
            </a:r>
            <a:endParaRPr lang="ru-RU" sz="9600" dirty="0">
              <a:latin typeface="Arno Pro Smbd Display" pitchFamily="18" charset="0"/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25" grpId="0"/>
      <p:bldP spid="10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478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63782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 бородой, а не старик,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 рогами, а не бык,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Доят, а не корова,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 пухом, а не птица,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Лыко дерёт, а лаптей не плетёт.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32" y="285728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FF00"/>
                </a:solidFill>
              </a:rPr>
              <a:t>за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med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470" y="3643314"/>
            <a:ext cx="1831401" cy="297227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500694" y="3000372"/>
            <a:ext cx="3500462" cy="3500462"/>
          </a:xfrm>
          <a:prstGeom prst="wedgeRoundRectCallout">
            <a:avLst>
              <a:gd name="adj1" fmla="val -78256"/>
              <a:gd name="adj2" fmla="val -11809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57884" y="307181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Вспомни правило: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3643314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Если буква гласная вызвала сомнение, ты её, немедленно, поставь под ударение!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52811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Вместо хвостика – крючок,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Вместо носа – пятачок.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Пятачок дырявый,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А крючок вертлявый. 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goat_1-1024x768.jpg"/>
          <p:cNvPicPr>
            <a:picLocks noChangeAspect="1"/>
          </p:cNvPicPr>
          <p:nvPr/>
        </p:nvPicPr>
        <p:blipFill>
          <a:blip r:embed="rId3" cstate="print"/>
          <a:srcRect l="5468"/>
          <a:stretch>
            <a:fillRect/>
          </a:stretch>
        </p:blipFill>
        <p:spPr>
          <a:xfrm>
            <a:off x="14417" y="0"/>
            <a:ext cx="91295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свин</a:t>
            </a:r>
            <a:r>
              <a:rPr lang="ru-RU" sz="4400" b="1" dirty="0" smtClean="0">
                <a:solidFill>
                  <a:srgbClr val="FF0000"/>
                </a:solidFill>
              </a:rPr>
              <a:t>ь</a:t>
            </a:r>
            <a:r>
              <a:rPr lang="ru-RU" sz="4400" b="1" dirty="0" smtClean="0">
                <a:solidFill>
                  <a:srgbClr val="0070C0"/>
                </a:solidFill>
              </a:rPr>
              <a:t>я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med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931516"/>
            <a:ext cx="1187026" cy="192648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785918" y="5214950"/>
            <a:ext cx="7215238" cy="1428760"/>
          </a:xfrm>
          <a:prstGeom prst="wedgeRoundRectCallout">
            <a:avLst>
              <a:gd name="adj1" fmla="val -56643"/>
              <a:gd name="adj2" fmla="val -33233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3108" y="521495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Вспомни правило: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5643578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Разделительный Ь пишется после согласной, перед гласными  </a:t>
            </a:r>
            <a:r>
              <a:rPr lang="ru-RU" sz="2400" b="1" i="1" dirty="0" smtClean="0">
                <a:solidFill>
                  <a:srgbClr val="FFFF00"/>
                </a:solidFill>
              </a:rPr>
              <a:t>Е, Ё, Ю, Я, И </a:t>
            </a:r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5197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71414"/>
            <a:ext cx="564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Планета Сказок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5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714" y="2071678"/>
            <a:ext cx="2850732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1236030028_untitled-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14414" y="5214950"/>
            <a:ext cx="848326" cy="1357322"/>
          </a:xfrm>
          <a:prstGeom prst="roundRect">
            <a:avLst>
              <a:gd name="adj" fmla="val 34835"/>
            </a:avLst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2285984" y="5572140"/>
            <a:ext cx="4714908" cy="1143008"/>
          </a:xfrm>
          <a:prstGeom prst="wedgeEllipseCallout">
            <a:avLst>
              <a:gd name="adj1" fmla="val -56180"/>
              <a:gd name="adj2" fmla="val -50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9"/>
            <a:ext cx="850112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 подарил нам множество удивительных сказок.</a:t>
            </a:r>
          </a:p>
          <a:p>
            <a:pPr algn="ctr"/>
            <a:endParaRPr lang="ru-RU" sz="4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Угадайте героя сказки, </a:t>
            </a:r>
          </a:p>
          <a:p>
            <a:pPr algn="ctr"/>
            <a:r>
              <a:rPr lang="ru-RU" sz="3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сказку.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389768"/>
            <a:ext cx="37862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271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До светла всё у него пляшет,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Лошадь запряжёт,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полосу вспашет,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Печь затопит, всё заготовит, закупит,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Яичко испечёт,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71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да сам и облупит.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e86f3b7fa70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1824" y="881503"/>
            <a:ext cx="4082142" cy="5762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357826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FFC000"/>
                </a:solidFill>
                <a:latin typeface="Monotype Corsiva" pitchFamily="66" charset="0"/>
              </a:rPr>
              <a:t>Балда</a:t>
            </a:r>
            <a:endParaRPr lang="ru-RU" sz="6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1470" y="142852"/>
            <a:ext cx="9199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Сказка о попе и работнике его </a:t>
            </a:r>
            <a:r>
              <a:rPr lang="ru-RU" sz="3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Балде</a:t>
            </a:r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616</TotalTime>
  <Words>403</Words>
  <Application>Microsoft Office PowerPoint</Application>
  <PresentationFormat>Экран (4:3)</PresentationFormat>
  <Paragraphs>104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Космическое путешествие  по Системе Знаний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Коровина</dc:creator>
  <cp:lastModifiedBy>Пользователь</cp:lastModifiedBy>
  <cp:revision>77</cp:revision>
  <dcterms:created xsi:type="dcterms:W3CDTF">2009-04-23T17:10:27Z</dcterms:created>
  <dcterms:modified xsi:type="dcterms:W3CDTF">2015-09-18T05:11:13Z</dcterms:modified>
</cp:coreProperties>
</file>