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4D2-6403-495B-A5A8-068C16FE709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6C8E-19B6-4783-B8AE-E5386B4F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4D2-6403-495B-A5A8-068C16FE709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6C8E-19B6-4783-B8AE-E5386B4F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4D2-6403-495B-A5A8-068C16FE709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6C8E-19B6-4783-B8AE-E5386B4F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4D2-6403-495B-A5A8-068C16FE709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6C8E-19B6-4783-B8AE-E5386B4F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4D2-6403-495B-A5A8-068C16FE709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6C8E-19B6-4783-B8AE-E5386B4F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4D2-6403-495B-A5A8-068C16FE709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6C8E-19B6-4783-B8AE-E5386B4F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4D2-6403-495B-A5A8-068C16FE709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6C8E-19B6-4783-B8AE-E5386B4F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4D2-6403-495B-A5A8-068C16FE709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6C8E-19B6-4783-B8AE-E5386B4F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4D2-6403-495B-A5A8-068C16FE709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6C8E-19B6-4783-B8AE-E5386B4F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4D2-6403-495B-A5A8-068C16FE709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6C8E-19B6-4783-B8AE-E5386B4F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4D2-6403-495B-A5A8-068C16FE709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6C8E-19B6-4783-B8AE-E5386B4F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3B4D2-6403-495B-A5A8-068C16FE709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66C8E-19B6-4783-B8AE-E5386B4F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Анализирующее скрещивание 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580" name="Picture 4" descr="http://images.beyazgazete.com/fotogaleri/2011/7/gregor-mendel-foto-galeri-7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4695825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064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 Можно ли быть уверенным, </a:t>
            </a:r>
          </a:p>
          <a:p>
            <a:pPr algn="ctr"/>
            <a:r>
              <a:rPr lang="ru-RU" sz="3600" dirty="0" smtClean="0"/>
              <a:t>что исходные формы </a:t>
            </a:r>
            <a:r>
              <a:rPr lang="ru-RU" sz="3600" dirty="0" err="1" smtClean="0"/>
              <a:t>гомозиготны</a:t>
            </a:r>
            <a:r>
              <a:rPr lang="ru-RU" sz="3600" dirty="0" smtClean="0"/>
              <a:t>, </a:t>
            </a:r>
          </a:p>
          <a:p>
            <a:pPr algn="ctr"/>
            <a:r>
              <a:rPr lang="ru-RU" sz="3600" dirty="0" smtClean="0"/>
              <a:t>если мы знаем лишь их фенотипы?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42124" y="2486020"/>
            <a:ext cx="54277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Возможные варианты генотипов </a:t>
            </a:r>
          </a:p>
          <a:p>
            <a:r>
              <a:rPr lang="ru-RU" sz="2800" b="1" dirty="0" smtClean="0"/>
              <a:t>	АА              </a:t>
            </a:r>
            <a:r>
              <a:rPr lang="ru-RU" sz="2800" b="1" dirty="0" err="1" smtClean="0"/>
              <a:t>Аа</a:t>
            </a:r>
            <a:r>
              <a:rPr lang="ru-RU" sz="2800" b="1" dirty="0" smtClean="0"/>
              <a:t>                </a:t>
            </a:r>
            <a:r>
              <a:rPr lang="ru-RU" sz="2800" b="1" dirty="0" err="1" smtClean="0"/>
              <a:t>аа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1" y="4725144"/>
            <a:ext cx="88576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 особей с какими признаками доминантными или рецессивными </a:t>
            </a:r>
          </a:p>
          <a:p>
            <a:pPr algn="ctr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можно точно определить генотип по фенотипу?</a:t>
            </a:r>
          </a:p>
          <a:p>
            <a:pPr algn="ctr"/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Как определить генотип у особей с доминантными признаками?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9178" y="3478530"/>
            <a:ext cx="1390650" cy="103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164" y="3440949"/>
            <a:ext cx="1067002" cy="106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474" y="3466023"/>
            <a:ext cx="1042192" cy="103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06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214818"/>
            <a:ext cx="49600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Анализирующее скрещивание позволяет определить генотип одного из родителей по фенотипам потомков.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2500306"/>
            <a:ext cx="4461380" cy="12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62068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АНАЛИЗИРУЮЩЕЕ СКРЕЩИВАНИЕ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скрещивание гибридной особи (с неизвестным генотипом) с особью, гомозиготной по рецессивным аллелям, то есть "анализатором</a:t>
            </a:r>
            <a:r>
              <a:rPr lang="ru-RU" dirty="0" smtClean="0"/>
              <a:t>".</a:t>
            </a:r>
            <a:endParaRPr lang="ru-RU" dirty="0"/>
          </a:p>
        </p:txBody>
      </p:sp>
      <p:pic>
        <p:nvPicPr>
          <p:cNvPr id="9" name="Picture 2" descr="http://i-exam-otvety.ru/pic/1391_190668/2A2A7A96D70B09288184C58EBF935A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85926"/>
            <a:ext cx="2612091" cy="2357454"/>
          </a:xfrm>
          <a:prstGeom prst="rect">
            <a:avLst/>
          </a:prstGeom>
          <a:noFill/>
        </p:spPr>
      </p:pic>
      <p:pic>
        <p:nvPicPr>
          <p:cNvPr id="11" name="Picture 4" descr="http://upload.wikimedia.org/wikipedia/commons/thumb/e/e7/Goroh.jpg/220px-Goroh.jpg"/>
          <p:cNvPicPr>
            <a:picLocks noChangeAspect="1" noChangeArrowheads="1"/>
          </p:cNvPicPr>
          <p:nvPr/>
        </p:nvPicPr>
        <p:blipFill>
          <a:blip r:embed="rId4"/>
          <a:srcRect r="7691"/>
          <a:stretch>
            <a:fillRect/>
          </a:stretch>
        </p:blipFill>
        <p:spPr bwMode="auto">
          <a:xfrm>
            <a:off x="6215074" y="4357694"/>
            <a:ext cx="2571768" cy="2089538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428860" y="2928934"/>
            <a:ext cx="28575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929190" y="2928934"/>
            <a:ext cx="28575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53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09" y="476672"/>
            <a:ext cx="448449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176463" cy="309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www.dogsus.ru/images/stories/porodi2/pd2.jpg"/>
          <p:cNvPicPr>
            <a:picLocks noChangeAspect="1" noChangeArrowheads="1"/>
          </p:cNvPicPr>
          <p:nvPr/>
        </p:nvPicPr>
        <p:blipFill>
          <a:blip r:embed="rId4"/>
          <a:srcRect l="1724" t="2150" r="1724" b="3269"/>
          <a:stretch>
            <a:fillRect/>
          </a:stretch>
        </p:blipFill>
        <p:spPr bwMode="auto">
          <a:xfrm>
            <a:off x="4857752" y="285728"/>
            <a:ext cx="400052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798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107874" cy="387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4276" y="440507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Анализирующее скрещивание </a:t>
            </a:r>
          </a:p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примере гена окраски цветка гороха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Задача на анализирующее скрещивание</a:t>
            </a:r>
          </a:p>
          <a:p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Рыжая окраска у лисы – доминантный признак, чёрно-бурая – рецессивный.  Проведено анализирующее скрещивание двух рыжих лисиц. У первой родилось 7 лисят – все рыжей окраски, у второй – 5 лисят: 2 рыжей и 3 чёрно-бурой окраски.</a:t>
            </a: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Каковы генотипы всех родителей?</a:t>
            </a:r>
            <a:endParaRPr lang="ru-RU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 descr="http://www.factzoo.com/sites/all/img/mammals/canids/black-red-f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000372"/>
            <a:ext cx="4350618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://www.komikresimleri.com/wp-content/uploads/Komik-Falkland-tilkisi-resimleri-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00372"/>
            <a:ext cx="3429024" cy="2645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760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47667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Проверка знаний о законах Менделя</a:t>
            </a:r>
          </a:p>
          <a:p>
            <a:pPr marL="0" indent="0"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Что изучает генетика? </a:t>
            </a:r>
          </a:p>
          <a:p>
            <a:pPr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Что такое генотип? </a:t>
            </a:r>
          </a:p>
          <a:p>
            <a:pPr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Что такое фенотип? </a:t>
            </a:r>
          </a:p>
          <a:p>
            <a:pPr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Каковы генотипы чистых линий гороха с желтыми и зелеными семенами? </a:t>
            </a:r>
          </a:p>
          <a:p>
            <a:pPr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Как называются гены, отвечающие за формирование альтернативных признаков?</a:t>
            </a:r>
          </a:p>
          <a:p>
            <a:pPr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6. Какое количество гомозиготных особей будет в потомстве от скрещивания </a:t>
            </a:r>
            <a:r>
              <a:rPr lang="ru-R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гетерозигот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7. Как называются особи, в потомстве у которых обнаруживается расщепление признаков? </a:t>
            </a:r>
          </a:p>
          <a:p>
            <a:pPr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8. В чем суть гипотезы чистоты гамет? </a:t>
            </a:r>
          </a:p>
          <a:p>
            <a:pPr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9. Формулировка первого закона Менделя.</a:t>
            </a:r>
          </a:p>
          <a:p>
            <a:pPr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10. Формулировка второго закона Менделя. 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0" name="Picture 2" descr="http://naydemvam.lifeforums.ru/uploads/000e/d9/3b/383-1-f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1563" r="390" b="1562"/>
          <a:stretch>
            <a:fillRect/>
          </a:stretch>
        </p:blipFill>
        <p:spPr bwMode="auto">
          <a:xfrm>
            <a:off x="5867102" y="142853"/>
            <a:ext cx="313405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38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Закон чистоты гамет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 </a:t>
            </a:r>
            <a:r>
              <a:rPr lang="ru-RU" sz="2800" dirty="0" smtClean="0"/>
              <a:t>в каждую гамету попадает только одна аллель из пары аллелей данного гена родительской особи. В норме гамета всегда чиста от второго гена аллельной пары.</a:t>
            </a:r>
            <a:endParaRPr lang="ru-RU" sz="2800" dirty="0"/>
          </a:p>
        </p:txBody>
      </p:sp>
      <p:pic>
        <p:nvPicPr>
          <p:cNvPr id="16390" name="Picture 6" descr="http://foto.big.az/smallupload/pictures/75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357562"/>
            <a:ext cx="4000528" cy="3012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440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060848"/>
            <a:ext cx="7344816" cy="264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Задача №1</a:t>
            </a:r>
          </a:p>
          <a:p>
            <a:pPr>
              <a:lnSpc>
                <a:spcPct val="114000"/>
              </a:lnSpc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звероферме в течение нескольких лет от одной пары норок был получен приплод в 225 особей. Из них 167 имели коричневый мех, а 58 - голубовато-серый. Определите, какой из признаков является доминантным? Каковы генотипы и фенотипы родителей и потомства?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879" y="692696"/>
            <a:ext cx="6013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Решение задач </a:t>
            </a:r>
          </a:p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моногибридное скрещивание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2" name="Picture 2" descr="http://ukranews.com/uploads/news/2010/08/30/d92d23261bf72f5bcb32a5f4c6156d678a824a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786322"/>
            <a:ext cx="2500330" cy="187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http://valerich.files.wordpress.com/2009/06/norka_home-jpg.jpeg"/>
          <p:cNvPicPr>
            <a:picLocks noChangeAspect="1" noChangeArrowheads="1"/>
          </p:cNvPicPr>
          <p:nvPr/>
        </p:nvPicPr>
        <p:blipFill>
          <a:blip r:embed="rId3"/>
          <a:srcRect t="8520" b="13006"/>
          <a:stretch>
            <a:fillRect/>
          </a:stretch>
        </p:blipFill>
        <p:spPr bwMode="auto">
          <a:xfrm>
            <a:off x="6000760" y="4786322"/>
            <a:ext cx="2518166" cy="1831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835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96944" cy="617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Задача №2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У каракульской овцы черная окраска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шерсти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является рецессивным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признаком по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отношению к серой окраске.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скрещивания черных и серых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гомозиготных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животных получили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96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гибридов. Гибриды скрещивались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между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собой, и во втором поколении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было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получено 48 ягнят. </a:t>
            </a:r>
          </a:p>
          <a:p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гетерозиготных животных среди гибридов в первом поколении? </a:t>
            </a:r>
          </a:p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разных генотипов среди гибридов второго поколения?</a:t>
            </a:r>
          </a:p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разных фенотипов среди гибридов второго поколения?</a:t>
            </a:r>
          </a:p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будет серых животных во втором поколении? </a:t>
            </a:r>
          </a:p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будет черных животных во втором поколении?</a:t>
            </a:r>
            <a:endParaRPr lang="ru-RU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http://wiki.wildberries.ru/img/2012/09/karaku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1217" y="285728"/>
            <a:ext cx="331278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531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36904" cy="557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Задача №3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224213">
              <a:lnSpc>
                <a:spcPct val="114000"/>
              </a:lnSpc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Гладкая форма семян v гороха доминирует над морщинистой. Скрещивались гомозиготные растения. В первом поколении получено 16 растений. После их самоопыления получили 960 семян.</a:t>
            </a:r>
          </a:p>
          <a:p>
            <a:pPr>
              <a:lnSpc>
                <a:spcPct val="114000"/>
              </a:lnSpc>
            </a:pP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растений в первом поколении будут гетерозиготными?</a:t>
            </a:r>
          </a:p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разных фенотипов будет в первом поколении?</a:t>
            </a:r>
          </a:p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семян во втором поколении будут гомозиготными по доминантному признаку? Сколько семян будут гетерозиготными во втором поколении? </a:t>
            </a:r>
          </a:p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будет морщинистых семян во втором поколении?</a:t>
            </a:r>
            <a:endParaRPr lang="ru-RU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6" name="Picture 4" descr="http://foragro.ru/sites/default/files/styles/original/public/seed_pea_1_h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365384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942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614592" cy="5705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Задача №4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Длинная шерсть у кошек </a:t>
            </a:r>
            <a:r>
              <a:rPr lang="ru-R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рецессивна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по отношению к короткой. Длинношерстная кошка, скрещенная с гетерозиготным короткошерстным котом, принесла 4 котенка.</a:t>
            </a:r>
          </a:p>
          <a:p>
            <a:endParaRPr lang="ru-RU" sz="20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0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0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0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типов гамет может образоваться у кота?</a:t>
            </a:r>
          </a:p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типов гамет может образоваться у кошки?</a:t>
            </a:r>
          </a:p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разных фенотипов может быть среди котят?</a:t>
            </a:r>
          </a:p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разных генотипов будет среди котят?</a:t>
            </a:r>
          </a:p>
          <a:p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котят будет с длинной шерстью?</a:t>
            </a:r>
            <a:endParaRPr lang="ru-RU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6" name="Picture 2" descr="http://cat-otzyv.ru/files/Britanskaya%20dlinnosherstnaya%20koshka%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56054"/>
            <a:ext cx="2928958" cy="207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celt.ucoz.ua/_ph/109/2/164165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86058"/>
            <a:ext cx="3214710" cy="203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046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118648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Задача №5 </a:t>
            </a:r>
          </a:p>
          <a:p>
            <a:pPr marL="3051175">
              <a:lnSpc>
                <a:spcPct val="114000"/>
              </a:lnSpc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 ночной красавицы красная окраска цветков неполно доминирует над белой. При скрещивании </a:t>
            </a:r>
            <a:r>
              <a:rPr lang="ru-R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красноцветкового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растения с белоцветковым получено 48 растений первого поколения. От их самоопыления получено 240 растений во втором поколении. </a:t>
            </a:r>
          </a:p>
          <a:p>
            <a:pPr marL="3051175">
              <a:lnSpc>
                <a:spcPct val="114000"/>
              </a:lnSpc>
            </a:pPr>
            <a:endParaRPr lang="ru-RU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типов гамет может дать </a:t>
            </a:r>
            <a:r>
              <a:rPr lang="ru-RU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розовоцветковое</a:t>
            </a:r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растение? </a:t>
            </a:r>
          </a:p>
          <a:p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растений в первом поколении имеют розовую окраску цветков? </a:t>
            </a:r>
          </a:p>
          <a:p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разных генотипов может образоваться во втором поколении? </a:t>
            </a:r>
          </a:p>
          <a:p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растений во втором поколении имеют красную окраску цветков? </a:t>
            </a:r>
          </a:p>
          <a:p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Сколько растений во втором поколении имеют белую окраску цветков?</a:t>
            </a:r>
            <a:endParaRPr lang="ru-RU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0" name="Picture 2" descr="http://www.divosad.ru/_sh/15/15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99925"/>
            <a:ext cx="2786082" cy="334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795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85794"/>
            <a:ext cx="836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Анализирующее скрещивание</a:t>
            </a:r>
            <a:endParaRPr lang="ru-RU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http://www.referat.ru/cache/referats/27571/image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3248025" cy="422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://www.mun.ca/biology/scarr/4241_RCMmen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857496"/>
            <a:ext cx="4955559" cy="2990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84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560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Анализирующее скрещивание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Анализирующее скрещивание.</dc:title>
  <dc:creator>111</dc:creator>
  <cp:lastModifiedBy>Пользователь</cp:lastModifiedBy>
  <cp:revision>9</cp:revision>
  <dcterms:created xsi:type="dcterms:W3CDTF">2013-03-15T19:40:39Z</dcterms:created>
  <dcterms:modified xsi:type="dcterms:W3CDTF">2015-09-18T10:40:14Z</dcterms:modified>
</cp:coreProperties>
</file>