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1" r:id="rId3"/>
    <p:sldId id="260" r:id="rId4"/>
    <p:sldId id="262" r:id="rId5"/>
    <p:sldId id="259" r:id="rId6"/>
    <p:sldId id="258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D31C4-F75A-4425-9F8B-2A6DAD995F7F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4A2EE-89F2-4469-A59F-3E899188F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B033729-5143-4088-B481-D6629E3D0CBD}" type="slidenum">
              <a:rPr lang="ru-RU" smtClean="0">
                <a:ea typeface="Microsoft YaHei" charset="-122"/>
              </a:rPr>
              <a:pPr/>
              <a:t>8</a:t>
            </a:fld>
            <a:endParaRPr lang="ru-RU" smtClean="0">
              <a:ea typeface="Microsoft YaHei" charset="-122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4C989-0C7E-4BDD-A469-8D101C4B1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3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692696"/>
            <a:ext cx="6172200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Тождества. Тождественные преобразования выражений.</a:t>
            </a:r>
            <a:br>
              <a:rPr lang="ru-RU" dirty="0" smtClean="0"/>
            </a:br>
            <a:r>
              <a:rPr lang="ru-RU" dirty="0" smtClean="0"/>
              <a:t>Алгебра 7 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5003322"/>
            <a:ext cx="6768752" cy="1371600"/>
          </a:xfrm>
        </p:spPr>
        <p:txBody>
          <a:bodyPr/>
          <a:lstStyle/>
          <a:p>
            <a:r>
              <a:rPr lang="ru-RU" dirty="0" smtClean="0"/>
              <a:t>Подготовил учитель ЛСОШ №2 </a:t>
            </a:r>
            <a:r>
              <a:rPr lang="ru-RU" dirty="0" smtClean="0"/>
              <a:t>им Н </a:t>
            </a:r>
            <a:r>
              <a:rPr lang="ru-RU" dirty="0" smtClean="0"/>
              <a:t>.</a:t>
            </a:r>
            <a:r>
              <a:rPr lang="ru-RU" dirty="0" err="1" smtClean="0"/>
              <a:t>Ф.Струченкова</a:t>
            </a:r>
            <a:r>
              <a:rPr lang="ru-RU" dirty="0" smtClean="0"/>
              <a:t> </a:t>
            </a:r>
          </a:p>
          <a:p>
            <a:endParaRPr lang="ru-RU" smtClean="0"/>
          </a:p>
          <a:p>
            <a:r>
              <a:rPr lang="ru-RU" smtClean="0"/>
              <a:t>     </a:t>
            </a:r>
            <a:r>
              <a:rPr lang="ru-RU" dirty="0" err="1" smtClean="0"/>
              <a:t>Л.Ф.Бесшабашнова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свойства действий позволяют утверждать, что тождественно равны выражения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ab</a:t>
            </a:r>
            <a:r>
              <a:rPr lang="en-US" dirty="0" smtClean="0"/>
              <a:t> +16c  </a:t>
            </a:r>
            <a:r>
              <a:rPr lang="ru-RU" dirty="0" smtClean="0"/>
              <a:t>и</a:t>
            </a:r>
            <a:r>
              <a:rPr lang="en-US" dirty="0" smtClean="0"/>
              <a:t> 16c +</a:t>
            </a:r>
            <a:r>
              <a:rPr lang="en-US" dirty="0" err="1" smtClean="0"/>
              <a:t>ab</a:t>
            </a:r>
            <a:endParaRPr lang="en-US" dirty="0" smtClean="0"/>
          </a:p>
          <a:p>
            <a:r>
              <a:rPr lang="en-US" dirty="0" smtClean="0"/>
              <a:t>(a+2)+</a:t>
            </a:r>
            <a:r>
              <a:rPr lang="ru-RU" dirty="0" err="1" smtClean="0"/>
              <a:t>х</a:t>
            </a:r>
            <a:r>
              <a:rPr lang="ru-RU" dirty="0" smtClean="0"/>
              <a:t>  и </a:t>
            </a:r>
            <a:r>
              <a:rPr lang="en-US" dirty="0" smtClean="0"/>
              <a:t>a+( 2 +</a:t>
            </a:r>
            <a:r>
              <a:rPr lang="ru-RU" dirty="0" err="1" smtClean="0"/>
              <a:t>х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ху</a:t>
            </a:r>
            <a:r>
              <a:rPr lang="en-US" dirty="0" smtClean="0"/>
              <a:t>+3</a:t>
            </a:r>
            <a:r>
              <a:rPr lang="ru-RU" dirty="0" smtClean="0"/>
              <a:t>      и  3+ху</a:t>
            </a:r>
          </a:p>
          <a:p>
            <a:r>
              <a:rPr lang="ru-RU" dirty="0" smtClean="0"/>
              <a:t>5(</a:t>
            </a:r>
            <a:r>
              <a:rPr lang="en-US" dirty="0" err="1" smtClean="0"/>
              <a:t>b+c</a:t>
            </a:r>
            <a:r>
              <a:rPr lang="en-US" dirty="0" smtClean="0"/>
              <a:t>)    </a:t>
            </a:r>
            <a:r>
              <a:rPr lang="ru-RU" dirty="0" smtClean="0"/>
              <a:t>и </a:t>
            </a:r>
            <a:r>
              <a:rPr lang="en-US" dirty="0" smtClean="0"/>
              <a:t> 5b+5c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приведите подобные слагаемые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</a:t>
            </a:r>
            <a:r>
              <a:rPr lang="en-US" dirty="0" smtClean="0"/>
              <a:t>a +16a -a</a:t>
            </a:r>
          </a:p>
          <a:p>
            <a:pPr>
              <a:buNone/>
            </a:pPr>
            <a:r>
              <a:rPr lang="en-US" dirty="0" smtClean="0"/>
              <a:t>12-17b -b</a:t>
            </a:r>
          </a:p>
          <a:p>
            <a:pPr>
              <a:buNone/>
            </a:pPr>
            <a:r>
              <a:rPr lang="en-US" dirty="0" smtClean="0"/>
              <a:t>6</a:t>
            </a:r>
            <a:r>
              <a:rPr lang="ru-RU" dirty="0" smtClean="0"/>
              <a:t>х-14-13х+26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12</a:t>
            </a:r>
            <a:r>
              <a:rPr lang="ru-RU" dirty="0" err="1" smtClean="0"/>
              <a:t>х</a:t>
            </a:r>
            <a:r>
              <a:rPr lang="ru-RU" dirty="0" smtClean="0"/>
              <a:t> +5у-8х +6у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Раскройте скобки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х+</a:t>
            </a:r>
            <a:r>
              <a:rPr lang="ru-RU" dirty="0" smtClean="0"/>
              <a:t>(</a:t>
            </a:r>
            <a:r>
              <a:rPr lang="en-US" dirty="0" err="1" smtClean="0"/>
              <a:t>b+c+d</a:t>
            </a:r>
            <a:r>
              <a:rPr lang="en-US" dirty="0" smtClean="0"/>
              <a:t>-m)</a:t>
            </a:r>
            <a:endParaRPr lang="ru-RU" dirty="0" smtClean="0"/>
          </a:p>
          <a:p>
            <a:r>
              <a:rPr lang="en-US" dirty="0" smtClean="0"/>
              <a:t>a-(b-c-d)</a:t>
            </a:r>
          </a:p>
          <a:p>
            <a:r>
              <a:rPr lang="ru-RU" dirty="0" err="1" smtClean="0"/>
              <a:t>х+у</a:t>
            </a:r>
            <a:r>
              <a:rPr lang="ru-RU" dirty="0" smtClean="0"/>
              <a:t> –(</a:t>
            </a:r>
            <a:r>
              <a:rPr lang="en-US" dirty="0" err="1" smtClean="0"/>
              <a:t>b+c</a:t>
            </a:r>
            <a:r>
              <a:rPr lang="en-US" dirty="0" smtClean="0"/>
              <a:t>-m)</a:t>
            </a:r>
          </a:p>
          <a:p>
            <a:r>
              <a:rPr lang="ru-RU" dirty="0" err="1" smtClean="0"/>
              <a:t>х</a:t>
            </a:r>
            <a:r>
              <a:rPr lang="en-US" dirty="0" smtClean="0"/>
              <a:t>+(a-b) –(</a:t>
            </a:r>
            <a:r>
              <a:rPr lang="en-US" dirty="0" err="1" smtClean="0"/>
              <a:t>c+d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Являются ли тождественно равными выражения: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dirty="0" smtClean="0"/>
              <a:t>(</a:t>
            </a:r>
            <a:r>
              <a:rPr lang="ru-RU" b="1" i="1" dirty="0" smtClean="0"/>
              <a:t>2</a:t>
            </a:r>
            <a:r>
              <a:rPr lang="en-US" b="1" i="1" dirty="0" smtClean="0"/>
              <a:t>a</a:t>
            </a:r>
            <a:r>
              <a:rPr lang="ru-RU" b="1" i="1" dirty="0" smtClean="0"/>
              <a:t> </a:t>
            </a:r>
            <a:r>
              <a:rPr lang="en-US" b="1" i="1" dirty="0" smtClean="0"/>
              <a:t>) ∙ (5b) </a:t>
            </a:r>
            <a:r>
              <a:rPr lang="ru-RU" b="1" i="1" dirty="0" smtClean="0"/>
              <a:t>и 10</a:t>
            </a:r>
            <a:r>
              <a:rPr lang="en-US" b="1" i="1" dirty="0" err="1" smtClean="0"/>
              <a:t>ab</a:t>
            </a:r>
            <a:endParaRPr lang="en-US" b="1" i="1" dirty="0" smtClean="0"/>
          </a:p>
          <a:p>
            <a:r>
              <a:rPr lang="en-US" b="1" i="1" dirty="0" smtClean="0"/>
              <a:t>(-3a) ∙ (3a) </a:t>
            </a:r>
            <a:r>
              <a:rPr lang="ru-RU" b="1" i="1" dirty="0" smtClean="0"/>
              <a:t>и 0</a:t>
            </a:r>
          </a:p>
          <a:p>
            <a:r>
              <a:rPr lang="ru-RU" b="1" i="1" dirty="0" smtClean="0"/>
              <a:t>4(</a:t>
            </a:r>
            <a:r>
              <a:rPr lang="en-US" b="1" i="1" dirty="0" err="1" smtClean="0"/>
              <a:t>a+b</a:t>
            </a:r>
            <a:r>
              <a:rPr lang="en-US" b="1" i="1" dirty="0" smtClean="0"/>
              <a:t>) </a:t>
            </a:r>
            <a:r>
              <a:rPr lang="ru-RU" b="1" i="1" dirty="0" smtClean="0"/>
              <a:t>и 3</a:t>
            </a:r>
            <a:r>
              <a:rPr lang="en-US" b="1" i="1" dirty="0" err="1" smtClean="0"/>
              <a:t>ab</a:t>
            </a:r>
            <a:endParaRPr lang="en-US" b="1" i="1" dirty="0" smtClean="0"/>
          </a:p>
          <a:p>
            <a:r>
              <a:rPr lang="en-US" b="1" i="1" dirty="0" smtClean="0"/>
              <a:t>11(</a:t>
            </a:r>
            <a:r>
              <a:rPr lang="en-US" b="1" i="1" dirty="0" err="1" smtClean="0"/>
              <a:t>a+b</a:t>
            </a:r>
            <a:r>
              <a:rPr lang="en-US" b="1" i="1" dirty="0" smtClean="0"/>
              <a:t>) </a:t>
            </a:r>
            <a:r>
              <a:rPr lang="ru-RU" b="1" i="1" dirty="0" smtClean="0"/>
              <a:t>и 11</a:t>
            </a:r>
            <a:r>
              <a:rPr lang="en-US" b="1" i="1" dirty="0" smtClean="0"/>
              <a:t>a +11b</a:t>
            </a:r>
            <a:endParaRPr lang="ru-RU" dirty="0" smtClean="0"/>
          </a:p>
          <a:p>
            <a:r>
              <a:rPr lang="ru-RU" b="1" i="1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C:\Users\User\Desktop\4facce5d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04864"/>
            <a:ext cx="2703884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Среди выражений найдите те,  которые тождественно равны выражению </a:t>
            </a:r>
            <a:r>
              <a:rPr lang="en-US" dirty="0" smtClean="0"/>
              <a:t>  </a:t>
            </a:r>
            <a:br>
              <a:rPr lang="en-US" dirty="0" smtClean="0"/>
            </a:br>
            <a:endParaRPr lang="ru-RU" dirty="0"/>
          </a:p>
        </p:txBody>
      </p:sp>
      <p:pic>
        <p:nvPicPr>
          <p:cNvPr id="2050" name="Picture 2" descr="C:\Users\User\Desktop\4facce5d0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057400"/>
            <a:ext cx="3657600" cy="36576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en-US" dirty="0" smtClean="0"/>
              <a:t>2(b-a)</a:t>
            </a:r>
          </a:p>
          <a:p>
            <a:r>
              <a:rPr lang="en-US" dirty="0" smtClean="0"/>
              <a:t>-2(a-b)</a:t>
            </a:r>
          </a:p>
          <a:p>
            <a:r>
              <a:rPr lang="en-US" dirty="0" smtClean="0"/>
              <a:t>-2a-2b</a:t>
            </a:r>
          </a:p>
          <a:p>
            <a:r>
              <a:rPr lang="en-US" dirty="0" smtClean="0"/>
              <a:t>-2a+2b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1628800"/>
            <a:ext cx="1080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2b-2a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1619250" y="260350"/>
            <a:ext cx="5113338" cy="647700"/>
          </a:xfrm>
          <a:prstGeom prst="roundRect">
            <a:avLst>
              <a:gd name="adj" fmla="val 16667"/>
            </a:avLst>
          </a:prstGeom>
          <a:solidFill>
            <a:srgbClr val="FFFF99">
              <a:alpha val="56078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i="1" dirty="0" smtClean="0">
                <a:solidFill>
                  <a:schemeClr val="accent2"/>
                </a:solidFill>
                <a:latin typeface="Times New Roman" pitchFamily="18" charset="0"/>
              </a:rPr>
              <a:t> Самостоятельная работа </a:t>
            </a:r>
            <a:endParaRPr lang="ru-RU" sz="3200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22557" name="Group 29"/>
          <p:cNvGraphicFramePr>
            <a:graphicFrameLocks noGrp="1"/>
          </p:cNvGraphicFramePr>
          <p:nvPr>
            <p:ph/>
          </p:nvPr>
        </p:nvGraphicFramePr>
        <p:xfrm>
          <a:off x="179388" y="1556794"/>
          <a:ext cx="8785225" cy="4824959"/>
        </p:xfrm>
        <a:graphic>
          <a:graphicData uri="http://schemas.openxmlformats.org/drawingml/2006/table">
            <a:tbl>
              <a:tblPr/>
              <a:tblGrid>
                <a:gridCol w="4392612"/>
                <a:gridCol w="4392613"/>
              </a:tblGrid>
              <a:tr h="80441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В а р и а н т 1.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В а р и а н т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2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2.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2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5.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60" name="Object 32"/>
          <p:cNvGraphicFramePr>
            <a:graphicFrameLocks noChangeAspect="1"/>
          </p:cNvGraphicFramePr>
          <p:nvPr/>
        </p:nvGraphicFramePr>
        <p:xfrm>
          <a:off x="1116013" y="2276475"/>
          <a:ext cx="2592387" cy="717550"/>
        </p:xfrm>
        <a:graphic>
          <a:graphicData uri="http://schemas.openxmlformats.org/presentationml/2006/ole">
            <p:oleObj spid="_x0000_s2050" name="Формула" r:id="rId3" imgW="787058" imgH="215806" progId="Equation.3">
              <p:embed/>
            </p:oleObj>
          </a:graphicData>
        </a:graphic>
      </p:graphicFrame>
      <p:graphicFrame>
        <p:nvGraphicFramePr>
          <p:cNvPr id="22562" name="Object 34"/>
          <p:cNvGraphicFramePr>
            <a:graphicFrameLocks noChangeAspect="1"/>
          </p:cNvGraphicFramePr>
          <p:nvPr/>
        </p:nvGraphicFramePr>
        <p:xfrm>
          <a:off x="5508625" y="2276475"/>
          <a:ext cx="2663825" cy="688975"/>
        </p:xfrm>
        <a:graphic>
          <a:graphicData uri="http://schemas.openxmlformats.org/presentationml/2006/ole">
            <p:oleObj spid="_x0000_s2051" name="Формула" r:id="rId4" imgW="850531" imgH="215806" progId="Equation.3">
              <p:embed/>
            </p:oleObj>
          </a:graphicData>
        </a:graphic>
      </p:graphicFrame>
      <p:graphicFrame>
        <p:nvGraphicFramePr>
          <p:cNvPr id="22565" name="Object 37"/>
          <p:cNvGraphicFramePr>
            <a:graphicFrameLocks noChangeAspect="1"/>
          </p:cNvGraphicFramePr>
          <p:nvPr/>
        </p:nvGraphicFramePr>
        <p:xfrm>
          <a:off x="971550" y="3068638"/>
          <a:ext cx="2663825" cy="704850"/>
        </p:xfrm>
        <a:graphic>
          <a:graphicData uri="http://schemas.openxmlformats.org/presentationml/2006/ole">
            <p:oleObj spid="_x0000_s2052" name="Формула" r:id="rId5" imgW="825142" imgH="215806" progId="Equation.3">
              <p:embed/>
            </p:oleObj>
          </a:graphicData>
        </a:graphic>
      </p:graphicFrame>
      <p:graphicFrame>
        <p:nvGraphicFramePr>
          <p:cNvPr id="22567" name="Object 39"/>
          <p:cNvGraphicFramePr>
            <a:graphicFrameLocks noChangeAspect="1"/>
          </p:cNvGraphicFramePr>
          <p:nvPr/>
        </p:nvGraphicFramePr>
        <p:xfrm>
          <a:off x="5292725" y="3057525"/>
          <a:ext cx="3095625" cy="666750"/>
        </p:xfrm>
        <a:graphic>
          <a:graphicData uri="http://schemas.openxmlformats.org/presentationml/2006/ole">
            <p:oleObj spid="_x0000_s2053" name="Формула" r:id="rId6" imgW="1015559" imgH="215806" progId="Equation.3">
              <p:embed/>
            </p:oleObj>
          </a:graphicData>
        </a:graphic>
      </p:graphicFrame>
      <p:graphicFrame>
        <p:nvGraphicFramePr>
          <p:cNvPr id="22569" name="Object 41"/>
          <p:cNvGraphicFramePr>
            <a:graphicFrameLocks noChangeAspect="1"/>
          </p:cNvGraphicFramePr>
          <p:nvPr/>
        </p:nvGraphicFramePr>
        <p:xfrm>
          <a:off x="1042988" y="3933825"/>
          <a:ext cx="2808287" cy="701675"/>
        </p:xfrm>
        <a:graphic>
          <a:graphicData uri="http://schemas.openxmlformats.org/presentationml/2006/ole">
            <p:oleObj spid="_x0000_s2054" name="Формула" r:id="rId7" imgW="875920" imgH="215806" progId="Equation.3">
              <p:embed/>
            </p:oleObj>
          </a:graphicData>
        </a:graphic>
      </p:graphicFrame>
      <p:graphicFrame>
        <p:nvGraphicFramePr>
          <p:cNvPr id="22571" name="Object 43"/>
          <p:cNvGraphicFramePr>
            <a:graphicFrameLocks noChangeAspect="1"/>
          </p:cNvGraphicFramePr>
          <p:nvPr/>
        </p:nvGraphicFramePr>
        <p:xfrm>
          <a:off x="5580063" y="3933825"/>
          <a:ext cx="2663825" cy="704850"/>
        </p:xfrm>
        <a:graphic>
          <a:graphicData uri="http://schemas.openxmlformats.org/presentationml/2006/ole">
            <p:oleObj spid="_x0000_s2055" name="Формула" r:id="rId8" imgW="825142" imgH="215806" progId="Equation.3">
              <p:embed/>
            </p:oleObj>
          </a:graphicData>
        </a:graphic>
      </p:graphicFrame>
      <p:graphicFrame>
        <p:nvGraphicFramePr>
          <p:cNvPr id="22573" name="Object 45"/>
          <p:cNvGraphicFramePr>
            <a:graphicFrameLocks noChangeAspect="1"/>
          </p:cNvGraphicFramePr>
          <p:nvPr/>
        </p:nvGraphicFramePr>
        <p:xfrm>
          <a:off x="1116013" y="4797425"/>
          <a:ext cx="2808287" cy="679450"/>
        </p:xfrm>
        <a:graphic>
          <a:graphicData uri="http://schemas.openxmlformats.org/presentationml/2006/ole">
            <p:oleObj spid="_x0000_s2056" name="Формула" r:id="rId9" imgW="901309" imgH="215806" progId="Equation.3">
              <p:embed/>
            </p:oleObj>
          </a:graphicData>
        </a:graphic>
      </p:graphicFrame>
      <p:graphicFrame>
        <p:nvGraphicFramePr>
          <p:cNvPr id="22575" name="Object 47"/>
          <p:cNvGraphicFramePr>
            <a:graphicFrameLocks noChangeAspect="1"/>
          </p:cNvGraphicFramePr>
          <p:nvPr/>
        </p:nvGraphicFramePr>
        <p:xfrm>
          <a:off x="5580063" y="4797425"/>
          <a:ext cx="2736850" cy="685800"/>
        </p:xfrm>
        <a:graphic>
          <a:graphicData uri="http://schemas.openxmlformats.org/presentationml/2006/ole">
            <p:oleObj spid="_x0000_s2057" name="Формула" r:id="rId10" imgW="875920" imgH="215806" progId="Equation.3">
              <p:embed/>
            </p:oleObj>
          </a:graphicData>
        </a:graphic>
      </p:graphicFrame>
      <p:graphicFrame>
        <p:nvGraphicFramePr>
          <p:cNvPr id="22577" name="Object 49"/>
          <p:cNvGraphicFramePr>
            <a:graphicFrameLocks noChangeAspect="1"/>
          </p:cNvGraphicFramePr>
          <p:nvPr/>
        </p:nvGraphicFramePr>
        <p:xfrm>
          <a:off x="755650" y="5661025"/>
          <a:ext cx="3457575" cy="730250"/>
        </p:xfrm>
        <a:graphic>
          <a:graphicData uri="http://schemas.openxmlformats.org/presentationml/2006/ole">
            <p:oleObj spid="_x0000_s2058" name="Формула" r:id="rId11" imgW="1040948" imgH="215806" progId="Equation.3">
              <p:embed/>
            </p:oleObj>
          </a:graphicData>
        </a:graphic>
      </p:graphicFrame>
      <p:graphicFrame>
        <p:nvGraphicFramePr>
          <p:cNvPr id="22579" name="Object 51"/>
          <p:cNvGraphicFramePr>
            <a:graphicFrameLocks noChangeAspect="1"/>
          </p:cNvGraphicFramePr>
          <p:nvPr/>
        </p:nvGraphicFramePr>
        <p:xfrm>
          <a:off x="5076825" y="5661025"/>
          <a:ext cx="3851275" cy="720725"/>
        </p:xfrm>
        <a:graphic>
          <a:graphicData uri="http://schemas.openxmlformats.org/presentationml/2006/ole">
            <p:oleObj spid="_x0000_s2059" name="Формула" r:id="rId12" imgW="1167893" imgH="215806" progId="Equation.3">
              <p:embed/>
            </p:oleObj>
          </a:graphicData>
        </a:graphic>
      </p:graphicFrame>
      <p:pic>
        <p:nvPicPr>
          <p:cNvPr id="16" name="Picture 2" descr="C:\Users\User\Desktop\685620fee4b4987782d341409a396236.773x1000x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92280" y="260648"/>
            <a:ext cx="1224136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1619250" y="260350"/>
            <a:ext cx="5113338" cy="647700"/>
          </a:xfrm>
          <a:prstGeom prst="roundRect">
            <a:avLst>
              <a:gd name="adj" fmla="val 16667"/>
            </a:avLst>
          </a:prstGeom>
          <a:solidFill>
            <a:srgbClr val="FFFF99">
              <a:alpha val="56078"/>
            </a:srgbClr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i="1" dirty="0" smtClean="0">
                <a:solidFill>
                  <a:srgbClr val="333399"/>
                </a:solidFill>
                <a:latin typeface="Times New Roman" pitchFamily="18" charset="0"/>
              </a:rPr>
              <a:t>Проверь себя!</a:t>
            </a:r>
            <a:endParaRPr lang="ru-RU" sz="3200" b="1" i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/>
        </p:nvGraphicFramePr>
        <p:xfrm>
          <a:off x="179388" y="1556793"/>
          <a:ext cx="8425060" cy="4824959"/>
        </p:xfrm>
        <a:graphic>
          <a:graphicData uri="http://schemas.openxmlformats.org/drawingml/2006/table">
            <a:tbl>
              <a:tblPr/>
              <a:tblGrid>
                <a:gridCol w="4213291"/>
                <a:gridCol w="4211769"/>
              </a:tblGrid>
              <a:tr h="804410"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В а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р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и а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н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т 1. </a:t>
                      </a:r>
                    </a:p>
                  </a:txBody>
                  <a:tcPr marL="90000" marR="90000" marT="29001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В а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р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и а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н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т 2.</a:t>
                      </a:r>
                    </a:p>
                  </a:txBody>
                  <a:tcPr marL="90000" marR="90000" marT="29001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2911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1.        </a:t>
                      </a: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5</a:t>
                      </a: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–</a:t>
                      </a: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4</a:t>
                      </a: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b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  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1.</a:t>
                      </a: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  11 - 2x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90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2.</a:t>
                      </a: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 - 8 c 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2. </a:t>
                      </a: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  - 8 m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41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3.</a:t>
                      </a: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30a - 12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3.</a:t>
                      </a: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 40 + 6c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2911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4.</a:t>
                      </a: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  p + 2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4.</a:t>
                      </a: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  - 4a - 8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41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5.</a:t>
                      </a: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  2x - 4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8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5.</a:t>
                      </a: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charset="0"/>
                          <a:cs typeface="Microsoft YaHei" charset="0"/>
                        </a:rPr>
                        <a:t>                b + 2</a:t>
                      </a:r>
                    </a:p>
                  </a:txBody>
                  <a:tcPr marL="90000" marR="90000" marT="32522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" descr="C:\Users\User\Desktop\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91336"/>
            <a:ext cx="1872208" cy="1658241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268</Words>
  <Application>Microsoft Office PowerPoint</Application>
  <PresentationFormat>Экран (4:3)</PresentationFormat>
  <Paragraphs>59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Эркер</vt:lpstr>
      <vt:lpstr>Формула</vt:lpstr>
      <vt:lpstr>Тождества. Тождественные преобразования выражений. Алгебра 7 класс.</vt:lpstr>
      <vt:lpstr>Какие свойства действий позволяют утверждать, что тождественно равны выражения</vt:lpstr>
      <vt:lpstr>  приведите подобные слагаемые</vt:lpstr>
      <vt:lpstr>Раскройте скобки</vt:lpstr>
      <vt:lpstr>Являются ли тождественно равными выражения:</vt:lpstr>
      <vt:lpstr>Среди выражений найдите те,  которые тождественно равны выражению   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2015-09-20T09:02:52Z</dcterms:created>
  <dcterms:modified xsi:type="dcterms:W3CDTF">2015-09-20T11:51:57Z</dcterms:modified>
</cp:coreProperties>
</file>