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0" r:id="rId12"/>
    <p:sldId id="267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65E93A-DBF9-4792-8351-B79D781C65D3}" type="datetimeFigureOut">
              <a:rPr lang="ru-RU" smtClean="0"/>
              <a:pPr/>
              <a:t>12.09.2015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27ACD8-B3A3-492F-9A0F-AFF2930F09F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86409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МОУ </a:t>
            </a:r>
            <a:r>
              <a:rPr lang="ru-RU" sz="3600" dirty="0" err="1" smtClean="0"/>
              <a:t>Веневская</a:t>
            </a:r>
            <a:r>
              <a:rPr lang="ru-RU" sz="3600" dirty="0" smtClean="0"/>
              <a:t> средняя школа №2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200800" cy="417646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Математика 6 класс</a:t>
            </a:r>
          </a:p>
          <a:p>
            <a:pPr algn="ctr"/>
            <a:r>
              <a:rPr lang="ru-RU" sz="3200" b="1" dirty="0" smtClean="0"/>
              <a:t>Раздел «Делимость чисел»</a:t>
            </a:r>
          </a:p>
          <a:p>
            <a:pPr algn="ctr"/>
            <a:r>
              <a:rPr lang="ru-RU" sz="3200" b="1" dirty="0" smtClean="0"/>
              <a:t>Тема:</a:t>
            </a:r>
          </a:p>
          <a:p>
            <a:pPr algn="ctr"/>
            <a:r>
              <a:rPr lang="ru-RU" sz="3200" b="1" dirty="0" smtClean="0"/>
              <a:t>«Признаки делимости на 9 и на 3»</a:t>
            </a:r>
          </a:p>
          <a:p>
            <a:endParaRPr lang="ru-RU" b="1" dirty="0"/>
          </a:p>
          <a:p>
            <a:r>
              <a:rPr lang="ru-RU" sz="2800" b="1" dirty="0" smtClean="0"/>
              <a:t>Учитель математики </a:t>
            </a:r>
            <a:r>
              <a:rPr lang="ru-RU" sz="2800" b="1" dirty="0" err="1" smtClean="0"/>
              <a:t>Савчиц</a:t>
            </a:r>
            <a:r>
              <a:rPr lang="ru-RU" sz="2800" b="1" dirty="0" smtClean="0"/>
              <a:t> Ю.Н.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Может ли мама разложить 135 конфет по 9 мешочкам для подарков?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100: 9 = 11(конфет и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1 в остатке</a:t>
            </a:r>
            <a:r>
              <a:rPr lang="ru-RU" sz="36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30: 9 = 3 (конфет и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3 в остатке</a:t>
            </a:r>
            <a:r>
              <a:rPr lang="ru-RU" sz="36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5: 9 = 0 (конфет и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5 в остатке</a:t>
            </a:r>
            <a:r>
              <a:rPr lang="ru-RU" sz="36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  <a:defRPr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Найдем сумму остатков: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1+ 3 + 5 </a:t>
            </a:r>
            <a:r>
              <a:rPr lang="ru-RU" sz="3600" b="1" dirty="0" smtClean="0">
                <a:solidFill>
                  <a:srgbClr val="FF0000"/>
                </a:solidFill>
              </a:rPr>
              <a:t>= 9 </a:t>
            </a:r>
            <a:r>
              <a:rPr lang="ru-RU" sz="3200" b="1" dirty="0" smtClean="0">
                <a:solidFill>
                  <a:srgbClr val="FF0000"/>
                </a:solidFill>
              </a:rPr>
              <a:t>(конфет), которые можно разделить на 9 подарков!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Какой вывод можно сделать?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Содержимое 3" descr="1_gift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48680"/>
            <a:ext cx="1637853" cy="1637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Если сумма цифр числа делится на 9, то и число делится на 9.</a:t>
            </a:r>
            <a:br>
              <a:rPr lang="ru-RU" sz="2800" b="1" dirty="0" smtClean="0"/>
            </a:br>
            <a:r>
              <a:rPr lang="ru-RU" sz="2800" b="1" dirty="0" smtClean="0"/>
              <a:t>Если сумма цифр числа не делится на 9, </a:t>
            </a:r>
            <a:br>
              <a:rPr lang="ru-RU" sz="2800" b="1" dirty="0" smtClean="0"/>
            </a:br>
            <a:r>
              <a:rPr lang="ru-RU" sz="2800" b="1" dirty="0" smtClean="0"/>
              <a:t>то и число не делится на 9.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altLang="ru-RU" sz="3600" b="1" dirty="0" smtClean="0">
              <a:latin typeface="Calibri" pitchFamily="34" charset="0"/>
            </a:endParaRPr>
          </a:p>
          <a:p>
            <a:pPr algn="ctr">
              <a:buNone/>
            </a:pPr>
            <a:endParaRPr lang="ru-RU" altLang="ru-RU" sz="3600" b="1" dirty="0" smtClean="0">
              <a:latin typeface="Calibri" pitchFamily="34" charset="0"/>
            </a:endParaRPr>
          </a:p>
          <a:p>
            <a:pPr algn="ctr">
              <a:buNone/>
            </a:pPr>
            <a:endParaRPr lang="ru-RU" altLang="ru-RU" sz="3600" b="1" dirty="0" smtClean="0">
              <a:latin typeface="Calibri" pitchFamily="34" charset="0"/>
            </a:endParaRPr>
          </a:p>
          <a:p>
            <a:pPr algn="ctr">
              <a:buNone/>
            </a:pPr>
            <a:endParaRPr lang="ru-RU" altLang="ru-RU" sz="3600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ru-RU" altLang="ru-RU" sz="4400" b="1" dirty="0" smtClean="0">
                <a:latin typeface="Calibri" pitchFamily="34" charset="0"/>
              </a:rPr>
              <a:t>135 : 9</a:t>
            </a:r>
          </a:p>
          <a:p>
            <a:pPr algn="ctr">
              <a:buNone/>
            </a:pPr>
            <a:endParaRPr lang="ru-RU" sz="3600" dirty="0"/>
          </a:p>
        </p:txBody>
      </p:sp>
      <p:sp>
        <p:nvSpPr>
          <p:cNvPr id="6" name="Стрелка вверх 5"/>
          <p:cNvSpPr/>
          <p:nvPr/>
        </p:nvSpPr>
        <p:spPr>
          <a:xfrm>
            <a:off x="4067944" y="2924944"/>
            <a:ext cx="860673" cy="129614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10343" y="2132856"/>
            <a:ext cx="28809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4800" b="1" dirty="0" smtClean="0">
                <a:solidFill>
                  <a:srgbClr val="FF0000"/>
                </a:solidFill>
                <a:latin typeface="Calibri" pitchFamily="34" charset="0"/>
              </a:rPr>
              <a:t>(1+3+5) : 9</a:t>
            </a:r>
            <a:endParaRPr lang="ru-RU" altLang="ru-RU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Проверим: делится ли данное число на 3?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4400" dirty="0" smtClean="0">
                <a:solidFill>
                  <a:srgbClr val="002060"/>
                </a:solidFill>
              </a:rPr>
              <a:t>11111111111…………1111111111111</a:t>
            </a:r>
          </a:p>
          <a:p>
            <a:pPr>
              <a:buNone/>
            </a:pPr>
            <a:endParaRPr lang="ru-RU" altLang="ru-RU" sz="2800" dirty="0" smtClean="0"/>
          </a:p>
          <a:p>
            <a:pPr>
              <a:buNone/>
            </a:pPr>
            <a:endParaRPr lang="ru-RU" altLang="ru-RU" sz="2800" dirty="0" smtClean="0"/>
          </a:p>
          <a:p>
            <a:pPr>
              <a:buNone/>
            </a:pPr>
            <a:endParaRPr lang="ru-RU" altLang="ru-RU" sz="2800" dirty="0" smtClean="0"/>
          </a:p>
          <a:p>
            <a:pPr algn="ctr">
              <a:buNone/>
            </a:pPr>
            <a:r>
              <a:rPr lang="ru-RU" altLang="ru-RU" sz="4000" dirty="0" smtClean="0">
                <a:solidFill>
                  <a:srgbClr val="002060"/>
                </a:solidFill>
              </a:rPr>
              <a:t>2025 единиц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Так как в числе 2025 единиц, то сумма цифр этого числа 2+2+5=9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3915370" y="57745"/>
            <a:ext cx="928688" cy="6528197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№ 61.</a:t>
            </a:r>
          </a:p>
          <a:p>
            <a:r>
              <a:rPr lang="ru-RU" dirty="0" smtClean="0"/>
              <a:t> Какие из чисел 75 432, 2 772 825, 5 402 070 делятся на 3? Какие из них делятся на 9?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№64 (б)</a:t>
            </a:r>
          </a:p>
          <a:p>
            <a:r>
              <a:rPr lang="ru-RU" dirty="0" smtClean="0"/>
              <a:t>  Напишите три числа, записанные только с помощью цифры 6, которые делятся на 9.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184576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ru-RU" sz="2400" b="1" dirty="0" smtClean="0"/>
              <a:t>1. Из всех чисел, удовлетворяющих неравенству</a:t>
            </a:r>
            <a:r>
              <a:rPr lang="ru-RU" sz="2400" dirty="0" smtClean="0"/>
              <a:t> </a:t>
            </a:r>
          </a:p>
          <a:p>
            <a:pPr marL="457200" indent="-457200">
              <a:buNone/>
            </a:pPr>
            <a:r>
              <a:rPr lang="ru-RU" sz="2400" dirty="0" smtClean="0"/>
              <a:t>1420 &lt; </a:t>
            </a:r>
            <a:r>
              <a:rPr lang="en-US" sz="2400" dirty="0" smtClean="0"/>
              <a:t>x</a:t>
            </a:r>
            <a:r>
              <a:rPr lang="ru-RU" sz="2400" dirty="0" smtClean="0"/>
              <a:t> &lt; 1432   </a:t>
            </a:r>
            <a:r>
              <a:rPr lang="ru-RU" sz="2400" b="1" dirty="0" smtClean="0"/>
              <a:t>выберите числа, которые: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а) делятся на 3;</a:t>
            </a:r>
          </a:p>
          <a:p>
            <a:pPr>
              <a:buNone/>
            </a:pPr>
            <a:r>
              <a:rPr lang="ru-RU" sz="2400" dirty="0" smtClean="0"/>
              <a:t>б) делятся на 9.</a:t>
            </a:r>
          </a:p>
          <a:p>
            <a:pPr>
              <a:buNone/>
            </a:pPr>
            <a:r>
              <a:rPr lang="ru-RU" sz="2400" b="1" dirty="0" smtClean="0"/>
              <a:t>2. Для числа 1147 найдите ближайшее к нему натуральное число, которое: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а) кратно 3;</a:t>
            </a:r>
          </a:p>
          <a:p>
            <a:pPr>
              <a:buNone/>
            </a:pPr>
            <a:r>
              <a:rPr lang="ru-RU" sz="2400" dirty="0" smtClean="0"/>
              <a:t>б) кратно 9.</a:t>
            </a:r>
          </a:p>
          <a:p>
            <a:pPr>
              <a:buNone/>
            </a:pPr>
            <a:r>
              <a:rPr lang="ru-RU" sz="2400" b="1" dirty="0" smtClean="0"/>
              <a:t>3. Замените звездочки двумя одинаковыми цифрами так, чтобы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а) число  2**2 делилось на 3;</a:t>
            </a:r>
          </a:p>
          <a:p>
            <a:pPr>
              <a:buNone/>
            </a:pPr>
            <a:r>
              <a:rPr lang="ru-RU" sz="2400" dirty="0" smtClean="0"/>
              <a:t>б) число  *18* делилось на 9.</a:t>
            </a:r>
          </a:p>
          <a:p>
            <a:pPr>
              <a:buNone/>
            </a:pPr>
            <a:r>
              <a:rPr lang="ru-RU" sz="2400" b="1" dirty="0" smtClean="0"/>
              <a:t>4. Делится ли число (2  + 10</a:t>
            </a:r>
            <a:r>
              <a:rPr lang="ru-RU" sz="2400" b="1" baseline="30000" dirty="0" smtClean="0"/>
              <a:t>811</a:t>
            </a:r>
            <a:r>
              <a:rPr lang="ru-RU" sz="2400" b="1" dirty="0" smtClean="0"/>
              <a:t>) на 9?</a:t>
            </a:r>
            <a:endParaRPr lang="ru-RU" sz="2400" dirty="0" smtClean="0"/>
          </a:p>
          <a:p>
            <a:pPr>
              <a:buNone/>
            </a:pP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нового вы узнали сегодня на уроке? Чему вы научились сегодня?</a:t>
            </a:r>
          </a:p>
          <a:p>
            <a:r>
              <a:rPr lang="ru-RU" dirty="0" smtClean="0"/>
              <a:t>-Как по записи натурального числа узнать, делится ли оно на 3 (на 9) или нет?</a:t>
            </a:r>
          </a:p>
          <a:p>
            <a:r>
              <a:rPr lang="ru-RU" dirty="0" smtClean="0"/>
              <a:t>-Что вызвало у вас наибольшие затруднения? Как вы думаете, почему это произошло? Какие правила (темы) вам нужно будет повторить, чтобы не допускать в дальнейшем подобных ошибок?</a:t>
            </a:r>
          </a:p>
          <a:p>
            <a:r>
              <a:rPr lang="ru-RU" dirty="0" smtClean="0"/>
              <a:t>Как вы оцениваете свою работу на уроке?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Задание на 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п.3 учебника, 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№86, 87 – по новому материалу,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№ 88, 89 – задание на повторение</a:t>
            </a:r>
          </a:p>
          <a:p>
            <a:pPr algn="ctr">
              <a:buNone/>
            </a:pP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0-010-Molodts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7" y="980728"/>
            <a:ext cx="8208912" cy="54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Повторение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не выполняя деление, определить, делится ли данное число на 10? на 2? на 5? В каждом случае приведите примеры чисел, делящихся  и не  делящихся на указанное число?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общего в признаках делимости на 2, на 5?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Чем отличаются числа, делящиеся на 2 от чисел, делящихся на 5?</a:t>
            </a: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4509120"/>
            <a:ext cx="2706624" cy="179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Выполнить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проверьте, делится ли на 2 сумма чисел</a:t>
            </a:r>
          </a:p>
          <a:p>
            <a:pPr algn="ctr">
              <a:buNone/>
            </a:pPr>
            <a:r>
              <a:rPr lang="ru-RU" sz="7200" dirty="0" smtClean="0"/>
              <a:t> </a:t>
            </a:r>
            <a:r>
              <a:rPr lang="ru-RU" sz="7200" dirty="0" smtClean="0">
                <a:solidFill>
                  <a:srgbClr val="FF0000"/>
                </a:solidFill>
              </a:rPr>
              <a:t>3899 + 4968</a:t>
            </a:r>
          </a:p>
          <a:p>
            <a:pPr algn="r">
              <a:buNone/>
            </a:pPr>
            <a:endParaRPr lang="ru-RU" sz="7200" dirty="0"/>
          </a:p>
        </p:txBody>
      </p:sp>
      <p:pic>
        <p:nvPicPr>
          <p:cNvPr id="4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4581128"/>
            <a:ext cx="2706624" cy="179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Выполнить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проверьте, делится ли на 5 сумма чисел</a:t>
            </a:r>
          </a:p>
          <a:p>
            <a:pPr algn="ctr"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85675 + 765</a:t>
            </a:r>
          </a:p>
          <a:p>
            <a:endParaRPr lang="ru-RU" dirty="0"/>
          </a:p>
        </p:txBody>
      </p:sp>
      <p:pic>
        <p:nvPicPr>
          <p:cNvPr id="4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4509120"/>
            <a:ext cx="2706624" cy="179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Делится ли число 1110 на 3?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205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1110=111 </a:t>
            </a:r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 и 111 = 37 </a:t>
            </a:r>
            <a:r>
              <a:rPr lang="ru-RU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>
              <a:buNone/>
            </a:pP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4149080"/>
            <a:ext cx="2706624" cy="179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84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Усложним задачу. Перед вами число: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4800" dirty="0" smtClean="0"/>
              <a:t>11111111111…………1111111111111</a:t>
            </a:r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altLang="ru-RU" dirty="0" smtClean="0"/>
              <a:t>2025 единиц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Вопрос: делится ли данное число на 3, на 9?</a:t>
            </a:r>
          </a:p>
          <a:p>
            <a:pPr algn="ctr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3915370" y="57745"/>
            <a:ext cx="928688" cy="6528197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Мама принесла детям три одинаковых подарка. Может ли быть, что во всех подарках было 25 конфет? А 75?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/>
              <a:t>25 конфет?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Содержимое 3" descr="1_gift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429000"/>
            <a:ext cx="1637853" cy="1637853"/>
          </a:xfrm>
          <a:prstGeom prst="rect">
            <a:avLst/>
          </a:prstGeom>
        </p:spPr>
      </p:pic>
      <p:pic>
        <p:nvPicPr>
          <p:cNvPr id="5" name="Содержимое 3" descr="1_gift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429000"/>
            <a:ext cx="1637853" cy="1637853"/>
          </a:xfrm>
          <a:prstGeom prst="rect">
            <a:avLst/>
          </a:prstGeom>
        </p:spPr>
      </p:pic>
      <p:pic>
        <p:nvPicPr>
          <p:cNvPr id="6" name="Содержимое 3" descr="1_gift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3429000"/>
            <a:ext cx="1637853" cy="1637853"/>
          </a:xfrm>
          <a:prstGeom prst="rect">
            <a:avLst/>
          </a:prstGeom>
        </p:spPr>
      </p:pic>
      <p:sp>
        <p:nvSpPr>
          <p:cNvPr id="7" name="Левая фигурная скобка 6"/>
          <p:cNvSpPr/>
          <p:nvPr/>
        </p:nvSpPr>
        <p:spPr>
          <a:xfrm rot="16200000">
            <a:off x="3915370" y="2141414"/>
            <a:ext cx="928688" cy="6528197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" y="848104"/>
            <a:ext cx="8229600" cy="1143000"/>
          </a:xfrm>
        </p:spPr>
        <p:txBody>
          <a:bodyPr/>
          <a:lstStyle/>
          <a:p>
            <a:r>
              <a:rPr lang="ru-RU" dirty="0" smtClean="0"/>
              <a:t>             Перед вами ряд чисел: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b="1" dirty="0" smtClean="0">
                <a:solidFill>
                  <a:srgbClr val="00B050"/>
                </a:solidFill>
              </a:rPr>
              <a:t>123,  28,  60,  529,  322,  72,  34,  48,  100,  5478, 72711</a:t>
            </a:r>
          </a:p>
          <a:p>
            <a:pPr>
              <a:buNone/>
            </a:pPr>
            <a:endParaRPr lang="ru-RU" sz="28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800" b="1" u="sng" dirty="0" smtClean="0">
                <a:solidFill>
                  <a:schemeClr val="tx2"/>
                </a:solidFill>
              </a:rPr>
              <a:t>Вопрос:</a:t>
            </a:r>
            <a:r>
              <a:rPr lang="ru-RU" sz="2800" b="1" dirty="0" smtClean="0">
                <a:solidFill>
                  <a:schemeClr val="tx2"/>
                </a:solidFill>
              </a:rPr>
              <a:t> По каким признакам и какие числа можно отнести к каждой выявленной группе? 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48680"/>
            <a:ext cx="2706624" cy="179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ВОПРОС!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>
                <a:solidFill>
                  <a:schemeClr val="tx2"/>
                </a:solidFill>
              </a:rPr>
              <a:t>Чем отличаются числа </a:t>
            </a:r>
          </a:p>
          <a:p>
            <a:pPr algn="ctr">
              <a:buNone/>
            </a:pPr>
            <a:r>
              <a:rPr lang="ru-RU" sz="6000" dirty="0" smtClean="0">
                <a:solidFill>
                  <a:schemeClr val="tx2"/>
                </a:solidFill>
              </a:rPr>
              <a:t>2517 и 1674</a:t>
            </a:r>
            <a:r>
              <a:rPr lang="ru-RU" sz="4000" dirty="0" smtClean="0">
                <a:solidFill>
                  <a:schemeClr val="tx2"/>
                </a:solidFill>
              </a:rPr>
              <a:t>?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48680"/>
            <a:ext cx="2706624" cy="179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601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МОУ Веневская средняя школа №2</vt:lpstr>
      <vt:lpstr>Повторение</vt:lpstr>
      <vt:lpstr>Выполнить задание</vt:lpstr>
      <vt:lpstr>Выполнить задание</vt:lpstr>
      <vt:lpstr>Делится ли число 1110 на 3?</vt:lpstr>
      <vt:lpstr>Усложним задачу. Перед вами число:</vt:lpstr>
      <vt:lpstr>ЗАДАЧА</vt:lpstr>
      <vt:lpstr>             Перед вами ряд чисел:</vt:lpstr>
      <vt:lpstr>               ВОПРОС!</vt:lpstr>
      <vt:lpstr>Может ли мама разложить 135 конфет по 9 мешочкам для подарков?</vt:lpstr>
      <vt:lpstr>Если сумма цифр числа делится на 9, то и число делится на 9. Если сумма цифр числа не делится на 9,  то и число не делится на 9.</vt:lpstr>
      <vt:lpstr>   Проверим: делится ли данное число на 3?  </vt:lpstr>
      <vt:lpstr>Работа с учебником:</vt:lpstr>
      <vt:lpstr>Самостоятельная работа</vt:lpstr>
      <vt:lpstr>РЕФЛЕКСИЯ</vt:lpstr>
      <vt:lpstr>Задание на дом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Веневская средняя школа №2</dc:title>
  <dc:creator>МОУВСОШ-2</dc:creator>
  <cp:lastModifiedBy>МОУВСОШ-2</cp:lastModifiedBy>
  <cp:revision>21</cp:revision>
  <dcterms:created xsi:type="dcterms:W3CDTF">2015-09-10T15:59:36Z</dcterms:created>
  <dcterms:modified xsi:type="dcterms:W3CDTF">2015-09-12T16:41:48Z</dcterms:modified>
</cp:coreProperties>
</file>