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CC00"/>
    <a:srgbClr val="FF00FF"/>
    <a:srgbClr val="CC3300"/>
    <a:srgbClr val="FFFFFF"/>
    <a:srgbClr val="333300"/>
    <a:srgbClr val="9966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77" autoAdjust="0"/>
  </p:normalViewPr>
  <p:slideViewPr>
    <p:cSldViewPr>
      <p:cViewPr>
        <p:scale>
          <a:sx n="86" d="100"/>
          <a:sy n="86" d="100"/>
        </p:scale>
        <p:origin x="-1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77CD-9AC0-4D91-B36C-732891D177B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EC63-DDA9-461D-9710-7C19814CA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BF3300-0063-4CDF-965D-0B4A3E5CE842}" type="slidenum">
              <a:rPr lang="ru-RU" smtClean="0"/>
              <a:pPr eaLnBrk="1" hangingPunct="1"/>
              <a:t>44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6385-3C48-4C35-B184-9DABBEEA25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5D7C4-1C99-4DE6-9136-95DB4160F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746C-BC8D-4AD1-9461-7CCB462260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EDFA2-E15B-4C24-8B25-B1564DE3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7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C1FC-637F-4553-AA9C-E22C1B660F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5D10E-5ED2-4353-BCF5-0F07DA33C1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5BC24-B777-4CA0-9D4B-E5DE5F9680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E344E-F510-49B9-A8F7-B392F044D9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536C-46B2-42A1-80B3-825698E7C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A8182-342E-4649-BA06-36683DFCA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5157-7678-44F8-875F-A73FCE6A4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1AF33-41D5-41C9-8B29-92255046B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7672E-1E7E-433D-A656-FF0C5C074E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572000" y="5013325"/>
            <a:ext cx="358298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1000" y="3143248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6600CC"/>
                </a:solidFill>
              </a:rPr>
              <a:t>Чай, история чая</a:t>
            </a:r>
            <a:endParaRPr lang="ru-RU" sz="6000" dirty="0">
              <a:solidFill>
                <a:srgbClr val="6600CC"/>
              </a:solidFill>
            </a:endParaRPr>
          </a:p>
        </p:txBody>
      </p:sp>
      <p:pic>
        <p:nvPicPr>
          <p:cNvPr id="2058" name="Picture 10" descr="suckho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52"/>
            <a:ext cx="2373302" cy="3221200"/>
          </a:xfrm>
          <a:prstGeom prst="rect">
            <a:avLst/>
          </a:prstGeom>
          <a:noFill/>
        </p:spPr>
      </p:pic>
      <p:pic>
        <p:nvPicPr>
          <p:cNvPr id="2059" name="Picture 11" descr="чай"/>
          <p:cNvPicPr>
            <a:picLocks noChangeAspect="1" noChangeArrowheads="1"/>
          </p:cNvPicPr>
          <p:nvPr/>
        </p:nvPicPr>
        <p:blipFill>
          <a:blip r:embed="rId3" cstate="print"/>
          <a:srcRect l="969" r="18661" b="38394"/>
          <a:stretch>
            <a:fillRect/>
          </a:stretch>
        </p:blipFill>
        <p:spPr bwMode="auto">
          <a:xfrm>
            <a:off x="500034" y="4786322"/>
            <a:ext cx="3640137" cy="153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Классификация чая в зависимости от способов его упаковки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3549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Кирпичный чай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35375" y="350043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 Плиточный чай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7088" y="242093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Таблетированный</a:t>
            </a: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чай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003800" y="4508500"/>
            <a:ext cx="38163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EF2B2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rte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Быстрорастворимый чай</a:t>
            </a:r>
          </a:p>
        </p:txBody>
      </p:sp>
      <p:pic>
        <p:nvPicPr>
          <p:cNvPr id="12295" name="Picture 7" descr="f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149725"/>
            <a:ext cx="2339975" cy="2078038"/>
          </a:xfrm>
          <a:prstGeom prst="rect">
            <a:avLst/>
          </a:prstGeom>
          <a:noFill/>
        </p:spPr>
      </p:pic>
      <p:pic>
        <p:nvPicPr>
          <p:cNvPr id="12296" name="Picture 8" descr="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916113"/>
            <a:ext cx="1706562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75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75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75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75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75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5562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Monotype Corsiva"/>
              </a:rPr>
              <a:t>Сорта чая: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6705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Грузинский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Азербайджанский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Индийский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Цейлонский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Китайский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Африканский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 i="1" u="sng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Турецкий чай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25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75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25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25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75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25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79613" y="115888"/>
            <a:ext cx="6577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>
                <a:solidFill>
                  <a:srgbClr val="EF17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Национальные способы заварки чая: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19250" y="1773238"/>
            <a:ext cx="1800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ru-RU" sz="2000" b="1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ru-RU" sz="2000" b="1" i="1">
              <a:solidFill>
                <a:srgbClr val="EF17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4941888"/>
            <a:ext cx="2249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Китайский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63938" y="1916113"/>
            <a:ext cx="248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Туркменский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516688" y="4960938"/>
            <a:ext cx="2168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Тибетский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27088" y="3357563"/>
            <a:ext cx="256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EF17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Монгольский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356100" y="4076700"/>
            <a:ext cx="2020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Узбекский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516688" y="2225675"/>
            <a:ext cx="1906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EF17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Японский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16688" y="1341438"/>
            <a:ext cx="2316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Английский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948488" y="3810000"/>
            <a:ext cx="2122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Индийский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771775" y="2708275"/>
            <a:ext cx="409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Латиноамериканский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563938" y="5537200"/>
            <a:ext cx="1884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Иранский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908175" y="1341438"/>
            <a:ext cx="1906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6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6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600" decel="100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/>
      <p:bldP spid="14341" grpId="0"/>
      <p:bldP spid="14342" grpId="0"/>
      <p:bldP spid="14343" grpId="0"/>
      <p:bldP spid="14345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56880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Благодаря своим свойствам, чай играет большую роль в жизни человека. В чай входят все компоненты, которые необходимы и полезны нам. Чай это не просто приятный на вкус напиток – это древнейший энергетический напиток, придающий силы и энергию.</a:t>
            </a:r>
            <a:r>
              <a:rPr lang="ru-RU" sz="2400">
                <a:solidFill>
                  <a:srgbClr val="EF2B2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6387" name="Picture 3" descr="l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05263"/>
            <a:ext cx="2493962" cy="2735262"/>
          </a:xfrm>
          <a:prstGeom prst="rect">
            <a:avLst/>
          </a:prstGeom>
          <a:noFill/>
        </p:spPr>
      </p:pic>
      <p:pic>
        <p:nvPicPr>
          <p:cNvPr id="16388" name="Picture 4" descr="5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644900"/>
            <a:ext cx="3455987" cy="2592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2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tea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5800" cy="8901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5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s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682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tea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tea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8575" cy="683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358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51050" y="115888"/>
            <a:ext cx="5394325" cy="242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cs typeface="Gautami"/>
              </a:rPr>
              <a:t>Цель: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7088" y="2708275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Какова история возникновения энергетического напитка и его влияния на организм человека?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42988" y="115888"/>
            <a:ext cx="67818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Есть такой русский афоризм:</a:t>
            </a:r>
          </a:p>
          <a:p>
            <a:pPr algn="ctr">
              <a:spcBef>
                <a:spcPct val="50000"/>
              </a:spcBef>
            </a:pPr>
            <a:endParaRPr lang="ru-RU" sz="4000">
              <a:solidFill>
                <a:srgbClr val="EF2B2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u="sng">
                <a:solidFill>
                  <a:srgbClr val="4F52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ЧАЙ ДОЛЖЕН БЫТЬ КАК  ПОЦЕЛУЙ – ГОРЯЧИЙ, КРЕПКИЙ, СЛАДКИЙ.</a:t>
            </a:r>
          </a:p>
        </p:txBody>
      </p:sp>
      <p:pic>
        <p:nvPicPr>
          <p:cNvPr id="15363" name="Picture 3" descr="vost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2232025" cy="1649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94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0"/>
            <a:ext cx="3992562" cy="2565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0033"/>
                </a:solidFill>
              </a:rPr>
              <a:t>Всё о чае и чай обо всём.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5399088" y="2060575"/>
            <a:ext cx="3744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660033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67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Цель работы:</a:t>
            </a:r>
            <a:br>
              <a:rPr lang="ru-RU" sz="4000" smtClean="0">
                <a:solidFill>
                  <a:schemeClr val="bg2"/>
                </a:solidFill>
              </a:rPr>
            </a:br>
            <a:r>
              <a:rPr lang="ru-RU" sz="2800" smtClean="0">
                <a:solidFill>
                  <a:schemeClr val="bg2"/>
                </a:solidFill>
              </a:rPr>
              <a:t>Убедить людей в том, что настоящий чай обладает энергией, благотворно влияющей на организм человека.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49418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3600" smtClean="0">
                <a:solidFill>
                  <a:schemeClr val="bg2"/>
                </a:solidFill>
              </a:rPr>
              <a:t>Задачи: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chemeClr val="bg2"/>
                </a:solidFill>
              </a:rPr>
              <a:t>Познакомиться с историей возникновения чая</a:t>
            </a:r>
            <a:r>
              <a:rPr lang="en-US" sz="2800" smtClean="0">
                <a:solidFill>
                  <a:schemeClr val="bg2"/>
                </a:solidFill>
              </a:rPr>
              <a:t>;</a:t>
            </a:r>
            <a:endParaRPr lang="ru-RU" sz="2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chemeClr val="bg2"/>
                </a:solidFill>
              </a:rPr>
              <a:t>Выяснить состав чая</a:t>
            </a:r>
            <a:r>
              <a:rPr lang="en-US" sz="2800" smtClean="0">
                <a:solidFill>
                  <a:schemeClr val="bg2"/>
                </a:solidFill>
              </a:rPr>
              <a:t>;</a:t>
            </a:r>
            <a:endParaRPr lang="ru-RU" sz="2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chemeClr val="bg2"/>
                </a:solidFill>
              </a:rPr>
              <a:t>Исследовать как полезное, так и пагубное влияние чая на организм человека</a:t>
            </a:r>
            <a:r>
              <a:rPr lang="en-US" sz="2800" smtClean="0">
                <a:solidFill>
                  <a:schemeClr val="bg2"/>
                </a:solidFill>
              </a:rPr>
              <a:t>;</a:t>
            </a:r>
            <a:endParaRPr lang="ru-RU" sz="2800" smtClean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chemeClr val="bg2"/>
                </a:solidFill>
              </a:rPr>
              <a:t>   Гипотеза: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2"/>
                </a:solidFill>
              </a:rPr>
              <a:t>   Я считаю, что при правильной технологии выращивании, сбора, хранения и приготовления чая, он полезен для здоровья.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9324975" cy="2708275"/>
          </a:xfrm>
        </p:spPr>
        <p:txBody>
          <a:bodyPr/>
          <a:lstStyle/>
          <a:p>
            <a:pPr eaLnBrk="1" hangingPunct="1"/>
            <a:r>
              <a:rPr lang="ru-RU" sz="2000" smtClean="0"/>
              <a:t>«</a:t>
            </a:r>
            <a:r>
              <a:rPr lang="ru-RU" sz="2000" b="1" smtClean="0"/>
              <a:t>Приготовление чая — занятие не из обыденных, для этого потребен подходящий человек, который достоинством своим был бы равен достоинству чая. Такой человек должен обладать душой возвышенного отшельника, хранящего в себе красоту туманной дымки, горных ключей и могучих скал</a:t>
            </a:r>
            <a:r>
              <a:rPr lang="ru-RU" sz="2000" smtClean="0"/>
              <a:t>.»</a:t>
            </a:r>
            <a:r>
              <a:rPr lang="ru-RU" sz="2000" i="1" smtClean="0"/>
              <a:t>                                                                                          </a:t>
            </a:r>
            <a:br>
              <a:rPr lang="ru-RU" sz="2000" i="1" smtClean="0"/>
            </a:br>
            <a:r>
              <a:rPr lang="ru-RU" sz="2000" i="1" smtClean="0"/>
              <a:t>                                                                                               (Лу Шушэн, XVI в.)</a:t>
            </a:r>
          </a:p>
        </p:txBody>
      </p:sp>
      <p:pic>
        <p:nvPicPr>
          <p:cNvPr id="4099" name="Picture 4" descr="lir2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58324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7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82650"/>
          </a:xfrm>
        </p:spPr>
        <p:txBody>
          <a:bodyPr/>
          <a:lstStyle/>
          <a:p>
            <a:pPr eaLnBrk="1" hangingPunct="1"/>
            <a:r>
              <a:rPr lang="ru-RU" b="1" smtClean="0"/>
              <a:t>История возникновения чая.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974725"/>
            <a:ext cx="4716462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000" b="0"/>
              <a:t>Чай на Руси появился сравнительно недавно. Путешественник Кемфер, побывавший в Москве в начале XVII в., писал: “За обедом пили пиво и водку, а после обеда мед”. О чае в те времена и не слыхивали. В 1610 году голландские купцы привезли чай с далекого острова Ява, который называли божественной травой и советовали пить его по сорок – пятьдесят чашек в день.</a:t>
            </a:r>
          </a:p>
          <a:p>
            <a:pPr algn="l"/>
            <a:r>
              <a:rPr lang="ru-RU" sz="2000" b="0"/>
              <a:t>Чай сравнительно быстро вошел в обиход знати и стал применяться как лекарство. В одной из летописей говорится, что “чай усиливает дух, смягчает сердце, удаляет усталость, пробуждает мысль, облегчает и освежает тело и поясняет восприимчивость”.</a:t>
            </a:r>
          </a:p>
        </p:txBody>
      </p:sp>
      <p:pic>
        <p:nvPicPr>
          <p:cNvPr id="5124" name="Picture 6" descr="46683855_124841915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58933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8978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25488"/>
          </a:xfrm>
        </p:spPr>
        <p:txBody>
          <a:bodyPr/>
          <a:lstStyle/>
          <a:p>
            <a:pPr eaLnBrk="1" hangingPunct="1"/>
            <a:r>
              <a:rPr lang="ru-RU" sz="4000" b="1" smtClean="0"/>
              <a:t>Состав чая.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19113" y="2081213"/>
            <a:ext cx="347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sz="1800" b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7175" y="1720850"/>
            <a:ext cx="1531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sz="1800" b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0" y="1989138"/>
            <a:ext cx="592931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алкалоиды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дубильные  вещества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витамины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эфирные масла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аминокислоты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sz="3200" b="0"/>
              <a:t> пигменты</a:t>
            </a:r>
          </a:p>
        </p:txBody>
      </p:sp>
      <p:pic>
        <p:nvPicPr>
          <p:cNvPr id="6150" name="Picture 7" descr="x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47609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03188" y="836613"/>
            <a:ext cx="90408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800" b="0">
                <a:latin typeface="Comic Sans MS" pitchFamily="66" charset="0"/>
              </a:rPr>
              <a:t>Основные вещества, входящие в состав чая и поступающие в наш организм разделяются на шесть основных групп.</a:t>
            </a:r>
            <a:r>
              <a:rPr lang="ru-RU" sz="28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3434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Сравнительная таблица содержания кофеина в чае.</a:t>
            </a:r>
          </a:p>
        </p:txBody>
      </p:sp>
      <p:graphicFrame>
        <p:nvGraphicFramePr>
          <p:cNvPr id="13348" name="Group 3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45275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Чай (100 мл)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кофеина (мг)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Черный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Красный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Зеленый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Пуэр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Белый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Травяной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Фруктовый чай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2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651500" cy="1081087"/>
          </a:xfrm>
        </p:spPr>
        <p:txBody>
          <a:bodyPr/>
          <a:lstStyle/>
          <a:p>
            <a:pPr eaLnBrk="1" hangingPunct="1"/>
            <a:r>
              <a:rPr lang="ru-RU" sz="3200" b="1" smtClean="0"/>
              <a:t>Влияние чая на организм человека.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8195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4"/>
          <a:stretch>
            <a:fillRect/>
          </a:stretch>
        </p:blipFill>
        <p:spPr bwMode="auto">
          <a:xfrm>
            <a:off x="5934075" y="0"/>
            <a:ext cx="3209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5300663"/>
            <a:ext cx="84963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400" b="0"/>
              <a:t>Кроме того, чай укрепляет стенки сосудов и стабилизируют артериальное давление, способствуют рассасыванию тромбов, укрепляет иммунитет, лечит некоторые виды аллергии и снижает риск заболевания раком.</a:t>
            </a:r>
            <a:br>
              <a:rPr lang="ru-RU" sz="2400" b="0"/>
            </a:br>
            <a:endParaRPr lang="ru-RU" sz="2400" b="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908050"/>
            <a:ext cx="59531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400" b="0">
                <a:latin typeface="Comic Sans MS" pitchFamily="66" charset="0"/>
              </a:rPr>
              <a:t>Чай стимулирует жизнедеятельность организма, усиливает работоспособность, бодрит, снимает усталость</a:t>
            </a:r>
            <a:r>
              <a:rPr lang="en-US" sz="2400" b="0">
                <a:latin typeface="Comic Sans MS" pitchFamily="66" charset="0"/>
              </a:rPr>
              <a:t>; </a:t>
            </a:r>
            <a:r>
              <a:rPr lang="ru-RU" sz="2400" b="0">
                <a:latin typeface="Comic Sans MS" pitchFamily="66" charset="0"/>
              </a:rPr>
              <a:t>чай повышает энергию человека и в этом смысле действует также как средство, утоляющее голод</a:t>
            </a:r>
            <a:r>
              <a:rPr lang="en-US" sz="2400" b="0">
                <a:latin typeface="Comic Sans MS" pitchFamily="66" charset="0"/>
              </a:rPr>
              <a:t>.</a:t>
            </a:r>
            <a:r>
              <a:rPr lang="ru-RU" sz="2400" b="0">
                <a:latin typeface="Comic Sans MS" pitchFamily="66" charset="0"/>
              </a:rPr>
              <a:t/>
            </a:r>
            <a:br>
              <a:rPr lang="ru-RU" sz="2400" b="0">
                <a:latin typeface="Comic Sans MS" pitchFamily="66" charset="0"/>
              </a:rPr>
            </a:br>
            <a:r>
              <a:rPr lang="ru-RU" sz="2400" b="0">
                <a:latin typeface="Comic Sans MS" pitchFamily="66" charset="0"/>
              </a:rPr>
              <a:t>Чай прекрасно помогает бороться с остеопорозом и другими заболеваниями костей. Предположительно, за это стоит сказать спасибо полифенолам, веществам, которые в 25 раз более эффективно, чем витамин C, защищают генетический материал клетки от повреждения.</a:t>
            </a: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6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Таблица изменения пульса при употреблении чая.</a:t>
            </a:r>
          </a:p>
        </p:txBody>
      </p:sp>
      <p:graphicFrame>
        <p:nvGraphicFramePr>
          <p:cNvPr id="7194" name="Group 2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подростковый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юношеский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зрелый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/>
              <a:t>Чай Пу Эр.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/>
              <a:t>       </a:t>
            </a:r>
            <a:r>
              <a:rPr lang="ru-RU" sz="2800" smtClean="0"/>
              <a:t>Чай Пу Эр (пуэр), наверное, самый модный чай последнего времени. Вокруг него крутится множество самых невероятных слухов, легенд и историй.</a:t>
            </a:r>
            <a:r>
              <a:rPr lang="ru-RU" sz="1800" smtClean="0"/>
              <a:t> </a:t>
            </a:r>
          </a:p>
        </p:txBody>
      </p:sp>
      <p:pic>
        <p:nvPicPr>
          <p:cNvPr id="10244" name="Picture 4" descr="puer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989138"/>
            <a:ext cx="4572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800">
                <a:latin typeface="Comic Sans MS" pitchFamily="66" charset="0"/>
              </a:rPr>
              <a:t> </a:t>
            </a:r>
          </a:p>
          <a:p>
            <a:pPr algn="l">
              <a:buFontTx/>
              <a:buChar char="•"/>
            </a:pPr>
            <a:r>
              <a:rPr lang="ru-RU" sz="2800" b="0"/>
              <a:t> оригинален по вкусу</a:t>
            </a:r>
            <a:r>
              <a:rPr lang="en-US" sz="2800" b="0"/>
              <a:t>;</a:t>
            </a:r>
          </a:p>
          <a:p>
            <a:pPr algn="l">
              <a:buFontTx/>
              <a:buChar char="•"/>
            </a:pPr>
            <a:r>
              <a:rPr lang="ru-RU" sz="2800" b="0"/>
              <a:t> необычная технология производства</a:t>
            </a:r>
            <a:r>
              <a:rPr lang="ru-RU" sz="2800"/>
              <a:t> </a:t>
            </a:r>
            <a:endParaRPr lang="en-US" sz="2800"/>
          </a:p>
          <a:p>
            <a:pPr algn="l">
              <a:buFontTx/>
              <a:buChar char="•"/>
            </a:pPr>
            <a:r>
              <a:rPr lang="ru-RU" sz="2800" b="0"/>
              <a:t> со временем становится лучше</a:t>
            </a:r>
            <a:r>
              <a:rPr lang="en-US" sz="2800" b="0"/>
              <a:t>;</a:t>
            </a:r>
            <a:r>
              <a:rPr lang="ru-RU" sz="2800" b="0"/>
              <a:t> </a:t>
            </a:r>
            <a:endParaRPr lang="en-US" sz="2800" b="0"/>
          </a:p>
          <a:p>
            <a:pPr algn="l">
              <a:buFontTx/>
              <a:buChar char="•"/>
            </a:pPr>
            <a:r>
              <a:rPr lang="ru-RU" sz="2800" b="0"/>
              <a:t> проходит определенные процессы ферментации</a:t>
            </a:r>
            <a:r>
              <a:rPr lang="en-US" sz="2800" b="0"/>
              <a:t>;</a:t>
            </a:r>
            <a:endParaRPr lang="ru-RU" sz="2800" b="0"/>
          </a:p>
          <a:p>
            <a:pPr algn="l">
              <a:buFontTx/>
              <a:buChar char="•"/>
            </a:pPr>
            <a:r>
              <a:rPr lang="ru-RU" sz="2800" b="0"/>
              <a:t> пахнет сухофруктами и черноземом</a:t>
            </a:r>
            <a:r>
              <a:rPr lang="en-US" sz="2800" b="0"/>
              <a:t>.</a:t>
            </a:r>
            <a:r>
              <a:rPr lang="ru-RU" sz="2800" b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9812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7C80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916238" y="4652963"/>
            <a:ext cx="3240087" cy="1584325"/>
          </a:xfrm>
          <a:prstGeom prst="wedgeRectCallout">
            <a:avLst>
              <a:gd name="adj1" fmla="val -1690"/>
              <a:gd name="adj2" fmla="val -88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900113" y="692150"/>
            <a:ext cx="2808287" cy="1728788"/>
          </a:xfrm>
          <a:prstGeom prst="wedgeRectCallout">
            <a:avLst>
              <a:gd name="adj1" fmla="val 57912"/>
              <a:gd name="adj2" fmla="val 843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787900" y="908050"/>
            <a:ext cx="3527425" cy="1873250"/>
          </a:xfrm>
          <a:prstGeom prst="wedgeRectCallout">
            <a:avLst>
              <a:gd name="adj1" fmla="val -62917"/>
              <a:gd name="adj2" fmla="val 83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627313" y="3068638"/>
            <a:ext cx="34559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Monotype Corsiva"/>
              </a:rPr>
              <a:t>Задачи: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35600" y="981075"/>
            <a:ext cx="22320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2.Рассмотреть       историю происхождения чая и способы выращивания</a:t>
            </a:r>
            <a:r>
              <a:rPr lang="ru-RU" sz="2800" b="1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71550" y="908050"/>
            <a:ext cx="2771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 Рассмотреть химический состав чая и его влияние на организм человека.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4941888"/>
            <a:ext cx="2808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3300"/>
                </a:solidFill>
                <a:latin typeface="Comic Sans MS" pitchFamily="66" charset="0"/>
              </a:rPr>
              <a:t>3. Изучить классификацию и состав чая.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utoUpdateAnimBg="0"/>
      <p:bldP spid="5125" grpId="0" autoUpdateAnimBg="0"/>
      <p:bldP spid="5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Чайная пыль.</a:t>
            </a:r>
            <a:r>
              <a:rPr lang="ru-RU" sz="4000" b="1" i="1" smtClean="0"/>
              <a:t/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9144000" cy="2852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</a:t>
            </a:r>
            <a:r>
              <a:rPr lang="ru-RU" sz="2400" smtClean="0"/>
              <a:t>Для изготовления чая в пакетиках используются отходы производства листового чая - чайная пыль. При обжарке чайных листьев обсыпаются самые пережаренные кусочки, в которых полезных веществ практически нет. Такая пыль не дает при заварке насыщенного цвета, поэтому производители зачастую добавляют в пакетные чаи красители. Вдобавок неприятный привкус бумаги и клея перебивается добавкой ароматизаторов. Всё это влияет на защитную функцию и обменные процессы в организме. А красители могут стать причиной аллергии и в некоторых случаях подтолкнуть организм к заболеванию раком.</a:t>
            </a:r>
          </a:p>
        </p:txBody>
      </p:sp>
      <p:pic>
        <p:nvPicPr>
          <p:cNvPr id="11268" name="Picture 5" descr="1290297345_480_29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572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big_342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92150"/>
            <a:ext cx="29511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08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404812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  <a:r>
              <a:rPr lang="ru-RU" b="1" smtClean="0"/>
              <a:t>«Вредные пакетики».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196975"/>
            <a:ext cx="4906963" cy="638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Употребление привычного для нас чая в пакетиках может привести к заболеваниям десен и костей. Также было выяснено, что пакетированный чай, по сравнению с развесным содержит в себе большое количество фторидов, избыток которых приводит к флюорозу. При этой болезни зубы покрываются пятнами или на эмали возникают какие-либо другие дефекты. В самых же крайних случаях это заболевание способно поражать кости скелета.</a:t>
            </a:r>
            <a:r>
              <a:rPr lang="ru-RU" sz="2800" smtClean="0"/>
              <a:t>      </a:t>
            </a:r>
          </a:p>
        </p:txBody>
      </p:sp>
      <p:pic>
        <p:nvPicPr>
          <p:cNvPr id="12292" name="Picture 12" descr="47854057_Celebte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08300"/>
            <a:ext cx="4356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ima32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828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032908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1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605837" cy="666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Задумайтесь...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Получаете ли вы 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истинное чайное 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удовольствие?!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Ведь от выбора 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чая зависит ваше </a:t>
            </a:r>
          </a:p>
          <a:p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здоровье!</a:t>
            </a:r>
          </a:p>
        </p:txBody>
      </p:sp>
    </p:spTree>
    <p:extLst>
      <p:ext uri="{BB962C8B-B14F-4D97-AF65-F5344CB8AC3E}">
        <p14:creationId xmlns:p14="http://schemas.microsoft.com/office/powerpoint/2010/main" val="329379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7993062" cy="6165850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Чай – от слова печаль и нежность.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Ароматы цветов, их свежесть,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Оседают в стакане вязко, 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Вызывая блаженства маску,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Добавляя медвяный привкус,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Зарождая утробный искус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Кипятка, - и его опасность</a:t>
            </a:r>
            <a:b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Сообщает желудку страстность. 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Чай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от слова Весна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Цветенье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b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Самый первый глоток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Смятенье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 </a:t>
            </a:r>
            <a:b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Самый первый листок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Желанье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b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Учащает Восток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Дыханье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Автор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Эдуард </a:t>
            </a:r>
            <a:r>
              <a:rPr lang="ru-RU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Учаров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0" y="1817688"/>
            <a:ext cx="4143375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14342" name="Rectangle 17"/>
          <p:cNvSpPr>
            <a:spLocks noChangeArrowheads="1"/>
          </p:cNvSpPr>
          <p:nvPr/>
        </p:nvSpPr>
        <p:spPr bwMode="auto">
          <a:xfrm>
            <a:off x="0" y="3292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000"/>
              <a:t/>
            </a:r>
            <a:br>
              <a:rPr lang="ru-RU" sz="1000"/>
            </a:br>
            <a:endParaRPr lang="ru-RU" sz="1800" b="0"/>
          </a:p>
        </p:txBody>
      </p:sp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14344" name="Rectangle 30"/>
          <p:cNvSpPr>
            <a:spLocks noChangeArrowheads="1"/>
          </p:cNvSpPr>
          <p:nvPr/>
        </p:nvSpPr>
        <p:spPr bwMode="auto">
          <a:xfrm>
            <a:off x="0" y="3292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000"/>
              <a:t/>
            </a:r>
            <a:br>
              <a:rPr lang="ru-RU" sz="1000"/>
            </a:br>
            <a:endParaRPr lang="ru-RU" sz="1800" b="0"/>
          </a:p>
        </p:txBody>
      </p:sp>
    </p:spTree>
    <p:extLst>
      <p:ext uri="{BB962C8B-B14F-4D97-AF65-F5344CB8AC3E}">
        <p14:creationId xmlns:p14="http://schemas.microsoft.com/office/powerpoint/2010/main" val="14841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875-270x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Результаты </a:t>
            </a:r>
            <a:r>
              <a:rPr lang="ru-RU" sz="4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</a:t>
            </a:r>
            <a:r>
              <a:rPr lang="ru-RU" sz="4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ей </a:t>
            </a:r>
            <a:r>
              <a:rPr lang="ru-RU" sz="4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работы.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Мы выяснили состав чая, его свойства и воздействие на организм человека.</a:t>
            </a:r>
          </a:p>
          <a:p>
            <a:pPr algn="ctr" eaLnBrk="1" hangingPunct="1">
              <a:buFontTx/>
              <a:buNone/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Действительно, настоящий рассыпчатый чай благотворно влияет на наше здоровье, а пакетированный – только вредит нашему организму.</a:t>
            </a:r>
          </a:p>
        </p:txBody>
      </p:sp>
    </p:spTree>
    <p:extLst>
      <p:ext uri="{BB962C8B-B14F-4D97-AF65-F5344CB8AC3E}">
        <p14:creationId xmlns:p14="http://schemas.microsoft.com/office/powerpoint/2010/main" val="26000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56054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1290973098_te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708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img_44965252_5455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48335414_1251980830_greente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12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845978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91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455738" y="1289050"/>
            <a:ext cx="304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5759450" cy="733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Душистый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льется чай.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43525" y="3232150"/>
            <a:ext cx="2973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</a:t>
            </a:r>
            <a:r>
              <a:rPr lang="ru-RU" sz="1400" dirty="0" smtClean="0"/>
              <a:t>                                            </a:t>
            </a:r>
            <a:endParaRPr lang="ru-RU" sz="1400" dirty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276600" y="6113463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D60093"/>
                </a:solidFill>
              </a:rPr>
              <a:t>Эрзин– 2014 год</a:t>
            </a:r>
          </a:p>
        </p:txBody>
      </p:sp>
      <p:pic>
        <p:nvPicPr>
          <p:cNvPr id="2057" name="Picture 9" descr="посуда для ч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1873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0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80390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CCFF66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Методический паспорт.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08038" y="1504950"/>
            <a:ext cx="7219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Тема :</a:t>
            </a:r>
            <a:r>
              <a:rPr lang="ru-RU" b="1" dirty="0" smtClean="0">
                <a:solidFill>
                  <a:srgbClr val="FFFFFF"/>
                </a:solidFill>
              </a:rPr>
              <a:t>                            « Душистый льется чай».</a:t>
            </a:r>
          </a:p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Тип проекта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:</a:t>
            </a:r>
            <a:r>
              <a:rPr lang="ru-RU" b="1" dirty="0" smtClean="0">
                <a:solidFill>
                  <a:srgbClr val="FFFFFF"/>
                </a:solidFill>
              </a:rPr>
              <a:t>                творческий.</a:t>
            </a:r>
          </a:p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Форма работы :</a:t>
            </a:r>
            <a:r>
              <a:rPr lang="ru-RU" b="1" dirty="0" smtClean="0">
                <a:solidFill>
                  <a:srgbClr val="FFFFFF"/>
                </a:solidFill>
              </a:rPr>
              <a:t>            индивидуальная, групповая.</a:t>
            </a:r>
          </a:p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Время работы :</a:t>
            </a:r>
            <a:r>
              <a:rPr lang="ru-RU" b="1" dirty="0" smtClean="0">
                <a:solidFill>
                  <a:srgbClr val="FFFFFF"/>
                </a:solidFill>
              </a:rPr>
              <a:t>            5 ч.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016250"/>
            <a:ext cx="845978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accent2"/>
                </a:solidFill>
              </a:rPr>
              <a:t>  Цель :</a:t>
            </a:r>
            <a:r>
              <a:rPr lang="ru-RU" b="1">
                <a:solidFill>
                  <a:srgbClr val="FFFFFF"/>
                </a:solidFill>
              </a:rPr>
              <a:t>                             1.  Знакомство с правилами этикета, искусством 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 чайного стола, традициями чаепития;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 2.Развитие умения прилично вести себя за 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 столом;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3.Воспитание культуры поведения учащихся.</a:t>
            </a:r>
          </a:p>
          <a:p>
            <a:pPr eaLnBrk="1" hangingPunct="1"/>
            <a:r>
              <a:rPr lang="ru-RU" b="1">
                <a:solidFill>
                  <a:schemeClr val="accent2"/>
                </a:solidFill>
              </a:rPr>
              <a:t> Задачи : </a:t>
            </a:r>
            <a:r>
              <a:rPr lang="ru-RU" b="1">
                <a:solidFill>
                  <a:srgbClr val="FFFFFF"/>
                </a:solidFill>
              </a:rPr>
              <a:t>                         1. Изучить историю возникновения чая;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 2. Составить информационный банк о чае;</a:t>
            </a:r>
          </a:p>
          <a:p>
            <a:pPr eaLnBrk="1" hangingPunct="1"/>
            <a:r>
              <a:rPr lang="ru-RU" b="1">
                <a:solidFill>
                  <a:srgbClr val="FFFFFF"/>
                </a:solidFill>
              </a:rPr>
              <a:t>                                        3. научиться правильно заваривать чай.</a:t>
            </a:r>
          </a:p>
          <a:p>
            <a:pPr eaLnBrk="1" hangingPunct="1"/>
            <a:r>
              <a:rPr lang="ru-RU" b="1">
                <a:solidFill>
                  <a:schemeClr val="accent2"/>
                </a:solidFill>
              </a:rPr>
              <a:t>Планируемый </a:t>
            </a:r>
            <a:r>
              <a:rPr lang="ru-RU" b="1">
                <a:solidFill>
                  <a:srgbClr val="FFFFFF"/>
                </a:solidFill>
              </a:rPr>
              <a:t>              учащиеся научаться прилично вести себя за </a:t>
            </a:r>
            <a:r>
              <a:rPr lang="ru-RU" b="1">
                <a:solidFill>
                  <a:schemeClr val="accent2"/>
                </a:solidFill>
              </a:rPr>
              <a:t>результат : </a:t>
            </a:r>
            <a:r>
              <a:rPr lang="ru-RU" b="1">
                <a:solidFill>
                  <a:srgbClr val="FFFFFF"/>
                </a:solidFill>
              </a:rPr>
              <a:t>                    столом. </a:t>
            </a:r>
          </a:p>
        </p:txBody>
      </p:sp>
    </p:spTree>
    <p:extLst>
      <p:ext uri="{BB962C8B-B14F-4D97-AF65-F5344CB8AC3E}">
        <p14:creationId xmlns:p14="http://schemas.microsoft.com/office/powerpoint/2010/main" val="26922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/>
      <p:bldP spid="30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43075" y="280988"/>
            <a:ext cx="491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40067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>
                        <a:alpha val="50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История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>
                        <a:alpha val="50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возникновения чая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9475" y="2060575"/>
            <a:ext cx="7508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FFFFFF"/>
                </a:solidFill>
              </a:rPr>
              <a:t>Из Китая чай начал свое триумфальное шествие по миру. В 8 веке он попадает в Японию. Затем чай проник в Корею, Индию, Индонезию, Иран. Монголию, Юго-Восточную Сибирь и Среднюю Азию. Хотя чай и стал любимым напитком в большинстве стран мира, но выращивать его там долгое время не могли и привозили из Китая. Регулярно доставлять чай в Европу начали в 1664 году.</a:t>
            </a:r>
          </a:p>
          <a:p>
            <a:pPr eaLnBrk="1" hangingPunct="1"/>
            <a:r>
              <a:rPr lang="ru-RU" sz="1400" b="1">
                <a:solidFill>
                  <a:srgbClr val="FFFFFF"/>
                </a:solidFill>
              </a:rPr>
              <a:t>В 1834 г. Чай стали выращивать в Индии. В 1818г. Чайные кусты стали выращивать в Крыму в Никитском ботаническом саду, а в 1833г.в Грузии.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50913" y="1555750"/>
            <a:ext cx="572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FFFFFF"/>
                </a:solidFill>
              </a:rPr>
              <a:t>Первыми о чае узнали китайские пастухи, увидев как их овцы</a:t>
            </a:r>
          </a:p>
          <a:p>
            <a:pPr eaLnBrk="1" hangingPunct="1"/>
            <a:r>
              <a:rPr lang="ru-RU" sz="1400" b="1">
                <a:solidFill>
                  <a:srgbClr val="FFFFFF"/>
                </a:solidFill>
              </a:rPr>
              <a:t> съедая какую-то траву становились игривее, резвее.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92275" y="4437063"/>
            <a:ext cx="340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00113" y="3598863"/>
            <a:ext cx="73437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FFFFFF"/>
                </a:solidFill>
              </a:rPr>
              <a:t>В 1679г. Россия заключила договор о постоянных поставках чая. В 1696г. Из Москвы отправился первый караван за чаем. Его везли 11 тыс. километров на верблюдах, арбах, телегах, санях; переплавляли на паромах по рекам. Около года караван добирался до Москвы. </a:t>
            </a:r>
          </a:p>
        </p:txBody>
      </p:sp>
      <p:pic>
        <p:nvPicPr>
          <p:cNvPr id="4107" name="Picture 11" descr="Гонки на чайных клипер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17224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04" grpId="0"/>
      <p:bldP spid="41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чайный ли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31913" y="765175"/>
            <a:ext cx="64801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600" b="1">
                <a:solidFill>
                  <a:schemeClr val="tx2"/>
                </a:solidFill>
              </a:rPr>
              <a:t>Чайный куст- вечнозеленый кустарник или дерево,  высотой от 1 метра до 10 метров. Листья эллиптические, кожистые, с зубчатыми краями, молодые листья покрыты серебристым пушком. Цветки белые или розовые, душистые. Цветет в августе-сентябре. Плод- коробочка. Созревает в октябре- декабре. Из листьев приготовляют напиток. В качестве лекарственного сырья используют листья и ветви.</a:t>
            </a:r>
          </a:p>
          <a:p>
            <a:pPr algn="just" eaLnBrk="1" hangingPunct="1"/>
            <a:r>
              <a:rPr lang="ru-RU" sz="1600" b="1">
                <a:solidFill>
                  <a:schemeClr val="tx2"/>
                </a:solidFill>
              </a:rPr>
              <a:t>Круглый год у чайных кустов хлопочут люди :мотыжат землю, удобряют ее, пропалывают сорняки, подрезают кусты, окружают плантации ветрозащитными полосами, дренажными канавами. Но основная работа—сбор листа. Он длится семь месяцев : с апреля по октябрь. С чайных кустов срывают верхушки молодых побегов с двумя- тремя листочками. Сборщицы с корзинами обходят куст за кустом, дорожа каждой минутой : ведь чайный лист, хороший сегодня, завтра будет уже негодным  Из 100 кг зеленых листьев выходит 25 кг чая. </a:t>
            </a:r>
          </a:p>
        </p:txBody>
      </p:sp>
      <p:pic>
        <p:nvPicPr>
          <p:cNvPr id="5124" name="Picture 6" descr="сбор чая вруч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0161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7981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201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Чай – один из самых древнейший напитков, употребляемых человеком.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937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7200" y="1524000"/>
            <a:ext cx="504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Появление чая овеяно легендами.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Первыми стали употреблять настой листьев пастухи на юге Китая, обратив внимание на животных, которые щиплют листочки с кустов и делаются бодрее.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6200" y="3200400"/>
            <a:ext cx="876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5577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В Китае в 2700 г. до н. э. в одной китайской рукописи упоминается о чае. В 1737 г. до н. э. китайский император кипятил воду в своём саду, вдруг с куста прямо в кипящую воду слетело несколько листьев. Он попробовал воду и пришёл в восторг от приятного вкуса и нежного запаха.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Японская легенда гласит, что священник отрезал свои смыкающиеся веки и бросил их на землю. Там где упали его веки, выросли два чайных куста, листья которых были способны отогнать сон.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F2B2B"/>
                  </a:solidFill>
                  <a:round/>
                  <a:headEnd/>
                  <a:tailEnd/>
                </a:ln>
                <a:solidFill>
                  <a:srgbClr val="EF2B2B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История происхождения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49" grpId="0" autoUpdateAnimBg="0"/>
      <p:bldP spid="6151" grpId="0" autoUpdateAnimBg="0"/>
      <p:bldP spid="6152" grpId="0" autoUpdateAnimBg="0"/>
      <p:bldP spid="61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68538" y="692150"/>
            <a:ext cx="51117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Виды чая :</a:t>
            </a:r>
          </a:p>
        </p:txBody>
      </p:sp>
      <p:pic>
        <p:nvPicPr>
          <p:cNvPr id="6149" name="Picture 5" descr="Чёр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871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Зелё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1873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5" y="3089275"/>
            <a:ext cx="261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Чай черный </a:t>
            </a:r>
          </a:p>
          <a:p>
            <a:pPr eaLnBrk="1" hangingPunct="1"/>
            <a:r>
              <a:rPr lang="ru-RU" b="1">
                <a:solidFill>
                  <a:srgbClr val="FF0000"/>
                </a:solidFill>
              </a:rPr>
              <a:t>листовой 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48038" y="3016250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Чай зеленый листовой .</a:t>
            </a:r>
          </a:p>
        </p:txBody>
      </p:sp>
      <p:pic>
        <p:nvPicPr>
          <p:cNvPr id="6153" name="Picture 9" descr="Чёрный ароматизирова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65288"/>
            <a:ext cx="172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208713" y="3016250"/>
            <a:ext cx="271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Черный ароматизиро-</a:t>
            </a:r>
          </a:p>
          <a:p>
            <a:pPr eaLnBrk="1" hangingPunct="1"/>
            <a:r>
              <a:rPr lang="ru-RU" b="1">
                <a:solidFill>
                  <a:srgbClr val="FF0000"/>
                </a:solidFill>
              </a:rPr>
              <a:t>ванный </a:t>
            </a:r>
          </a:p>
          <a:p>
            <a:pPr eaLnBrk="1" hangingPunct="1"/>
            <a:r>
              <a:rPr lang="ru-RU" b="1">
                <a:solidFill>
                  <a:srgbClr val="FF0000"/>
                </a:solidFill>
              </a:rPr>
              <a:t>листовой чай</a:t>
            </a:r>
          </a:p>
        </p:txBody>
      </p:sp>
      <p:pic>
        <p:nvPicPr>
          <p:cNvPr id="6155" name="Picture 11" descr="Зелёный ароматизирова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17287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32363" y="5608638"/>
            <a:ext cx="2592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Зеленый</a:t>
            </a:r>
          </a:p>
          <a:p>
            <a:pPr eaLnBrk="1" hangingPunct="1"/>
            <a:r>
              <a:rPr lang="ru-RU" b="1">
                <a:solidFill>
                  <a:srgbClr val="FF0000"/>
                </a:solidFill>
              </a:rPr>
              <a:t>ароматизированный </a:t>
            </a:r>
          </a:p>
          <a:p>
            <a:pPr eaLnBrk="1" hangingPunct="1"/>
            <a:r>
              <a:rPr lang="ru-RU" b="1">
                <a:solidFill>
                  <a:srgbClr val="FF0000"/>
                </a:solidFill>
              </a:rPr>
              <a:t>листовой чай.</a:t>
            </a:r>
          </a:p>
        </p:txBody>
      </p:sp>
      <p:pic>
        <p:nvPicPr>
          <p:cNvPr id="6157" name="Picture 13" descr="Фруктов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1873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63713" y="5753100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Фруктовый чай</a:t>
            </a:r>
          </a:p>
        </p:txBody>
      </p:sp>
    </p:spTree>
    <p:extLst>
      <p:ext uri="{BB962C8B-B14F-4D97-AF65-F5344CB8AC3E}">
        <p14:creationId xmlns:p14="http://schemas.microsoft.com/office/powerpoint/2010/main" val="8213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  <p:bldP spid="6152" grpId="0"/>
      <p:bldP spid="6154" grpId="0"/>
      <p:bldP spid="6156" grpId="0"/>
      <p:bldP spid="61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Изображение 126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-387350"/>
            <a:ext cx="11377613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337300" cy="1052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Заваривание чая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1144588"/>
            <a:ext cx="74168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/>
              <a:t>Чтобы получить от чая истинное удовольствие и максимальную пользу , нужно его правильно хранить, приготовлять и пить. При длительном хранении чая эфирные масла улетучиваются, и он теряет аромат. Чай легко впитывает влагу и восприимчив в различным запахам. Поэтому его следует хранить в фарфоровой , фаянсовой или стеклянной посуде с плотно закрытой крышкой</a:t>
            </a:r>
            <a:r>
              <a:rPr lang="ru-RU" sz="1400" b="1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7675" y="2297113"/>
            <a:ext cx="75803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/>
              <a:t>Заваривают чай только в фарфоровом и фаянсовом чайнике, предварительно обдав его кипятком. Всыпав заварку, налить кипяток и накрыть чайник полотенцем или салфеткой, чтобы были закрыты крышка и носик чайника для сохранения аромата. Куклой- грелкой накрывать нельзя : чай должен преть, иначе он будет пахнуть веником. Кто-то наливает кипяток на 1/3, на ½, на 2/3, кто-то сразу доверху, оставив незаполненными 1-1,5 см до крышки ( место для образования пены).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7675" y="3881438"/>
            <a:ext cx="71485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/>
              <a:t>Настаивают черный чай 5 минут, а зеленый- 8 минут. Для заварки вода должна быть чистая, мягкая. Идеальным источником воды для чая являются родники, ручьи, горные реки.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7675" y="4600575"/>
            <a:ext cx="80851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u="sng"/>
              <a:t>Необходимые условия для того, чтобы чай получился хорошим: </a:t>
            </a:r>
          </a:p>
          <a:p>
            <a:pPr eaLnBrk="1" hangingPunct="1"/>
            <a:r>
              <a:rPr lang="ru-RU" sz="1600" b="1"/>
              <a:t>1.Хороший чай и качественная вода. </a:t>
            </a:r>
          </a:p>
          <a:p>
            <a:pPr eaLnBrk="1" hangingPunct="1"/>
            <a:r>
              <a:rPr lang="ru-RU" sz="1600" b="1"/>
              <a:t>2.Удобная посуда, не содержащая посторонних запахов. </a:t>
            </a:r>
          </a:p>
          <a:p>
            <a:pPr eaLnBrk="1" hangingPunct="1"/>
            <a:r>
              <a:rPr lang="ru-RU" sz="1600" b="1"/>
              <a:t>3.Вода «белый ключ» .</a:t>
            </a:r>
          </a:p>
          <a:p>
            <a:pPr eaLnBrk="1" hangingPunct="1"/>
            <a:r>
              <a:rPr lang="ru-RU" sz="1600" b="1"/>
              <a:t>4.Прогретый заварочный чайничек .</a:t>
            </a:r>
          </a:p>
          <a:p>
            <a:pPr eaLnBrk="1" hangingPunct="1"/>
            <a:r>
              <a:rPr lang="ru-RU" sz="1600" b="1"/>
              <a:t>5.Правильная температура воды. </a:t>
            </a:r>
          </a:p>
          <a:p>
            <a:pPr eaLnBrk="1" hangingPunct="1"/>
            <a:r>
              <a:rPr lang="ru-RU" sz="1600" b="1"/>
              <a:t>6.Важно не передержать чай. </a:t>
            </a:r>
          </a:p>
          <a:p>
            <a:pPr eaLnBrk="1" hangingPunct="1"/>
            <a:endParaRPr lang="ru-RU" sz="1600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3434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CC99FF"/>
                    </a:gs>
                    <a:gs pos="50000">
                      <a:srgbClr val="800080"/>
                    </a:gs>
                    <a:gs pos="100000">
                      <a:srgbClr val="CC99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Ценности чая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7675" y="1431925"/>
            <a:ext cx="7940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FF33CC"/>
                </a:solidFill>
              </a:rPr>
              <a:t>Чай содержит витамины </a:t>
            </a:r>
            <a:r>
              <a:rPr lang="en-US" sz="1600" b="1">
                <a:solidFill>
                  <a:srgbClr val="FF33CC"/>
                </a:solidFill>
              </a:rPr>
              <a:t>P</a:t>
            </a:r>
            <a:r>
              <a:rPr lang="ru-RU" sz="1600" b="1">
                <a:solidFill>
                  <a:srgbClr val="FF33CC"/>
                </a:solidFill>
              </a:rPr>
              <a:t>, </a:t>
            </a:r>
            <a:r>
              <a:rPr lang="en-US" sz="1600" b="1">
                <a:solidFill>
                  <a:srgbClr val="FF33CC"/>
                </a:solidFill>
              </a:rPr>
              <a:t>C</a:t>
            </a:r>
            <a:r>
              <a:rPr lang="ru-RU" sz="1600" b="1">
                <a:solidFill>
                  <a:srgbClr val="FF33CC"/>
                </a:solidFill>
              </a:rPr>
              <a:t>,</a:t>
            </a:r>
            <a:r>
              <a:rPr lang="en-US" sz="1600" b="1">
                <a:solidFill>
                  <a:srgbClr val="FF33CC"/>
                </a:solidFill>
              </a:rPr>
              <a:t>A</a:t>
            </a:r>
            <a:r>
              <a:rPr lang="ru-RU" sz="1600" b="1">
                <a:solidFill>
                  <a:srgbClr val="FF33CC"/>
                </a:solidFill>
              </a:rPr>
              <a:t>, </a:t>
            </a:r>
            <a:r>
              <a:rPr lang="en-US" sz="1600" b="1">
                <a:solidFill>
                  <a:srgbClr val="FF33CC"/>
                </a:solidFill>
              </a:rPr>
              <a:t>B</a:t>
            </a:r>
            <a:r>
              <a:rPr lang="ru-RU" sz="1600" b="1">
                <a:solidFill>
                  <a:srgbClr val="FF33CC"/>
                </a:solidFill>
              </a:rPr>
              <a:t>1, </a:t>
            </a:r>
            <a:r>
              <a:rPr lang="en-US" sz="1600" b="1">
                <a:solidFill>
                  <a:srgbClr val="FF33CC"/>
                </a:solidFill>
              </a:rPr>
              <a:t>B</a:t>
            </a:r>
            <a:r>
              <a:rPr lang="ru-RU" sz="1600" b="1">
                <a:solidFill>
                  <a:srgbClr val="FF33CC"/>
                </a:solidFill>
              </a:rPr>
              <a:t>2.</a:t>
            </a:r>
          </a:p>
          <a:p>
            <a:pPr eaLnBrk="1" hangingPunct="1"/>
            <a:r>
              <a:rPr lang="ru-RU" sz="1600" b="1">
                <a:solidFill>
                  <a:srgbClr val="FF33CC"/>
                </a:solidFill>
              </a:rPr>
              <a:t>Провитамин А полезен для зрения;</a:t>
            </a:r>
          </a:p>
          <a:p>
            <a:pPr eaLnBrk="1" hangingPunct="1"/>
            <a:r>
              <a:rPr lang="ru-RU" sz="1600" b="1">
                <a:solidFill>
                  <a:srgbClr val="FF33CC"/>
                </a:solidFill>
              </a:rPr>
              <a:t>В –делает кожу эластичной и красивой, этот витамин полезен также при лечении некоторых болезней почек;</a:t>
            </a:r>
          </a:p>
          <a:p>
            <a:pPr eaLnBrk="1" hangingPunct="1"/>
            <a:r>
              <a:rPr lang="ru-RU" sz="1600" b="1">
                <a:solidFill>
                  <a:srgbClr val="FF33CC"/>
                </a:solidFill>
              </a:rPr>
              <a:t>Р- улучшает кровообращение в мельчайших сосудах, поэтому чаем промывают воспаленные глаза;</a:t>
            </a:r>
          </a:p>
          <a:p>
            <a:pPr eaLnBrk="1" hangingPunct="1"/>
            <a:r>
              <a:rPr lang="ru-RU" sz="1600" b="1">
                <a:solidFill>
                  <a:srgbClr val="FF33CC"/>
                </a:solidFill>
              </a:rPr>
              <a:t>С- резко усиливает эффективность аскорбиновой кислоты, способствует ее накоплению и задержанию в организме;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9113" y="3665538"/>
            <a:ext cx="8085137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2060"/>
                </a:solidFill>
              </a:rPr>
              <a:t>Чай- утоляет голод и на длительное время сохраняет работоспособность.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</a:rPr>
              <a:t>Чай- благотворно влияет на пищеварительный тракт, на почки, стимулирует деятельность почек;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</a:rPr>
              <a:t>Чай- усиливает процесс питания кислородом сосудов мозга, расширяет их, облегчает дыхание, очищает организм от токсинов;</a:t>
            </a:r>
          </a:p>
          <a:p>
            <a:pPr eaLnBrk="1" hangingPunct="1"/>
            <a:r>
              <a:rPr lang="ru-RU" sz="1600" b="1">
                <a:solidFill>
                  <a:srgbClr val="CC00FF"/>
                </a:solidFill>
              </a:rPr>
              <a:t>Чай- улучшает общее расположение духа, люди делаются более миролюбивыми;</a:t>
            </a:r>
          </a:p>
          <a:p>
            <a:pPr eaLnBrk="1" hangingPunct="1"/>
            <a:r>
              <a:rPr lang="ru-RU" sz="1600" b="1">
                <a:solidFill>
                  <a:srgbClr val="CC00FF"/>
                </a:solidFill>
              </a:rPr>
              <a:t>Чай- увеличивает способность мозга перерабатывать полученные впечатления и располагает к более углубленному мышлению;</a:t>
            </a:r>
          </a:p>
          <a:p>
            <a:pPr eaLnBrk="1" hangingPunct="1"/>
            <a:r>
              <a:rPr lang="ru-RU" sz="1600" b="1">
                <a:solidFill>
                  <a:srgbClr val="CC00FF"/>
                </a:solidFill>
              </a:rPr>
              <a:t>Чай- содержит витамин К, который способствует образованию в печени протромбина, необходимого для поддержания нормальной свертываемости крови.. Ученые насчитали в чае около 300 веществ, полезных для нашего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958403401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79475" y="1360488"/>
            <a:ext cx="779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9219" name="Picture 4" descr="tea_herbal_lavend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81463"/>
            <a:ext cx="3109913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1338263"/>
            <a:ext cx="75612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276350" algn="l"/>
              </a:tabLst>
            </a:pPr>
            <a:r>
              <a:rPr lang="ru-RU" sz="2000" b="1">
                <a:solidFill>
                  <a:srgbClr val="66FF33"/>
                </a:solidFill>
              </a:rPr>
              <a:t>Чаепитие—это одна из форм общения. Его только     нужно суметь организовать, чтобы оно было приятным</a:t>
            </a:r>
          </a:p>
          <a:p>
            <a:pPr algn="just">
              <a:tabLst>
                <a:tab pos="1276350" algn="l"/>
              </a:tabLst>
            </a:pPr>
            <a:r>
              <a:rPr lang="ru-RU" sz="2000" b="1">
                <a:solidFill>
                  <a:srgbClr val="66FF33"/>
                </a:solidFill>
              </a:rPr>
              <a:t>и полезным дома, в школе или на работе, в гостях. Замечательна традиция семейных посиделок. Как прекрасно, если в доме появится еще один час, когда</a:t>
            </a:r>
          </a:p>
          <a:p>
            <a:pPr algn="ctr">
              <a:tabLst>
                <a:tab pos="1276350" algn="l"/>
              </a:tabLst>
            </a:pPr>
            <a:r>
              <a:rPr lang="ru-RU" sz="2000" b="1">
                <a:solidFill>
                  <a:srgbClr val="66FF33"/>
                </a:solidFill>
              </a:rPr>
              <a:t> вся семья соберется вместе, чашка чая располагает к неспешной, задушевной беседе. Трудно найти ,наверное, человека, который бы отказался выпить чашечку, другую. Вкусный, ароматный, просто божественный напиток вошел в нашу жизнь навсегда. </a:t>
            </a:r>
          </a:p>
        </p:txBody>
      </p:sp>
    </p:spTree>
    <p:extLst>
      <p:ext uri="{BB962C8B-B14F-4D97-AF65-F5344CB8AC3E}">
        <p14:creationId xmlns:p14="http://schemas.microsoft.com/office/powerpoint/2010/main" val="21048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4829175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Загадки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79475" y="1504950"/>
            <a:ext cx="80137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/>
              <a:t>Бел, как снег, в чести у всех, в рот попал, там и пропал. </a:t>
            </a:r>
          </a:p>
          <a:p>
            <a:pPr eaLnBrk="1" hangingPunct="1"/>
            <a:r>
              <a:rPr lang="ru-RU" sz="2000" b="1" i="1" u="sng"/>
              <a:t> ( Сахар)</a:t>
            </a:r>
          </a:p>
          <a:p>
            <a:pPr eaLnBrk="1" hangingPunct="1"/>
            <a:r>
              <a:rPr lang="ru-RU" sz="2000" b="1"/>
              <a:t>Сверху- дыра,  снизу- дыра , а посередине—огонь да вода.</a:t>
            </a:r>
          </a:p>
          <a:p>
            <a:pPr eaLnBrk="1" hangingPunct="1"/>
            <a:r>
              <a:rPr lang="ru-RU" sz="2000" b="1"/>
              <a:t> ( Самовар).</a:t>
            </a:r>
          </a:p>
          <a:p>
            <a:pPr eaLnBrk="1" hangingPunct="1"/>
            <a:r>
              <a:rPr lang="ru-RU" sz="2000" b="1"/>
              <a:t>На голове пуговка , в носу решето, одна рука, да и та на спине. ( Чайник).</a:t>
            </a:r>
          </a:p>
          <a:p>
            <a:pPr eaLnBrk="1" hangingPunct="1"/>
            <a:r>
              <a:rPr lang="ru-RU" sz="2000" b="1"/>
              <a:t>Черненько,  горяченько , а все любят. ( Чай).</a:t>
            </a:r>
          </a:p>
          <a:p>
            <a:pPr eaLnBrk="1" hangingPunct="1"/>
            <a:r>
              <a:rPr lang="ru-RU" sz="2000" b="1"/>
              <a:t>Чего во рту не удержишь? ( Кипяток).</a:t>
            </a:r>
          </a:p>
          <a:p>
            <a:pPr eaLnBrk="1" hangingPunct="1"/>
            <a:r>
              <a:rPr lang="ru-RU" sz="2000" b="1"/>
              <a:t>В лесу родился, в лесу вырос, в дом пришел— всех вокруг себя собрал. ( Стол).</a:t>
            </a:r>
          </a:p>
          <a:p>
            <a:pPr eaLnBrk="1" hangingPunct="1"/>
            <a:r>
              <a:rPr lang="ru-RU" sz="2000" b="1"/>
              <a:t>Пузатый , носатый на печи сопел. Потом  вдруг нечаянно песню запел. ( Чайник).</a:t>
            </a:r>
          </a:p>
        </p:txBody>
      </p:sp>
    </p:spTree>
    <p:extLst>
      <p:ext uri="{BB962C8B-B14F-4D97-AF65-F5344CB8AC3E}">
        <p14:creationId xmlns:p14="http://schemas.microsoft.com/office/powerpoint/2010/main" val="18714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479107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2700000" scaled="1"/>
                </a:gradFill>
                <a:latin typeface="Arial"/>
                <a:cs typeface="Arial"/>
              </a:rPr>
              <a:t>Пословицы,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2700000" scaled="1"/>
                </a:gradFill>
                <a:latin typeface="Arial"/>
                <a:cs typeface="Arial"/>
              </a:rPr>
              <a:t>поговорки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455738" y="1865313"/>
            <a:ext cx="66452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Где чай пьют—там и нам приют.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За чаем не скучаем.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Пей чай, не вдавайся в печаль.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С чая лиха не бывает.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Выпьешь чайку— позабудешь тоску.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Самовар кипит— уходить не велит.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Чай не пьешь— какая сила?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С пирожком да чаем и мы не подкачаем.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Устал – пей чай, жарко— пей чай, хочешь согреться—пей чай.</a:t>
            </a:r>
          </a:p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Чай пить— приятно жить.</a:t>
            </a:r>
          </a:p>
        </p:txBody>
      </p:sp>
    </p:spTree>
    <p:extLst>
      <p:ext uri="{BB962C8B-B14F-4D97-AF65-F5344CB8AC3E}">
        <p14:creationId xmlns:p14="http://schemas.microsoft.com/office/powerpoint/2010/main" val="26060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 rot="5400000">
            <a:off x="-628650" y="2724151"/>
            <a:ext cx="4067175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gradFill rotWithShape="1">
                  <a:gsLst>
                    <a:gs pos="0">
                      <a:srgbClr val="00CCFF"/>
                    </a:gs>
                    <a:gs pos="50000">
                      <a:srgbClr val="00FF00"/>
                    </a:gs>
                    <a:gs pos="100000">
                      <a:srgbClr val="00CCFF"/>
                    </a:gs>
                  </a:gsLst>
                  <a:lin ang="135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-1397000" y="785813"/>
            <a:ext cx="992187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63938" y="158750"/>
            <a:ext cx="443706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1.Родина чая ? </a:t>
            </a:r>
            <a:r>
              <a:rPr lang="ru-RU" sz="1400" b="1">
                <a:solidFill>
                  <a:srgbClr val="339966"/>
                </a:solidFill>
              </a:rPr>
              <a:t>( Китай).</a:t>
            </a:r>
            <a:endParaRPr lang="ru-RU" sz="1400"/>
          </a:p>
          <a:p>
            <a:pPr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2.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В какой стране сегодня меньше всего пьют чай? (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В Индии).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3.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Какой чай считается идеальным : с добавками или без ? (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Истинный чай не должен иметь добавок).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              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4.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В чем хранят чай ?(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В старину—в стеклянных банках с закрытой крышкой).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5.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Срок хранения чая ?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( По стандарту 8 мес.).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6.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Какая самая пригодная вода для заварки? (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Вода кипящая белым ключом).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7.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В какой посуде следует заваривать чай?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( В фарфоровой или фаянсовой посуде).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8.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Из каких растений можно заваривать чай? (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Роза, липа, зверобой, смородиновый лист, лист малины, жасмин).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 b="1">
                <a:solidFill>
                  <a:srgbClr val="993366"/>
                </a:solidFill>
              </a:rPr>
              <a:t>9.</a:t>
            </a:r>
            <a:r>
              <a:rPr lang="ru-RU" sz="1400" b="1">
                <a:solidFill>
                  <a:srgbClr val="993366"/>
                </a:solidFill>
                <a:cs typeface="Times New Roman" pitchFamily="18" charset="0"/>
              </a:rPr>
              <a:t>Чем можно заменить чай? </a:t>
            </a:r>
            <a:r>
              <a:rPr lang="ru-RU" sz="1400" b="1">
                <a:solidFill>
                  <a:srgbClr val="339966"/>
                </a:solidFill>
                <a:cs typeface="Times New Roman" pitchFamily="18" charset="0"/>
              </a:rPr>
              <a:t>( Черника, Иван-чай, Листья смородины, шиповник).</a:t>
            </a:r>
            <a:endParaRPr lang="ru-RU" sz="1400"/>
          </a:p>
          <a:p>
            <a:pPr eaLnBrk="0" hangingPunct="0">
              <a:tabLst>
                <a:tab pos="1276350" algn="l"/>
              </a:tabLst>
            </a:pPr>
            <a:r>
              <a:rPr lang="ru-RU" sz="1400">
                <a:solidFill>
                  <a:srgbClr val="00008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616325" y="4097338"/>
            <a:ext cx="49164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800000"/>
                </a:solidFill>
              </a:rPr>
              <a:t>10.Кто открыл чай?</a:t>
            </a:r>
            <a:r>
              <a:rPr lang="ru-RU" sz="1400" b="1"/>
              <a:t> ( </a:t>
            </a:r>
            <a:r>
              <a:rPr lang="ru-RU" sz="1400" b="1">
                <a:solidFill>
                  <a:srgbClr val="008000"/>
                </a:solidFill>
              </a:rPr>
              <a:t>Овцы в Китае).</a:t>
            </a:r>
          </a:p>
          <a:p>
            <a:pPr eaLnBrk="1" hangingPunct="1"/>
            <a:r>
              <a:rPr lang="ru-RU" sz="1400" b="1">
                <a:solidFill>
                  <a:srgbClr val="800000"/>
                </a:solidFill>
              </a:rPr>
              <a:t>11.Чем полезен  чай  для человеческого организма</a:t>
            </a:r>
            <a:r>
              <a:rPr lang="ru-RU" sz="1400" b="1"/>
              <a:t> </a:t>
            </a:r>
            <a:r>
              <a:rPr lang="ru-RU" sz="1400" b="1">
                <a:solidFill>
                  <a:srgbClr val="800000"/>
                </a:solidFill>
              </a:rPr>
              <a:t>?</a:t>
            </a:r>
            <a:r>
              <a:rPr lang="ru-RU" sz="1400" b="1"/>
              <a:t> ( </a:t>
            </a:r>
            <a:r>
              <a:rPr lang="ru-RU" sz="1400" b="1">
                <a:solidFill>
                  <a:srgbClr val="008000"/>
                </a:solidFill>
              </a:rPr>
              <a:t>Восстанавливает силы, успокаивает сердце, снижает давление, предохраняет от простуды)</a:t>
            </a:r>
          </a:p>
        </p:txBody>
      </p:sp>
    </p:spTree>
    <p:extLst>
      <p:ext uri="{BB962C8B-B14F-4D97-AF65-F5344CB8AC3E}">
        <p14:creationId xmlns:p14="http://schemas.microsoft.com/office/powerpoint/2010/main" val="7019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00000">
              <a:srgbClr val="D6009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Способы выращивания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667000"/>
            <a:ext cx="14938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477000" y="3810000"/>
            <a:ext cx="1600200" cy="609600"/>
          </a:xfrm>
          <a:prstGeom prst="wedgeRectCallout">
            <a:avLst>
              <a:gd name="adj1" fmla="val -143153"/>
              <a:gd name="adj2" fmla="val -90884"/>
            </a:avLst>
          </a:prstGeom>
          <a:solidFill>
            <a:srgbClr val="C0F1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тепло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0" y="1066800"/>
            <a:ext cx="2590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00"/>
                </a:solidFill>
                <a:latin typeface="Comic Sans MS" pitchFamily="66" charset="0"/>
              </a:rPr>
              <a:t>Чтобы чайный куст давал чайный лист, ему необходимо: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724525" y="5373688"/>
            <a:ext cx="2514600" cy="609600"/>
          </a:xfrm>
          <a:prstGeom prst="wedgeRectCallout">
            <a:avLst>
              <a:gd name="adj1" fmla="val -81630"/>
              <a:gd name="adj2" fmla="val -347134"/>
            </a:avLst>
          </a:prstGeom>
          <a:solidFill>
            <a:srgbClr val="C0F1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влага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339975" y="1412875"/>
            <a:ext cx="3276600" cy="533400"/>
          </a:xfrm>
          <a:prstGeom prst="wedgeRectCallout">
            <a:avLst>
              <a:gd name="adj1" fmla="val -8190"/>
              <a:gd name="adj2" fmla="val 229167"/>
            </a:avLst>
          </a:prstGeom>
          <a:solidFill>
            <a:srgbClr val="C0F1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 знают болезней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179388" y="2781300"/>
            <a:ext cx="2590800" cy="762000"/>
          </a:xfrm>
          <a:prstGeom prst="wedgeRectCallout">
            <a:avLst>
              <a:gd name="adj1" fmla="val 85907"/>
              <a:gd name="adj2" fmla="val 21042"/>
            </a:avLst>
          </a:prstGeom>
          <a:solidFill>
            <a:srgbClr val="C0F1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Долговечен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755650" y="4868863"/>
            <a:ext cx="2808288" cy="1447800"/>
          </a:xfrm>
          <a:prstGeom prst="wedgeRectCallout">
            <a:avLst>
              <a:gd name="adj1" fmla="val 53167"/>
              <a:gd name="adj2" fmla="val -138486"/>
            </a:avLst>
          </a:prstGeom>
          <a:solidFill>
            <a:srgbClr val="C0F1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Выращивают на высоких склонах горы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4" grpId="0" animBg="1" autoUpdateAnimBg="0"/>
      <p:bldP spid="7176" grpId="0" autoUpdateAnimBg="0"/>
      <p:bldP spid="7179" grpId="0" animBg="1" autoUpdateAnimBg="0"/>
      <p:bldP spid="7180" grpId="0" animBg="1" autoUpdateAnimBg="0"/>
      <p:bldP spid="7181" grpId="0" animBg="1" autoUpdateAnimBg="0"/>
      <p:bldP spid="718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137525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Sylfaen"/>
              </a:rPr>
              <a:t>Химический состав чая: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35113" y="2133600"/>
            <a:ext cx="7608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Число входящих в состав веществ точно не установлено. Их уже обнаружено свыше 300.</a:t>
            </a:r>
            <a:r>
              <a:rPr lang="ru-RU" sz="2400">
                <a:solidFill>
                  <a:srgbClr val="CCFF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39975" y="3068638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Чай содержит растворимые</a:t>
            </a:r>
          </a:p>
          <a:p>
            <a:r>
              <a:rPr lang="ru-RU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и не растворимые вещества: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0825" y="3933825"/>
            <a:ext cx="3657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Дубильные вещества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Алкалоиды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Пигменты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Углеводы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Аминокислоты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omic Sans MS" pitchFamily="66" charset="0"/>
              </a:rPr>
              <a:t>Ферменты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48263" y="3933825"/>
            <a:ext cx="42672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7. Белки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8. Крахмал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9. Эфирные масла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10. Минеральные вещества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11. Органические кислоты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12. Витамины (В1, В2, РР, В15, рутин.)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484438" y="64912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МНОГИЕ ДРУГИЕ…</a:t>
            </a:r>
          </a:p>
        </p:txBody>
      </p:sp>
      <p:pic>
        <p:nvPicPr>
          <p:cNvPr id="8210" name="Picture 18" descr="IMG_3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37063"/>
            <a:ext cx="1728788" cy="172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5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4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35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5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1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95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65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800"/>
                            </p:stCondLst>
                            <p:childTnLst>
                              <p:par>
                                <p:cTn id="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35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90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95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50"/>
                            </p:stCondLst>
                            <p:childTnLst>
                              <p:par>
                                <p:cTn id="10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  <p:bldP spid="8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6670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629400" y="3284538"/>
            <a:ext cx="2514600" cy="685800"/>
          </a:xfrm>
          <a:prstGeom prst="wedgeRectCallout">
            <a:avLst>
              <a:gd name="adj1" fmla="val -89963"/>
              <a:gd name="adj2" fmla="val -4838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Ревматизм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580063" y="5516563"/>
            <a:ext cx="2362200" cy="609600"/>
          </a:xfrm>
          <a:prstGeom prst="wedgeRectCallout">
            <a:avLst>
              <a:gd name="adj1" fmla="val -46708"/>
              <a:gd name="adj2" fmla="val -227083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Ячмень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33600" y="14478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Чай может излечить такие болезни, как: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619250" y="5229225"/>
            <a:ext cx="2808288" cy="720725"/>
          </a:xfrm>
          <a:prstGeom prst="wedgeRectCallout">
            <a:avLst>
              <a:gd name="adj1" fmla="val 52431"/>
              <a:gd name="adj2" fmla="val -10044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Коньюктевит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3850" y="2852738"/>
            <a:ext cx="2362200" cy="685800"/>
          </a:xfrm>
          <a:prstGeom prst="wedgeRectCallout">
            <a:avLst>
              <a:gd name="adj1" fmla="val 61491"/>
              <a:gd name="adj2" fmla="val 130093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Гипертония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617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многие другие…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64801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Влияние чая</a:t>
            </a:r>
          </a:p>
          <a:p>
            <a:pPr algn="ctr"/>
            <a:r>
              <a: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на организм человека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4" grpId="0" animBg="1"/>
      <p:bldP spid="9225" grpId="0" animBg="1"/>
      <p:bldP spid="92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0F1F0"/>
            </a:gs>
            <a:gs pos="100000">
              <a:srgbClr val="C0F1F0">
                <a:gamma/>
                <a:shade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16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ramond"/>
              </a:rPr>
              <a:t>Стадии переработки чая 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6705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Листья сушат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Накручивают на рулон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Раскладывают в прохладном помещении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Сушат при температуре</a:t>
            </a:r>
            <a:r>
              <a:rPr lang="en-US" sz="3600" b="1">
                <a:solidFill>
                  <a:srgbClr val="6600CC"/>
                </a:solidFill>
                <a:latin typeface="Times New Roman" pitchFamily="18" charset="0"/>
              </a:rPr>
              <a:t> 100</a:t>
            </a: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 градусов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solidFill>
                  <a:srgbClr val="6600CC"/>
                </a:solidFill>
                <a:latin typeface="Times New Roman" pitchFamily="18" charset="0"/>
              </a:rPr>
              <a:t>Сортировка</a:t>
            </a:r>
          </a:p>
        </p:txBody>
      </p:sp>
      <p:pic>
        <p:nvPicPr>
          <p:cNvPr id="10244" name="Picture 4" descr="r_p_f185fdb3da609a4d0c877b964f0a24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9936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A165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Классификация чая в зависимости от стадий его переработки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43438" y="1341438"/>
            <a:ext cx="3581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Чёрный чай</a:t>
            </a: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600" b="1">
                <a:solidFill>
                  <a:srgbClr val="EF17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Красный чай                                                                                                </a:t>
            </a: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600" b="1">
                <a:solidFill>
                  <a:srgbClr val="F0ED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Жёлтый чай</a:t>
            </a: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600" b="1">
                <a:solidFill>
                  <a:srgbClr val="10CC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Зелёный чай</a:t>
            </a:r>
          </a:p>
        </p:txBody>
      </p:sp>
      <p:pic>
        <p:nvPicPr>
          <p:cNvPr id="11270" name="Picture 6" descr="lep_t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046">
            <a:off x="2700338" y="1628775"/>
            <a:ext cx="1727200" cy="1624013"/>
          </a:xfrm>
          <a:prstGeom prst="rect">
            <a:avLst/>
          </a:prstGeom>
          <a:noFill/>
        </p:spPr>
      </p:pic>
      <p:pic>
        <p:nvPicPr>
          <p:cNvPr id="11271" name="Picture 7" descr="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852738"/>
            <a:ext cx="2089150" cy="1722437"/>
          </a:xfrm>
          <a:prstGeom prst="rect">
            <a:avLst/>
          </a:prstGeom>
          <a:noFill/>
        </p:spPr>
      </p:pic>
      <p:pic>
        <p:nvPicPr>
          <p:cNvPr id="11272" name="Picture 8" descr="suckho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23735">
            <a:off x="1763713" y="4868863"/>
            <a:ext cx="2759075" cy="175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2339</Words>
  <Application>Microsoft Office PowerPoint</Application>
  <PresentationFormat>Экран (4:3)</PresentationFormat>
  <Paragraphs>280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 о чае и чай обо всём.</vt:lpstr>
      <vt:lpstr>Цель работы: Убедить людей в том, что настоящий чай обладает энергией, благотворно влияющей на организм человека.</vt:lpstr>
      <vt:lpstr>«Приготовление чая — занятие не из обыденных, для этого потребен подходящий человек, который достоинством своим был бы равен достоинству чая. Такой человек должен обладать душой возвышенного отшельника, хранящего в себе красоту туманной дымки, горных ключей и могучих скал.»                                                                                                                                                                                          (Лу Шушэн, XVI в.)</vt:lpstr>
      <vt:lpstr>История возникновения чая.</vt:lpstr>
      <vt:lpstr>Состав чая.</vt:lpstr>
      <vt:lpstr>Сравнительная таблица содержания кофеина в чае.</vt:lpstr>
      <vt:lpstr>Влияние чая на организм человека. </vt:lpstr>
      <vt:lpstr>Таблица изменения пульса при употреблении чая.</vt:lpstr>
      <vt:lpstr>Чай Пу Эр.</vt:lpstr>
      <vt:lpstr>Чайная пыль. </vt:lpstr>
      <vt:lpstr>   «Вредные пакетики».</vt:lpstr>
      <vt:lpstr>Презентация PowerPoint</vt:lpstr>
      <vt:lpstr>Презентация PowerPoint</vt:lpstr>
      <vt:lpstr>Результаты нашей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</dc:creator>
  <cp:lastModifiedBy>Аяс</cp:lastModifiedBy>
  <cp:revision>16</cp:revision>
  <dcterms:created xsi:type="dcterms:W3CDTF">2007-03-02T13:45:08Z</dcterms:created>
  <dcterms:modified xsi:type="dcterms:W3CDTF">2014-03-21T14:21:46Z</dcterms:modified>
</cp:coreProperties>
</file>