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60" r:id="rId6"/>
    <p:sldId id="264" r:id="rId7"/>
    <p:sldId id="265" r:id="rId8"/>
    <p:sldId id="263" r:id="rId9"/>
    <p:sldId id="266" r:id="rId10"/>
    <p:sldId id="261" r:id="rId11"/>
    <p:sldId id="262" r:id="rId12"/>
    <p:sldId id="267" r:id="rId13"/>
    <p:sldId id="271" r:id="rId14"/>
    <p:sldId id="268" r:id="rId15"/>
    <p:sldId id="274" r:id="rId16"/>
    <p:sldId id="269" r:id="rId17"/>
    <p:sldId id="27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3EAE4-C423-4F69-948E-E238F41C5A7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8E6DEB-D399-4359-A49D-2EC0FE8F049B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«По своим стратегическим и тактическим дарованиям… не равен Суворову и подавно не равен Наполеону» - историк Е. Тарле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B32A29-CFB2-40CF-8DDB-BC8ADA7B5142}" type="parTrans" cxnId="{249F05C6-277A-4889-BBA8-6D622AAA9AAD}">
      <dgm:prSet/>
      <dgm:spPr/>
      <dgm:t>
        <a:bodyPr/>
        <a:lstStyle/>
        <a:p>
          <a:endParaRPr lang="ru-RU"/>
        </a:p>
      </dgm:t>
    </dgm:pt>
    <dgm:pt modelId="{4462BC8F-54E4-4319-83A8-EBFA5ADFC334}" type="sibTrans" cxnId="{249F05C6-277A-4889-BBA8-6D622AAA9AAD}">
      <dgm:prSet/>
      <dgm:spPr/>
      <dgm:t>
        <a:bodyPr/>
        <a:lstStyle/>
        <a:p>
          <a:endParaRPr lang="ru-RU"/>
        </a:p>
      </dgm:t>
    </dgm:pt>
    <dgm:pt modelId="{CD29EEFB-5A60-47A8-9857-68E3BF4E8B97}">
      <dgm:prSet custT="1"/>
      <dgm:spPr/>
      <dgm:t>
        <a:bodyPr/>
        <a:lstStyle/>
        <a:p>
          <a:pPr algn="ctr"/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«Хитрый, старый лис…»  - Наполеон</a:t>
          </a:r>
        </a:p>
      </dgm:t>
    </dgm:pt>
    <dgm:pt modelId="{96D2755C-A30E-45F4-B85C-783D227564EC}" type="parTrans" cxnId="{3DFC5BD4-B210-4B1B-A24E-C756BC8EEF84}">
      <dgm:prSet/>
      <dgm:spPr/>
      <dgm:t>
        <a:bodyPr/>
        <a:lstStyle/>
        <a:p>
          <a:endParaRPr lang="ru-RU"/>
        </a:p>
      </dgm:t>
    </dgm:pt>
    <dgm:pt modelId="{57275490-CE32-4670-8079-5474B945558D}" type="sibTrans" cxnId="{3DFC5BD4-B210-4B1B-A24E-C756BC8EEF84}">
      <dgm:prSet/>
      <dgm:spPr/>
      <dgm:t>
        <a:bodyPr/>
        <a:lstStyle/>
        <a:p>
          <a:endParaRPr lang="ru-RU"/>
        </a:p>
      </dgm:t>
    </dgm:pt>
    <dgm:pt modelId="{F1C53049-5711-41DE-802D-8BEB894EADEB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«…его военный гений 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полководца,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был от бога, и бог берег его на протяжении военной карьеры».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BDB77BA-274D-466E-B63C-6C712A37376B}" type="parTrans" cxnId="{7502EF1C-C4A9-4E0F-A6FD-7EF19FE0D125}">
      <dgm:prSet/>
      <dgm:spPr/>
      <dgm:t>
        <a:bodyPr/>
        <a:lstStyle/>
        <a:p>
          <a:endParaRPr lang="ru-RU"/>
        </a:p>
      </dgm:t>
    </dgm:pt>
    <dgm:pt modelId="{B18A5478-935F-44A2-BD7B-5168DF288C34}" type="sibTrans" cxnId="{7502EF1C-C4A9-4E0F-A6FD-7EF19FE0D125}">
      <dgm:prSet/>
      <dgm:spPr/>
      <dgm:t>
        <a:bodyPr/>
        <a:lstStyle/>
        <a:p>
          <a:endParaRPr lang="ru-RU"/>
        </a:p>
      </dgm:t>
    </dgm:pt>
    <dgm:pt modelId="{B287FFC8-E2E7-4176-97F3-3DC62B5AD3BB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Однако до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сих пор историками дается неоднозначенная оценка деятельности Кутузова в Отечественной войне.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B39F0D-157F-4C97-AB6A-0B39EC182D19}" type="parTrans" cxnId="{3E93353D-FE2F-46E3-8E84-4B3228FF79F6}">
      <dgm:prSet/>
      <dgm:spPr/>
      <dgm:t>
        <a:bodyPr/>
        <a:lstStyle/>
        <a:p>
          <a:endParaRPr lang="ru-RU"/>
        </a:p>
      </dgm:t>
    </dgm:pt>
    <dgm:pt modelId="{9E4CB948-69A3-45FC-BBAD-53AA6EAF12EE}" type="sibTrans" cxnId="{3E93353D-FE2F-46E3-8E84-4B3228FF79F6}">
      <dgm:prSet/>
      <dgm:spPr/>
      <dgm:t>
        <a:bodyPr/>
        <a:lstStyle/>
        <a:p>
          <a:endParaRPr lang="ru-RU"/>
        </a:p>
      </dgm:t>
    </dgm:pt>
    <dgm:pt modelId="{9D882E29-B970-4239-A9D0-BB58B723D08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«Кутузов один обличен был в народную доверенность, которую так чудно он оправдал» - А.С. Пушкин</a:t>
          </a:r>
          <a:endParaRPr lang="ru-RU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13B09DB6-D524-4225-9A6E-3360699C6994}" type="parTrans" cxnId="{2F1A1B61-A8CB-46A6-98DB-F4BF343FCF19}">
      <dgm:prSet/>
      <dgm:spPr/>
      <dgm:t>
        <a:bodyPr/>
        <a:lstStyle/>
        <a:p>
          <a:endParaRPr lang="ru-RU"/>
        </a:p>
      </dgm:t>
    </dgm:pt>
    <dgm:pt modelId="{419C947D-C31B-4316-9325-087455414E15}" type="sibTrans" cxnId="{2F1A1B61-A8CB-46A6-98DB-F4BF343FCF19}">
      <dgm:prSet/>
      <dgm:spPr/>
      <dgm:t>
        <a:bodyPr/>
        <a:lstStyle/>
        <a:p>
          <a:endParaRPr lang="ru-RU"/>
        </a:p>
      </dgm:t>
    </dgm:pt>
    <dgm:pt modelId="{F17651E2-DCBA-468A-8A9C-D90659B2A2C2}" type="pres">
      <dgm:prSet presAssocID="{D6E3EAE4-C423-4F69-948E-E238F41C5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88C61-ECAA-4B93-83B0-CFE50DD1241F}" type="pres">
      <dgm:prSet presAssocID="{F1C53049-5711-41DE-802D-8BEB894EADEB}" presName="parentText" presStyleLbl="node1" presStyleIdx="0" presStyleCnt="5" custScaleX="90741" custScaleY="70669" custLinFactY="216011" custLinFactNeighborX="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2F97A-2E7A-4BBE-B9F6-92C60C020220}" type="pres">
      <dgm:prSet presAssocID="{B18A5478-935F-44A2-BD7B-5168DF288C34}" presName="spacer" presStyleCnt="0"/>
      <dgm:spPr/>
    </dgm:pt>
    <dgm:pt modelId="{29E5BED4-E991-4C37-9546-98F2911B760B}" type="pres">
      <dgm:prSet presAssocID="{CD29EEFB-5A60-47A8-9857-68E3BF4E8B97}" presName="parentText" presStyleLbl="node1" presStyleIdx="1" presStyleCnt="5" custScaleX="88889" custScaleY="71221" custLinFactY="-6455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C50F8-6BAB-48B2-9F54-ADFFFBB74636}" type="pres">
      <dgm:prSet presAssocID="{57275490-CE32-4670-8079-5474B945558D}" presName="spacer" presStyleCnt="0"/>
      <dgm:spPr/>
    </dgm:pt>
    <dgm:pt modelId="{138FA3EE-258E-4189-8FDC-7B6178E7C9C7}" type="pres">
      <dgm:prSet presAssocID="{5F8E6DEB-D399-4359-A49D-2EC0FE8F049B}" presName="parentText" presStyleLbl="node1" presStyleIdx="2" presStyleCnt="5" custScaleX="90741" custScaleY="74564" custLinFactNeighborX="0" custLinFactNeighborY="27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0427C-3722-4E5C-A573-5FEEA18CC0E1}" type="pres">
      <dgm:prSet presAssocID="{4462BC8F-54E4-4319-83A8-EBFA5ADFC334}" presName="spacer" presStyleCnt="0"/>
      <dgm:spPr/>
    </dgm:pt>
    <dgm:pt modelId="{31143C8D-A3D5-4EB4-8036-E9AC5C29930B}" type="pres">
      <dgm:prSet presAssocID="{B287FFC8-E2E7-4176-97F3-3DC62B5AD3BB}" presName="parentText" presStyleLbl="node1" presStyleIdx="3" presStyleCnt="5" custScaleX="90741" custScaleY="75542" custLinFactY="69522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455-4836-436F-B5BB-5F27AA78423B}" type="pres">
      <dgm:prSet presAssocID="{9E4CB948-69A3-45FC-BBAD-53AA6EAF12EE}" presName="spacer" presStyleCnt="0"/>
      <dgm:spPr/>
    </dgm:pt>
    <dgm:pt modelId="{3E6FEA3F-F296-4C0E-8345-62FB33200F17}" type="pres">
      <dgm:prSet presAssocID="{9D882E29-B970-4239-A9D0-BB58B723D085}" presName="parentText" presStyleLbl="node1" presStyleIdx="4" presStyleCnt="5" custScaleX="88889" custScaleY="71221" custLinFactY="-209349" custLinFactNeighborX="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17120-261C-45D3-BE65-AC8D5BCBB553}" type="presOf" srcId="{CD29EEFB-5A60-47A8-9857-68E3BF4E8B97}" destId="{29E5BED4-E991-4C37-9546-98F2911B760B}" srcOrd="0" destOrd="0" presId="urn:microsoft.com/office/officeart/2005/8/layout/vList2"/>
    <dgm:cxn modelId="{0CA17106-ED52-43EC-9CE0-096FCFFDDC9A}" type="presOf" srcId="{F1C53049-5711-41DE-802D-8BEB894EADEB}" destId="{30D88C61-ECAA-4B93-83B0-CFE50DD1241F}" srcOrd="0" destOrd="0" presId="urn:microsoft.com/office/officeart/2005/8/layout/vList2"/>
    <dgm:cxn modelId="{2F1A1B61-A8CB-46A6-98DB-F4BF343FCF19}" srcId="{D6E3EAE4-C423-4F69-948E-E238F41C5A75}" destId="{9D882E29-B970-4239-A9D0-BB58B723D085}" srcOrd="4" destOrd="0" parTransId="{13B09DB6-D524-4225-9A6E-3360699C6994}" sibTransId="{419C947D-C31B-4316-9325-087455414E15}"/>
    <dgm:cxn modelId="{A3EB7B9C-7184-42BF-B61D-29AD40159D53}" type="presOf" srcId="{9D882E29-B970-4239-A9D0-BB58B723D085}" destId="{3E6FEA3F-F296-4C0E-8345-62FB33200F17}" srcOrd="0" destOrd="0" presId="urn:microsoft.com/office/officeart/2005/8/layout/vList2"/>
    <dgm:cxn modelId="{0466D163-3011-41C8-AEFA-CDEDC459C313}" type="presOf" srcId="{B287FFC8-E2E7-4176-97F3-3DC62B5AD3BB}" destId="{31143C8D-A3D5-4EB4-8036-E9AC5C29930B}" srcOrd="0" destOrd="0" presId="urn:microsoft.com/office/officeart/2005/8/layout/vList2"/>
    <dgm:cxn modelId="{3DFC5BD4-B210-4B1B-A24E-C756BC8EEF84}" srcId="{D6E3EAE4-C423-4F69-948E-E238F41C5A75}" destId="{CD29EEFB-5A60-47A8-9857-68E3BF4E8B97}" srcOrd="1" destOrd="0" parTransId="{96D2755C-A30E-45F4-B85C-783D227564EC}" sibTransId="{57275490-CE32-4670-8079-5474B945558D}"/>
    <dgm:cxn modelId="{7502EF1C-C4A9-4E0F-A6FD-7EF19FE0D125}" srcId="{D6E3EAE4-C423-4F69-948E-E238F41C5A75}" destId="{F1C53049-5711-41DE-802D-8BEB894EADEB}" srcOrd="0" destOrd="0" parTransId="{8BDB77BA-274D-466E-B63C-6C712A37376B}" sibTransId="{B18A5478-935F-44A2-BD7B-5168DF288C34}"/>
    <dgm:cxn modelId="{193F36C5-FF0B-41FD-91F6-95BC2D134804}" type="presOf" srcId="{D6E3EAE4-C423-4F69-948E-E238F41C5A75}" destId="{F17651E2-DCBA-468A-8A9C-D90659B2A2C2}" srcOrd="0" destOrd="0" presId="urn:microsoft.com/office/officeart/2005/8/layout/vList2"/>
    <dgm:cxn modelId="{9E5BD70D-7CB2-4790-B74C-F78BFBACBA27}" type="presOf" srcId="{5F8E6DEB-D399-4359-A49D-2EC0FE8F049B}" destId="{138FA3EE-258E-4189-8FDC-7B6178E7C9C7}" srcOrd="0" destOrd="0" presId="urn:microsoft.com/office/officeart/2005/8/layout/vList2"/>
    <dgm:cxn modelId="{249F05C6-277A-4889-BBA8-6D622AAA9AAD}" srcId="{D6E3EAE4-C423-4F69-948E-E238F41C5A75}" destId="{5F8E6DEB-D399-4359-A49D-2EC0FE8F049B}" srcOrd="2" destOrd="0" parTransId="{72B32A29-CFB2-40CF-8DDB-BC8ADA7B5142}" sibTransId="{4462BC8F-54E4-4319-83A8-EBFA5ADFC334}"/>
    <dgm:cxn modelId="{3E93353D-FE2F-46E3-8E84-4B3228FF79F6}" srcId="{D6E3EAE4-C423-4F69-948E-E238F41C5A75}" destId="{B287FFC8-E2E7-4176-97F3-3DC62B5AD3BB}" srcOrd="3" destOrd="0" parTransId="{D7B39F0D-157F-4C97-AB6A-0B39EC182D19}" sibTransId="{9E4CB948-69A3-45FC-BBAD-53AA6EAF12EE}"/>
    <dgm:cxn modelId="{9B36DEFB-A79E-46DF-8B1E-CC5D408A4934}" type="presParOf" srcId="{F17651E2-DCBA-468A-8A9C-D90659B2A2C2}" destId="{30D88C61-ECAA-4B93-83B0-CFE50DD1241F}" srcOrd="0" destOrd="0" presId="urn:microsoft.com/office/officeart/2005/8/layout/vList2"/>
    <dgm:cxn modelId="{C3589A42-B0B0-4FB9-9171-FF8B69A039CF}" type="presParOf" srcId="{F17651E2-DCBA-468A-8A9C-D90659B2A2C2}" destId="{A682F97A-2E7A-4BBE-B9F6-92C60C020220}" srcOrd="1" destOrd="0" presId="urn:microsoft.com/office/officeart/2005/8/layout/vList2"/>
    <dgm:cxn modelId="{9A2E7C91-7351-4628-A0CB-BED5EEE74507}" type="presParOf" srcId="{F17651E2-DCBA-468A-8A9C-D90659B2A2C2}" destId="{29E5BED4-E991-4C37-9546-98F2911B760B}" srcOrd="2" destOrd="0" presId="urn:microsoft.com/office/officeart/2005/8/layout/vList2"/>
    <dgm:cxn modelId="{91027DEA-1BFF-4C42-8ECB-B329A0DFE98F}" type="presParOf" srcId="{F17651E2-DCBA-468A-8A9C-D90659B2A2C2}" destId="{4B8C50F8-6BAB-48B2-9F54-ADFFFBB74636}" srcOrd="3" destOrd="0" presId="urn:microsoft.com/office/officeart/2005/8/layout/vList2"/>
    <dgm:cxn modelId="{E83B8B64-22E3-4171-9594-78886B846484}" type="presParOf" srcId="{F17651E2-DCBA-468A-8A9C-D90659B2A2C2}" destId="{138FA3EE-258E-4189-8FDC-7B6178E7C9C7}" srcOrd="4" destOrd="0" presId="urn:microsoft.com/office/officeart/2005/8/layout/vList2"/>
    <dgm:cxn modelId="{CA73E2C8-4937-41B0-9162-24C6B1F6C858}" type="presParOf" srcId="{F17651E2-DCBA-468A-8A9C-D90659B2A2C2}" destId="{8910427C-3722-4E5C-A573-5FEEA18CC0E1}" srcOrd="5" destOrd="0" presId="urn:microsoft.com/office/officeart/2005/8/layout/vList2"/>
    <dgm:cxn modelId="{A6962ABF-AC18-4066-8511-F2C5AFF32FB9}" type="presParOf" srcId="{F17651E2-DCBA-468A-8A9C-D90659B2A2C2}" destId="{31143C8D-A3D5-4EB4-8036-E9AC5C29930B}" srcOrd="6" destOrd="0" presId="urn:microsoft.com/office/officeart/2005/8/layout/vList2"/>
    <dgm:cxn modelId="{618158DF-C878-4190-9CC5-8D832247D4F8}" type="presParOf" srcId="{F17651E2-DCBA-468A-8A9C-D90659B2A2C2}" destId="{50139455-4836-436F-B5BB-5F27AA78423B}" srcOrd="7" destOrd="0" presId="urn:microsoft.com/office/officeart/2005/8/layout/vList2"/>
    <dgm:cxn modelId="{B99EFFE3-2E29-4CA9-B564-5490725F6284}" type="presParOf" srcId="{F17651E2-DCBA-468A-8A9C-D90659B2A2C2}" destId="{3E6FEA3F-F296-4C0E-8345-62FB33200F17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mmons.wikimedia.org/wiki/File:Kutuzov_burial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Kutuzov_in_1777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М.И. Кутузов – полководец и дипломат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(презентация)</a:t>
            </a:r>
          </a:p>
          <a:p>
            <a:pPr algn="r"/>
            <a:endParaRPr lang="ru-RU" sz="16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/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Разработал: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 истории МБОУ СОШ № 12 г. Абакана </a:t>
            </a:r>
          </a:p>
          <a:p>
            <a:pPr algn="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Архипкина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Анастасия Валерьевна </a:t>
            </a:r>
          </a:p>
          <a:p>
            <a:pPr algn="r"/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и Отечественная война 1812 г.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3657600" cy="76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Шепелюк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М.И. Кутузов на командном пункте в день Бородинского сражения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. Шепелюк. М.И. Кутузов на командном пункте в день Бородинског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3657600" cy="39624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5800" y="1219200"/>
            <a:ext cx="4194175" cy="4953000"/>
          </a:xfrm>
        </p:spPr>
        <p:txBody>
          <a:bodyPr>
            <a:noAutofit/>
          </a:bodyPr>
          <a:lstStyle/>
          <a:p>
            <a:pPr indent="256032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июне 1812 г. Наполеон объявляет войну России.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назначает Кутузова главнокомандующим армии.</a:t>
            </a:r>
          </a:p>
          <a:p>
            <a:pPr indent="256032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Бородинском поле было дано генеральное сражение. За день боя русская армия нанесла тяжёлые потери французским войскам, но и сама по предварительным подсчетам к ночи того же дня потеряла почти половину личного состава регулярных войск.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придворные требовали, чтобы под Москвой Кутузов дал новое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сражение.Кутузов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подойдя к Москве, собрал военный совет в д.Фили и выслушав всех присутствующих заявил: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D:\WINDOWS\Рабочий стол\CONV\совет в филях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81000" y="3048000"/>
            <a:ext cx="480060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utuz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0"/>
            <a:ext cx="2667000" cy="3429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133600" y="1371600"/>
            <a:ext cx="4267200" cy="2133600"/>
          </a:xfrm>
          <a:prstGeom prst="cloudCallout">
            <a:avLst>
              <a:gd name="adj1" fmla="val 58712"/>
              <a:gd name="adj2" fmla="val 466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потерей Москвы не потеряна еще Россия…Но, когда уничтожится армия погибнет Москва и Россия».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21166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Филях сентябрь 1812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jpg1.ru_156482956kj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09800"/>
            <a:ext cx="4314825" cy="4400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умелое руководство русской армией в 1812 г. он был пожалован чином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титулом князя Смоленского. Он получил в награду также орден святого Георгия 1-й степени, став первым полным кавалером российского Военного ордена.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038600" cy="4525963"/>
          </a:xfrm>
        </p:spPr>
        <p:txBody>
          <a:bodyPr>
            <a:normAutofit/>
          </a:bodyPr>
          <a:lstStyle/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Александра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двинуть армию дальше на запад Кутузов встретил без особого энтузиазма.</a:t>
            </a:r>
          </a:p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Лейбцегом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простудился и тяжело заболел. </a:t>
            </a:r>
          </a:p>
          <a:p>
            <a:pPr indent="256032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16-го апреля в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Бунцлау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(Польша) он скончался в возрасте 67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12397562_1298816319_2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590800"/>
            <a:ext cx="3810000" cy="368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pload.wikimedia.org/wikipedia/commons/thumb/0/0a/Kutuzov_burial.jpg/255px-Kutuzov_burial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1295400"/>
            <a:ext cx="3733800" cy="3277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86400" y="457201"/>
            <a:ext cx="3352800" cy="3657600"/>
          </a:xfrm>
        </p:spPr>
        <p:txBody>
          <a:bodyPr>
            <a:normAutofit/>
          </a:bodyPr>
          <a:lstStyle/>
          <a:p>
            <a:pPr indent="256032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Кутузова было перевезено в Петербург, где погребено в Казанском соборе при всеобщей печали народа.</a:t>
            </a:r>
          </a:p>
        </p:txBody>
      </p:sp>
      <p:sp>
        <p:nvSpPr>
          <p:cNvPr id="5" name="TextBox 4"/>
          <p:cNvSpPr txBox="1"/>
          <p:nvPr/>
        </p:nvSpPr>
        <p:spPr>
          <a:xfrm rot="21229924">
            <a:off x="190266" y="367542"/>
            <a:ext cx="4054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Гравюра М. Н. Воробьева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«Похороны М. И. Кутузова», 1814 г.</a:t>
            </a:r>
          </a:p>
          <a:p>
            <a:endParaRPr lang="ru-RU" dirty="0"/>
          </a:p>
        </p:txBody>
      </p:sp>
      <p:pic>
        <p:nvPicPr>
          <p:cNvPr id="6" name="Рисунок 5" descr="gfdfgdhffggdff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86200"/>
            <a:ext cx="2590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Современники и историки о Кутузове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Полководец, дипломат, Кутузов был дважды смертельно ранен. Еще при жизни он сыскал и славу, и чины, и титулы. Кутузов поднял русское военное искусство на новую, более высокую ступень развития. Любимец народа, любимец армии, национальный русский герой умер в ореоле немеркнущей славы.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_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0"/>
            <a:ext cx="5181600" cy="5715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 великих полководцев.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http://100.histrf.ru/commanders/kutuzov-mikhail-illarionovich/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(дата обращения: 25.06.2015 г.).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Источники иллюстраций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Епифанова, О. П. Новые штрихи к портрету М. И. Кутузова  / О.П. Епифанова // Вопросы истории. – 1986. -  № 5. -  С. 181- 188.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Ивченко, Л.Л. Кутузов в отечественной историографии / Л.Л. Ивченко.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http://annuaire-fr.narod.ru/statji/FE2012/Ivchenko.pdf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(дата обращения: 2.06.2015 г.)</a:t>
            </a:r>
          </a:p>
          <a:p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Мордиков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Михаил Илларионович Кутузов  / Н.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Мордиков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История и современность.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http://mordikov.fatal.ru/kutuzov_1.html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(дата обращения: 2.06.2015 г.)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Тарле, Е.В. Михаил Илларионович Кутузов – полководец и дипломат / Е.В. Тарле.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http://militera.lib.ru/bio/tarle2/index.html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(дата обращения: 8.06.2015 г.)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Сухоруков, В.С. Кутузов Михаил Илларионович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Светлейший князь Смоленский, великий русский полководец, генерал-фельдмаршал / В.С. Сухоруков, Б.А. Ляхов  // Армия и флот.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http://www.armiyaiflot.ru/nomera/2005/02/20052.html  (дата обращения: 8.06.2015 г.)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литературы</a:t>
            </a:r>
            <a:endParaRPr lang="ru-RU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http://upload.wikimedia.org/wikipedia/commons/thumb/8/8d/Kutuzov_in_1777.jpg/200px-Kutuzov_in_1777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1447800"/>
            <a:ext cx="251459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86200" y="685800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2015 г. исполнилось 270 лет со дня рождения талантливого полководца, дипломата М. И. Кутузова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304800" y="4267200"/>
            <a:ext cx="3276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Портрет М. И. Кутузова в мундире полковника Луганского </a:t>
            </a: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пикинерного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полка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05454b3d-4736-40ab-a10c-0af3702e85d4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3919276" cy="2757745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apoleonbonapart.narod.ru/images/kutuzo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676400"/>
            <a:ext cx="3505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191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Происходил из старинного дворянского рода.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Получив прекрасное домашнее воспитание, 12-летний Михаил после сдачи экзамена в 1759 г. был зачислен капралом в Соединенную Артиллерийскую и Инженерную дворянскую школу;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1761 г.  получил первый офицерский чин;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1762 г. в чине капитана был назначен командиром роты Астраханского пехотного полка, во главе которого стоял полковник А. В. Суворов.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Михаил Илларионович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(1745-1813 гг.)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6019800" cy="5376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Школой воинского мастерства стало его участие в русско-турецкой войне 1768-1774гг. 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1774 г. в бою с крымчаками близ Алушты Кутузов со знаменем в руке вел за собой солдат в бой, был тяжело ранен: пуля вошла ниже левого виска и вышла у правого глаза. Вопреки бытующему и сегодня мнению, это было не так. Пуля шла на излете, и лишь по касательной задела висок и глаз Кутузова. При этом зрение Кутузова сохранилось и повязку, на глазу он никогда не носил.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Лечивший его хирург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Массот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прокомментировал его рану: «Должно полагать, что судьба назначает Кутузова к чему-нибудь великому, ибо он остался жив после двух ран, смертельных по всем правилам науки медицинской».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русско-турецких войнах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34670"/>
            <a:ext cx="2837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удостоен ордена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святого Георгия 4-й степени</a:t>
            </a:r>
            <a:endParaRPr lang="ru-RU" dirty="0"/>
          </a:p>
        </p:txBody>
      </p:sp>
      <p:pic>
        <p:nvPicPr>
          <p:cNvPr id="7" name="Рисунок 6" descr="i5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124200"/>
            <a:ext cx="24384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v_1877plevna_4h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2514600"/>
          </a:xfrm>
          <a:prstGeom prst="rect">
            <a:avLst/>
          </a:prstGeom>
        </p:spPr>
      </p:pic>
      <p:pic>
        <p:nvPicPr>
          <p:cNvPr id="7" name="Рисунок 6" descr="article988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5334000" cy="501276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838200" y="2895600"/>
            <a:ext cx="7315200" cy="2971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составе Екатеринославской армии Потемкина в 1788 г. Кутузов принял участие в осаде Очакова.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ноябре 1790 г. Кутузов присоединился к войскам Суворова, осаждавшим Измаил. При штурме этой грозной крепости он возглавлял 6-ю колонну.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русско-турецких войнах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17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3184525" cy="3886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971800" y="457200"/>
            <a:ext cx="4876800" cy="2438400"/>
          </a:xfrm>
          <a:prstGeom prst="cloudCallout">
            <a:avLst>
              <a:gd name="adj1" fmla="val -59185"/>
              <a:gd name="adj2" fmla="val 562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«Генерал Кутузов шел у меня на левом крыле,  но был моей правою рукою».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А.В. Суворов</a:t>
            </a:r>
            <a:endParaRPr lang="ru-RU" dirty="0"/>
          </a:p>
        </p:txBody>
      </p:sp>
      <p:pic>
        <p:nvPicPr>
          <p:cNvPr id="6" name="Рисунок 5" descr="1744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4038600" cy="4525963"/>
          </a:xfrm>
        </p:spPr>
        <p:txBody>
          <a:bodyPr>
            <a:normAutofit lnSpcReduction="10000"/>
          </a:bodyPr>
          <a:lstStyle/>
          <a:p>
            <a:pPr indent="256032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Многое Кутузов сделал для улучшения подготовки офицерских кадров: преподавал тактику, военную историю. </a:t>
            </a:r>
          </a:p>
          <a:p>
            <a:pPr indent="256032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Отечественной войны организовывал тактику «малой войны».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cbccc_43f4eb94_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438124">
            <a:off x="4804120" y="450061"/>
            <a:ext cx="4038600" cy="2959730"/>
          </a:xfrm>
        </p:spPr>
      </p:pic>
      <p:pic>
        <p:nvPicPr>
          <p:cNvPr id="8" name="Рисунок 7" descr="original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3266">
            <a:off x="4473156" y="3603434"/>
            <a:ext cx="4343400" cy="293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1c7def0f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"/>
            <a:ext cx="4953000" cy="6248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1805 он был назначен командующим войсками, действовавшими в Австрии против Наполеона. Ему удалось избавить армию от угрозы окружения, но прибывший Александр I под влиянием молодых советников настоял на проведении генерального сражения. Кутузов возражал, но не сумел отстоять своего мнения, и под Аустерлицем русско-австрийские войска потерпели сокрушительное поражение.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_Ezhov_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676400"/>
            <a:ext cx="4114800" cy="312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Война с Наполеоном 1805 года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62600" y="2286000"/>
            <a:ext cx="1066800" cy="838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 в 1811 г.  главнокомандующим Молдавской армией, действовавшей против турок, Кутузов смог не только нанести им поражение под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Рущуком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Болгария), но и, проявив незаурядные дипломатические способности, подписал в 1812 г. выгодный для России Бухарестский мир.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Удостоен был графским титулом (1811), а затем возведен в достоинство светлейшего князя (1812).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Кутузов как дипломат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</TotalTime>
  <Words>976</Words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Кутузов Михаил Илларионович (1745-1813 гг.)</vt:lpstr>
      <vt:lpstr>Участие в русско-турецких войнах</vt:lpstr>
      <vt:lpstr>Слайд 5</vt:lpstr>
      <vt:lpstr>Слайд 6</vt:lpstr>
      <vt:lpstr>Слайд 7</vt:lpstr>
      <vt:lpstr>Война с Наполеоном 1805 года </vt:lpstr>
      <vt:lpstr>Кутузов как дипломат</vt:lpstr>
      <vt:lpstr>Кутузов и Отечественная война 1812 г.</vt:lpstr>
      <vt:lpstr>Александр I и придворные требовали, чтобы под Москвой Кутузов дал новое сражение.Кутузов подойдя к Москве, собрал военный совет в д.Фили и выслушав всех присутствующих заявил:</vt:lpstr>
      <vt:lpstr>Слайд 12</vt:lpstr>
      <vt:lpstr>Слайд 13</vt:lpstr>
      <vt:lpstr>Слайд 14</vt:lpstr>
      <vt:lpstr>Современники и историки о Кутузове</vt:lpstr>
      <vt:lpstr>Заключение</vt:lpstr>
      <vt:lpstr>Источники иллюстраций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АРТ-образования Всероссийский конкурс «Гордость Отчизны»: Юбилейные даты России в 2013 году (история и культура)</dc:title>
  <cp:lastModifiedBy>User</cp:lastModifiedBy>
  <cp:revision>46</cp:revision>
  <dcterms:modified xsi:type="dcterms:W3CDTF">2015-07-10T10:55:07Z</dcterms:modified>
</cp:coreProperties>
</file>