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76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206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6633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792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8504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597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659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831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241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21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234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59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2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18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715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380A1-02D6-4A8F-9C26-E3B9810C41AE}" type="datetimeFigureOut">
              <a:rPr lang="ru-RU" smtClean="0"/>
              <a:t>19.01.2015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F2C41AA-87D0-42AA-A0CE-7B04F17A0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21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343914"/>
            <a:ext cx="7766936" cy="1987162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4"/>
                </a:solidFill>
              </a:rPr>
              <a:t>Чужеродные примеси пищи. Профилактика вызываемых ими заболеваний </a:t>
            </a:r>
            <a:endParaRPr lang="ru-RU" sz="4400" dirty="0"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3" y="2536248"/>
            <a:ext cx="3260500" cy="40756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341" y="3911081"/>
            <a:ext cx="4805273" cy="24733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615" y="1641730"/>
            <a:ext cx="3580781" cy="28576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751" y="4958367"/>
            <a:ext cx="2405645" cy="165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5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4546"/>
            <a:ext cx="11300018" cy="112046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/>
                </a:solidFill>
              </a:rPr>
              <a:t>Чужеродные примеси </a:t>
            </a:r>
            <a:endParaRPr lang="ru-RU" sz="5400" dirty="0">
              <a:solidFill>
                <a:schemeClr val="accent4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1884251"/>
              </p:ext>
            </p:extLst>
          </p:nvPr>
        </p:nvGraphicFramePr>
        <p:xfrm>
          <a:off x="-1" y="1158875"/>
          <a:ext cx="12192000" cy="61580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142478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Название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Источник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Влияние на организм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Профилактика</a:t>
                      </a:r>
                      <a:endParaRPr lang="ru-RU" sz="2000" b="1" dirty="0"/>
                    </a:p>
                  </a:txBody>
                  <a:tcPr/>
                </a:tc>
              </a:tr>
              <a:tr h="1424781">
                <a:tc gridSpan="4"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Болезнетворные организмы 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2478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Бактерии рода Сальмонелл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Мясо, рыба, яйца, молоко, вода питьевая</a:t>
                      </a:r>
                    </a:p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Кишечная инфекция -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сальмонилёз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Термическая обработка продуктов</a:t>
                      </a:r>
                    </a:p>
                    <a:p>
                      <a:pPr algn="ctr"/>
                      <a:endParaRPr lang="ru-RU" sz="2000" b="1" dirty="0"/>
                    </a:p>
                  </a:txBody>
                  <a:tcPr/>
                </a:tc>
              </a:tr>
              <a:tr h="14247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Бактерия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рода </a:t>
                      </a:r>
                      <a:r>
                        <a:rPr kumimoji="0" 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Клостридий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9" y="154546"/>
            <a:ext cx="1357528" cy="95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7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6062"/>
            <a:ext cx="11274260" cy="1081825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/>
                </a:solidFill>
              </a:rPr>
              <a:t>Чужеродные примеси </a:t>
            </a:r>
            <a:endParaRPr lang="ru-RU" sz="5400" dirty="0">
              <a:solidFill>
                <a:schemeClr val="accent4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5980130"/>
              </p:ext>
            </p:extLst>
          </p:nvPr>
        </p:nvGraphicFramePr>
        <p:xfrm>
          <a:off x="0" y="1184275"/>
          <a:ext cx="12192000" cy="61389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141843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Название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Источник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Влияние на организм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Профилактика </a:t>
                      </a:r>
                      <a:endParaRPr lang="ru-RU" sz="2000" b="1" dirty="0"/>
                    </a:p>
                  </a:txBody>
                  <a:tcPr/>
                </a:tc>
              </a:tr>
              <a:tr h="1418431">
                <a:tc gridSpan="4"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Болезнетворные организмы 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1843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Бактерии рода Сальмонелл</a:t>
                      </a:r>
                    </a:p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Мясо, рыба, яйца, молоко, вода питьевая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Кишечная инфекция -сальмонеллёз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Термическая обработка продуктов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  <a:tr h="14184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Бактерия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рода </a:t>
                      </a:r>
                      <a:r>
                        <a:rPr kumimoji="0" 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Клостридий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консервы домашнего приготовления (рыба, мясо, 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грибы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Поражает нервную систему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Соблюдать правила при хранении и приготовлении пищи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0" y="96385"/>
            <a:ext cx="1275010" cy="97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5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730" y="180305"/>
            <a:ext cx="11681138" cy="117197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/>
                </a:solidFill>
              </a:rPr>
              <a:t>Сальмонеллез </a:t>
            </a: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094705"/>
            <a:ext cx="11938715" cy="49466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i="1" dirty="0" smtClean="0">
                <a:solidFill>
                  <a:schemeClr val="accent4"/>
                </a:solidFill>
              </a:rPr>
              <a:t>Сальмонеллез</a:t>
            </a:r>
            <a:r>
              <a:rPr lang="ru-RU" sz="3600" i="1" dirty="0" smtClean="0"/>
              <a:t> </a:t>
            </a:r>
            <a:r>
              <a:rPr lang="ru-RU" sz="3600" i="1" dirty="0"/>
              <a:t>протекает обычно с резким повышением температуры до 38-40 С и признаками кишечной инфекции.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68" y="2530161"/>
            <a:ext cx="4038600" cy="4038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434" y="3352779"/>
            <a:ext cx="3435843" cy="27486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2779"/>
            <a:ext cx="3768346" cy="28357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5" y="77006"/>
            <a:ext cx="1584101" cy="112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2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457" y="128790"/>
            <a:ext cx="11513712" cy="109470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/>
                </a:solidFill>
              </a:rPr>
              <a:t>Ботулизм </a:t>
            </a: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305" y="1223495"/>
            <a:ext cx="11487954" cy="5370488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/>
              <a:t>К признакам </a:t>
            </a:r>
            <a:r>
              <a:rPr lang="ru-RU" sz="3200" b="1" i="1" dirty="0">
                <a:solidFill>
                  <a:schemeClr val="accent4"/>
                </a:solidFill>
              </a:rPr>
              <a:t>ботулизма </a:t>
            </a:r>
            <a:r>
              <a:rPr lang="ru-RU" sz="3200" i="1" dirty="0"/>
              <a:t>относится </a:t>
            </a:r>
            <a:r>
              <a:rPr lang="ru-RU" sz="3200" i="1" dirty="0" smtClean="0"/>
              <a:t>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600" i="1" dirty="0"/>
              <a:t>Р</a:t>
            </a:r>
            <a:r>
              <a:rPr lang="ru-RU" sz="3600" i="1" dirty="0" smtClean="0"/>
              <a:t>асстройство зрения</a:t>
            </a:r>
            <a:r>
              <a:rPr lang="ru-RU" sz="3600" i="1" dirty="0"/>
              <a:t>;</a:t>
            </a:r>
            <a:endParaRPr lang="ru-RU" sz="3600" i="1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sz="3600" i="1" dirty="0" smtClean="0"/>
              <a:t>Слабость;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600" i="1" dirty="0" smtClean="0"/>
              <a:t>Головокружение;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600" i="1" dirty="0"/>
              <a:t>Н</a:t>
            </a:r>
            <a:r>
              <a:rPr lang="ru-RU" sz="3600" i="1" dirty="0" smtClean="0"/>
              <a:t>арушение глотания.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41" y="0"/>
            <a:ext cx="1307987" cy="13522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991" y="446607"/>
            <a:ext cx="4176645" cy="31357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026" y="3763298"/>
            <a:ext cx="4135459" cy="309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41669"/>
            <a:ext cx="11222745" cy="109470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/>
                </a:solidFill>
              </a:rPr>
              <a:t>Пищевые добавки </a:t>
            </a: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33341"/>
            <a:ext cx="11222744" cy="5280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800" b="1" i="1" dirty="0"/>
              <a:t>это вещества, которые никогда не </a:t>
            </a:r>
            <a:r>
              <a:rPr lang="ru-RU" altLang="ru-RU" sz="2800" b="1" i="1" dirty="0" smtClean="0"/>
              <a:t>употребляются </a:t>
            </a:r>
            <a:r>
              <a:rPr lang="ru-RU" altLang="ru-RU" sz="2800" b="1" i="1" dirty="0"/>
              <a:t>самостоятельно, а вводятся в продукты питания при изготовлении</a:t>
            </a:r>
            <a:r>
              <a:rPr lang="ru-RU" altLang="ru-RU" sz="2800" b="1" i="1" dirty="0" smtClean="0"/>
              <a:t>.</a:t>
            </a:r>
          </a:p>
          <a:p>
            <a:pPr marL="0" indent="0" algn="ctr">
              <a:buNone/>
            </a:pPr>
            <a:r>
              <a:rPr lang="ru-RU" sz="32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Современные пищевые добавки выполняют две главные задачи</a:t>
            </a: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200" b="1" dirty="0"/>
              <a:t> придают продуктам питания необходимые и приятные свойства – цвет, вкус и аромат, нужную консистенцию; </a:t>
            </a:r>
            <a:endParaRPr lang="ru-RU" altLang="ru-RU" sz="3200" b="1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200" b="1" dirty="0"/>
              <a:t>увеличивают срок хранения продуктов питания, что необходимо для их транспортировки и хранения.</a:t>
            </a:r>
          </a:p>
          <a:p>
            <a:pPr>
              <a:buFont typeface="Wingdings" panose="05000000000000000000" pitchFamily="2" charset="2"/>
              <a:buChar char="v"/>
            </a:pPr>
            <a:endParaRPr lang="ru-RU" altLang="ru-RU" sz="3200" b="1" dirty="0"/>
          </a:p>
          <a:p>
            <a:pPr marL="0" indent="0">
              <a:buNone/>
            </a:pPr>
            <a:endParaRPr lang="ru-RU" sz="2800" b="1" i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73" y="73286"/>
            <a:ext cx="1022647" cy="112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0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15910"/>
            <a:ext cx="11196988" cy="166137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Буквенный код пищевых добавок</a:t>
            </a: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668" y="1967406"/>
            <a:ext cx="11822805" cy="4690971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latin typeface="Garamond" pitchFamily="18" charset="0"/>
              </a:rPr>
              <a:t>Пищевые добавки в составе пищевых продуктов обозначают с помощью </a:t>
            </a:r>
            <a:r>
              <a:rPr lang="ru-RU" sz="4000" b="1" dirty="0" smtClean="0">
                <a:latin typeface="Garamond" pitchFamily="18" charset="0"/>
              </a:rPr>
              <a:t>специального </a:t>
            </a:r>
            <a:r>
              <a:rPr lang="ru-RU" sz="4000" b="1" dirty="0">
                <a:latin typeface="Garamond" pitchFamily="18" charset="0"/>
              </a:rPr>
              <a:t>Е-номера, который состоит из 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буквы Е</a:t>
            </a:r>
            <a:r>
              <a:rPr lang="ru-RU" sz="4000" b="1" dirty="0">
                <a:latin typeface="Garamond" pitchFamily="18" charset="0"/>
              </a:rPr>
              <a:t>  (от слова  «</a:t>
            </a:r>
            <a:r>
              <a:rPr lang="en-US" sz="4000" b="1" dirty="0">
                <a:latin typeface="Garamond" pitchFamily="18" charset="0"/>
              </a:rPr>
              <a:t>Europe</a:t>
            </a:r>
            <a:r>
              <a:rPr lang="ru-RU" sz="4000" b="1" dirty="0">
                <a:latin typeface="Garamond" pitchFamily="18" charset="0"/>
              </a:rPr>
              <a:t>») и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трёхзначным числом</a:t>
            </a:r>
            <a:r>
              <a:rPr lang="ru-RU" sz="4000" b="1" dirty="0">
                <a:latin typeface="Garamond" pitchFamily="18" charset="0"/>
              </a:rPr>
              <a:t>, стоящем после буквы Е. Например,  </a:t>
            </a:r>
            <a:r>
              <a:rPr lang="ru-RU" sz="4000" b="1" dirty="0">
                <a:solidFill>
                  <a:srgbClr val="FF0066"/>
                </a:solidFill>
                <a:latin typeface="Garamond" pitchFamily="18" charset="0"/>
              </a:rPr>
              <a:t>Е133, Е 330,Е602, </a:t>
            </a:r>
            <a:r>
              <a:rPr lang="ru-RU" sz="4000" b="1" dirty="0">
                <a:latin typeface="Garamond" pitchFamily="18" charset="0"/>
              </a:rPr>
              <a:t> цифры говорят о типе пищевой </a:t>
            </a:r>
            <a:r>
              <a:rPr lang="ru-RU" sz="4000" b="1" dirty="0" smtClean="0">
                <a:latin typeface="Garamond" pitchFamily="18" charset="0"/>
              </a:rPr>
              <a:t>добавки </a:t>
            </a:r>
            <a:r>
              <a:rPr lang="ru-RU" sz="4000" b="1" dirty="0">
                <a:latin typeface="Garamond" pitchFamily="18" charset="0"/>
              </a:rPr>
              <a:t>(консерванты, красители и т.д.)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053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4546"/>
            <a:ext cx="11351534" cy="1775854"/>
          </a:xfrm>
        </p:spPr>
        <p:txBody>
          <a:bodyPr>
            <a:noAutofit/>
          </a:bodyPr>
          <a:lstStyle/>
          <a:p>
            <a:pPr algn="ctr"/>
            <a:r>
              <a:rPr lang="ru-RU" sz="5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Georgia" panose="02040502050405020303" pitchFamily="18" charset="0"/>
              </a:rPr>
              <a:t>Классификация пищевых добавок</a:t>
            </a:r>
            <a:br>
              <a:rPr lang="ru-RU" sz="5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Georgia" panose="02040502050405020303" pitchFamily="18" charset="0"/>
              </a:rPr>
            </a:b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910" y="1930401"/>
            <a:ext cx="11912958" cy="47408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Е100 – Е199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– </a:t>
            </a: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КРАСИТЕЛИ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(усиливают и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восстанавливают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цвет продуктов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);</a:t>
            </a:r>
          </a:p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Е200 – Е299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</a:t>
            </a: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КОНСЕРВАНТЫ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(удлиняют срок годности продукта);</a:t>
            </a:r>
          </a:p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Е300 – Е399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</a:t>
            </a: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АНТИОКИСЛИТЕЛИ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(замедляют окисление, предохраняя продукты от порчи);</a:t>
            </a:r>
          </a:p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Е400 – Е499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</a:t>
            </a: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СТАБИЛИЗАТОРЫ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(сохраняют заданную консистенцию продуктов);</a:t>
            </a:r>
          </a:p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Е599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</a:t>
            </a: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ЭМУЛЬГАТОРЫ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(поддерживают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определённую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структуру продуктов питания);</a:t>
            </a:r>
          </a:p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Е600 – Е599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</a:t>
            </a:r>
            <a:r>
              <a:rPr lang="ru-RU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УСИЛИТЕЛИ ВКУСА И АРОМАТА</a:t>
            </a:r>
            <a:r>
              <a:rPr lang="ru-RU" sz="2400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424" y="5016322"/>
            <a:ext cx="3142444" cy="165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1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03031"/>
            <a:ext cx="11196987" cy="1313645"/>
          </a:xfrm>
        </p:spPr>
        <p:txBody>
          <a:bodyPr>
            <a:noAutofit/>
          </a:bodyPr>
          <a:lstStyle/>
          <a:p>
            <a:pPr algn="ctr"/>
            <a:r>
              <a:rPr lang="ru-RU" sz="5400" b="1" kern="10" dirty="0">
                <a:ln w="222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4"/>
                </a:solidFill>
                <a:cs typeface="Arial" panose="020B0604020202020204" pitchFamily="34" charset="0"/>
              </a:rPr>
              <a:t>Воздействие пищевых </a:t>
            </a:r>
            <a:br>
              <a:rPr lang="ru-RU" sz="5400" b="1" kern="10" dirty="0">
                <a:ln w="222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4"/>
                </a:solidFill>
                <a:cs typeface="Arial" panose="020B0604020202020204" pitchFamily="34" charset="0"/>
              </a:rPr>
            </a:br>
            <a:r>
              <a:rPr lang="ru-RU" sz="5400" b="1" kern="10" dirty="0">
                <a:ln w="222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4"/>
                </a:solidFill>
                <a:cs typeface="Arial" panose="020B0604020202020204" pitchFamily="34" charset="0"/>
              </a:rPr>
              <a:t>добавок на организм</a:t>
            </a:r>
            <a:br>
              <a:rPr lang="ru-RU" sz="5400" b="1" kern="10" dirty="0">
                <a:ln w="222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4"/>
                </a:solidFill>
                <a:cs typeface="Arial" panose="020B0604020202020204" pitchFamily="34" charset="0"/>
              </a:rPr>
            </a:b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941" y="2160589"/>
            <a:ext cx="11655379" cy="4549304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tabLst>
                <a:tab pos="363538" algn="l"/>
              </a:tabLst>
            </a:pPr>
            <a:r>
              <a:rPr lang="ru-RU" altLang="ru-RU" sz="2800" b="1" dirty="0"/>
              <a:t>вызывают расстройства </a:t>
            </a:r>
            <a:r>
              <a:rPr lang="ru-RU" altLang="ru-RU" sz="2800" b="1" dirty="0" smtClean="0"/>
              <a:t>кишечника;</a:t>
            </a:r>
            <a:endParaRPr lang="ru-RU" altLang="ru-RU" sz="2800" b="1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tabLst>
                <a:tab pos="363538" algn="l"/>
              </a:tabLst>
            </a:pPr>
            <a:r>
              <a:rPr lang="ru-RU" altLang="ru-RU" sz="2800" b="1" dirty="0" smtClean="0"/>
              <a:t>влияют </a:t>
            </a:r>
            <a:r>
              <a:rPr lang="ru-RU" altLang="ru-RU" sz="2800" b="1" dirty="0"/>
              <a:t>на </a:t>
            </a:r>
            <a:r>
              <a:rPr lang="ru-RU" altLang="ru-RU" sz="2800" b="1" dirty="0" smtClean="0"/>
              <a:t>давление;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tabLst>
                <a:tab pos="363538" algn="l"/>
              </a:tabLst>
            </a:pPr>
            <a:r>
              <a:rPr lang="ru-RU" altLang="ru-RU" sz="2800" b="1" dirty="0" smtClean="0"/>
              <a:t>вредны </a:t>
            </a:r>
            <a:r>
              <a:rPr lang="ru-RU" altLang="ru-RU" sz="2800" b="1" dirty="0"/>
              <a:t>для кожи;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tabLst>
                <a:tab pos="363538" algn="l"/>
              </a:tabLst>
            </a:pPr>
            <a:r>
              <a:rPr lang="ru-RU" altLang="ru-RU" sz="2800" b="1" dirty="0" smtClean="0"/>
              <a:t> вызывают раковые заболевания ;</a:t>
            </a:r>
            <a:endParaRPr lang="ru-RU" altLang="ru-RU" sz="2800" b="1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tabLst>
                <a:tab pos="363538" algn="l"/>
              </a:tabLst>
            </a:pPr>
            <a:r>
              <a:rPr lang="ru-RU" altLang="ru-RU" sz="2800" b="1" dirty="0" smtClean="0"/>
              <a:t>повышают </a:t>
            </a:r>
            <a:r>
              <a:rPr lang="ru-RU" altLang="ru-RU" sz="2800" b="1" dirty="0"/>
              <a:t>холестерин;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tabLst>
                <a:tab pos="363538" algn="l"/>
              </a:tabLst>
            </a:pPr>
            <a:r>
              <a:rPr lang="ru-RU" altLang="ru-RU" sz="2800" b="1" dirty="0" smtClean="0"/>
              <a:t>влияют </a:t>
            </a:r>
            <a:r>
              <a:rPr lang="ru-RU" altLang="ru-RU" sz="2800" b="1" dirty="0"/>
              <a:t>на ЦНС, зрение.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35" y="138605"/>
            <a:ext cx="1570197" cy="2021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74" y="1880316"/>
            <a:ext cx="3081877" cy="23849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698" y="4405145"/>
            <a:ext cx="3551596" cy="21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5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8789"/>
            <a:ext cx="11578107" cy="1146219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b="1" i="1" dirty="0">
                <a:solidFill>
                  <a:schemeClr val="accent4"/>
                </a:solidFill>
              </a:rPr>
              <a:t>Для того, чтобы избежать отравления </a:t>
            </a:r>
            <a:r>
              <a:rPr lang="ru-RU" altLang="ru-RU" sz="3200" b="1" i="1" dirty="0" smtClean="0">
                <a:solidFill>
                  <a:schemeClr val="accent4"/>
                </a:solidFill>
              </a:rPr>
              <a:t>чужеродными </a:t>
            </a:r>
            <a:r>
              <a:rPr lang="ru-RU" altLang="ru-RU" sz="3200" b="1" i="1" dirty="0">
                <a:solidFill>
                  <a:schemeClr val="accent4"/>
                </a:solidFill>
              </a:rPr>
              <a:t>примесями пищи, необходимо ...</a:t>
            </a:r>
            <a:br>
              <a:rPr lang="ru-RU" altLang="ru-RU" sz="3200" b="1" i="1" dirty="0">
                <a:solidFill>
                  <a:schemeClr val="accent4"/>
                </a:solidFill>
              </a:rPr>
            </a:br>
            <a:endParaRPr lang="ru-RU" sz="32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063" y="1378039"/>
            <a:ext cx="11642500" cy="5357612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dirty="0">
                <a:latin typeface="Georgia" pitchFamily="18" charset="0"/>
              </a:rPr>
              <a:t>Внимательно </a:t>
            </a:r>
            <a:r>
              <a:rPr lang="ru-RU" sz="2800" b="1" dirty="0" smtClean="0">
                <a:latin typeface="Georgia" pitchFamily="18" charset="0"/>
              </a:rPr>
              <a:t>читать </a:t>
            </a:r>
            <a:r>
              <a:rPr lang="ru-RU" sz="2800" b="1" dirty="0">
                <a:latin typeface="Georgia" pitchFamily="18" charset="0"/>
              </a:rPr>
              <a:t>надписи на этикетке продукта;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Не </a:t>
            </a: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покупать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>
                <a:latin typeface="Georgia" pitchFamily="18" charset="0"/>
              </a:rPr>
              <a:t>продукты с чрезмерно длительным сроком хранения;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Не </a:t>
            </a: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покупать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>
                <a:latin typeface="Georgia" pitchFamily="18" charset="0"/>
              </a:rPr>
              <a:t>продукты с неестественно яркой окраской;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Не </a:t>
            </a: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покупать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>
                <a:latin typeface="Georgia" pitchFamily="18" charset="0"/>
              </a:rPr>
              <a:t>подкрашенную газировку, делайте соки сами;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dirty="0">
                <a:latin typeface="Georgia" pitchFamily="18" charset="0"/>
              </a:rPr>
              <a:t>Не </a:t>
            </a:r>
            <a:r>
              <a:rPr lang="ru-RU" sz="2800" b="1" dirty="0" smtClean="0">
                <a:latin typeface="Georgia" pitchFamily="18" charset="0"/>
              </a:rPr>
              <a:t>покупать </a:t>
            </a:r>
            <a:r>
              <a:rPr lang="ru-RU" sz="2800" b="1" dirty="0">
                <a:latin typeface="Georgia" pitchFamily="18" charset="0"/>
              </a:rPr>
              <a:t>продукты с истекшим сроком </a:t>
            </a:r>
            <a:r>
              <a:rPr lang="ru-RU" sz="2800" b="1" dirty="0" smtClean="0">
                <a:latin typeface="Georgia" pitchFamily="18" charset="0"/>
              </a:rPr>
              <a:t>годности;</a:t>
            </a:r>
            <a:endParaRPr lang="ru-RU" sz="2800" b="1" dirty="0">
              <a:latin typeface="Georgia" pitchFamily="18" charset="0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dirty="0" smtClean="0">
                <a:latin typeface="Georgia" pitchFamily="18" charset="0"/>
              </a:rPr>
              <a:t>Соблюдать  </a:t>
            </a:r>
            <a:r>
              <a:rPr lang="ru-RU" sz="2800" b="1" dirty="0">
                <a:latin typeface="Georgia" pitchFamily="18" charset="0"/>
              </a:rPr>
              <a:t>гигиенические правила при хранении и приготовлении пищи</a:t>
            </a:r>
          </a:p>
          <a:p>
            <a:pPr marL="0" indent="0" algn="ctr">
              <a:buClr>
                <a:schemeClr val="tx1"/>
              </a:buClr>
              <a:buNone/>
              <a:defRPr/>
            </a:pPr>
            <a:r>
              <a:rPr lang="ru-RU" sz="2800" b="1" dirty="0">
                <a:solidFill>
                  <a:schemeClr val="accent5"/>
                </a:solidFill>
                <a:latin typeface="Georgia" pitchFamily="18" charset="0"/>
              </a:rPr>
              <a:t>В питании всё должно быть в меру, безопасно и по возможности разнообразно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7728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0304"/>
            <a:ext cx="10913652" cy="104318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ДОМАШНЕЕ ЗАДАНИЕ</a:t>
            </a: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23493"/>
            <a:ext cx="11287139" cy="48178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i="1" dirty="0" smtClean="0"/>
          </a:p>
          <a:p>
            <a:pPr marL="0" indent="0" algn="ctr">
              <a:buNone/>
            </a:pPr>
            <a:r>
              <a:rPr lang="ru-RU" sz="2800" b="1" i="1" dirty="0" smtClean="0"/>
              <a:t>§</a:t>
            </a:r>
            <a:r>
              <a:rPr lang="ru-RU" sz="2800" b="1" dirty="0" smtClean="0"/>
              <a:t> 17</a:t>
            </a:r>
            <a:r>
              <a:rPr lang="ru-RU" sz="2800" b="1" i="1" dirty="0" smtClean="0"/>
              <a:t>,записи в тетради.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61" y="1429555"/>
            <a:ext cx="3786077" cy="267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2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366" y="145960"/>
            <a:ext cx="11526592" cy="100026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4"/>
                </a:solidFill>
              </a:rPr>
              <a:t>Цель урока : </a:t>
            </a:r>
            <a:endParaRPr lang="ru-RU" sz="32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088" y="695459"/>
            <a:ext cx="11634869" cy="600155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dirty="0" smtClean="0"/>
              <a:t>-</a:t>
            </a:r>
            <a:r>
              <a:rPr lang="ru-RU" sz="9600" i="1" dirty="0" smtClean="0"/>
              <a:t>Дать </a:t>
            </a:r>
            <a:r>
              <a:rPr lang="ru-RU" sz="9600" i="1" dirty="0"/>
              <a:t>понятие о чужеродных веществах, научить определять их на этикетках пищевых продуктов.</a:t>
            </a:r>
            <a:r>
              <a:rPr lang="ru-RU" sz="9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sz="12800" b="1" dirty="0" smtClean="0">
                <a:solidFill>
                  <a:schemeClr val="accent4"/>
                </a:solidFill>
              </a:rPr>
              <a:t>Задачи урока:</a:t>
            </a:r>
          </a:p>
          <a:p>
            <a:pPr marL="0" indent="0">
              <a:buNone/>
            </a:pPr>
            <a:r>
              <a:rPr lang="ru-RU" sz="9600" b="1" dirty="0" smtClean="0"/>
              <a:t>Образовательная</a:t>
            </a:r>
            <a:r>
              <a:rPr lang="ru-RU" sz="9600" b="1" dirty="0"/>
              <a:t>: конкретизировать и углубить знания учащихся:</a:t>
            </a:r>
            <a:endParaRPr lang="ru-RU" sz="96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9600" i="1" dirty="0"/>
              <a:t>Вредные вещества;</a:t>
            </a:r>
            <a:endParaRPr lang="ru-RU" sz="96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9600" i="1" dirty="0"/>
              <a:t>Болезнетворные организмы;</a:t>
            </a:r>
            <a:endParaRPr lang="ru-RU" sz="96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9600" i="1" dirty="0"/>
              <a:t>Пищевые добавки.</a:t>
            </a:r>
            <a:endParaRPr lang="ru-RU" sz="9600" dirty="0"/>
          </a:p>
          <a:p>
            <a:pPr marL="0" indent="0">
              <a:buNone/>
            </a:pPr>
            <a:r>
              <a:rPr lang="ru-RU" sz="9600" b="1" dirty="0"/>
              <a:t>Развивающие:</a:t>
            </a:r>
            <a:endParaRPr lang="ru-RU" sz="96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9600" i="1" dirty="0"/>
              <a:t>Развитие необходимости понимания о вредных и полезных веществах;</a:t>
            </a:r>
            <a:endParaRPr lang="ru-RU" sz="9600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sz="9600" i="1" dirty="0"/>
              <a:t>Развивать методы исследования продуктов питания.</a:t>
            </a:r>
            <a:endParaRPr lang="ru-RU" sz="9600" dirty="0"/>
          </a:p>
          <a:p>
            <a:pPr marL="0" indent="0">
              <a:buNone/>
            </a:pPr>
            <a:r>
              <a:rPr lang="ru-RU" sz="9600" b="1" dirty="0"/>
              <a:t>Воспитательные:</a:t>
            </a:r>
            <a:endParaRPr lang="ru-RU" sz="96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9600" i="1" dirty="0"/>
              <a:t>Овладение опытом межличностной коммуникации.</a:t>
            </a:r>
            <a:endParaRPr lang="ru-RU" sz="96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ru-RU" sz="9600" i="1" dirty="0"/>
              <a:t>Корректное ведения диалога.</a:t>
            </a:r>
            <a:endParaRPr lang="ru-RU" sz="9600" dirty="0"/>
          </a:p>
          <a:p>
            <a:pPr marL="0" indent="0">
              <a:buNone/>
            </a:pPr>
            <a:r>
              <a:rPr lang="ru-RU" sz="9600" b="1" dirty="0"/>
              <a:t> </a:t>
            </a:r>
            <a:endParaRPr lang="ru-RU" sz="9600" dirty="0"/>
          </a:p>
          <a:p>
            <a:pPr marL="0" indent="0">
              <a:buNone/>
            </a:pPr>
            <a:endParaRPr lang="ru-RU" sz="96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89434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395" y="528036"/>
            <a:ext cx="10398498" cy="5834128"/>
          </a:xfrm>
        </p:spPr>
        <p:txBody>
          <a:bodyPr/>
          <a:lstStyle/>
          <a:p>
            <a:pPr marL="457200" lvl="1" indent="0" algn="ctr">
              <a:buNone/>
            </a:pPr>
            <a:endParaRPr lang="ru-RU" sz="3600" dirty="0" smtClean="0"/>
          </a:p>
          <a:p>
            <a:pPr marL="457200" lvl="1" indent="0" algn="ctr">
              <a:buNone/>
            </a:pPr>
            <a:endParaRPr lang="ru-RU" sz="3600" dirty="0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2700338" y="2133600"/>
            <a:ext cx="4392612" cy="201612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Чужеродные </a:t>
            </a:r>
          </a:p>
          <a:p>
            <a:pPr algn="ctr" eaLnBrk="1" hangingPunct="1"/>
            <a:r>
              <a:rPr lang="ru-RU" altLang="ru-RU" sz="3200" b="1" dirty="0"/>
              <a:t>примеси </a:t>
            </a:r>
          </a:p>
          <a:p>
            <a:pPr algn="ctr" eaLnBrk="1" hangingPunct="1"/>
            <a:r>
              <a:rPr lang="ru-RU" altLang="ru-RU" sz="3200" b="1" dirty="0"/>
              <a:t>пищи</a:t>
            </a: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H="1" flipV="1">
            <a:off x="3059113" y="1773238"/>
            <a:ext cx="792162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 flipV="1">
            <a:off x="6084888" y="1916113"/>
            <a:ext cx="574675" cy="3603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H="1">
            <a:off x="3276600" y="4076700"/>
            <a:ext cx="719138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>
            <a:off x="5940425" y="4076700"/>
            <a:ext cx="719138" cy="2889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Oval 5"/>
          <p:cNvSpPr>
            <a:spLocks noChangeArrowheads="1"/>
          </p:cNvSpPr>
          <p:nvPr/>
        </p:nvSpPr>
        <p:spPr bwMode="auto">
          <a:xfrm>
            <a:off x="892970" y="584993"/>
            <a:ext cx="2449512" cy="14398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Что такое?</a:t>
            </a:r>
          </a:p>
        </p:txBody>
      </p:sp>
      <p:sp>
        <p:nvSpPr>
          <p:cNvPr id="23" name="Oval 6"/>
          <p:cNvSpPr>
            <a:spLocks noChangeArrowheads="1"/>
          </p:cNvSpPr>
          <p:nvPr/>
        </p:nvSpPr>
        <p:spPr bwMode="auto">
          <a:xfrm>
            <a:off x="6227763" y="476250"/>
            <a:ext cx="2305050" cy="15113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Какие?</a:t>
            </a:r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827088" y="4365625"/>
            <a:ext cx="3240087" cy="180022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Как влияют </a:t>
            </a:r>
          </a:p>
          <a:p>
            <a:pPr algn="ctr" eaLnBrk="1" hangingPunct="1"/>
            <a:r>
              <a:rPr lang="ru-RU" altLang="ru-RU" sz="3200" b="1" dirty="0"/>
              <a:t>на организм?</a:t>
            </a:r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5364163" y="4365625"/>
            <a:ext cx="3240087" cy="180022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Профилактика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200" y="720903"/>
            <a:ext cx="2990850" cy="508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9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5432" y="291548"/>
            <a:ext cx="10076525" cy="1298713"/>
          </a:xfrm>
        </p:spPr>
        <p:txBody>
          <a:bodyPr>
            <a:normAutofit/>
          </a:bodyPr>
          <a:lstStyle/>
          <a:p>
            <a:r>
              <a:rPr lang="ru-RU" altLang="ru-RU" sz="5400" b="1" i="1" dirty="0" smtClean="0">
                <a:solidFill>
                  <a:schemeClr val="accent4"/>
                </a:solidFill>
              </a:rPr>
              <a:t>ЧУЖЕРОДНЫЕ </a:t>
            </a:r>
            <a:r>
              <a:rPr lang="ru-RU" altLang="ru-RU" sz="5400" b="1" i="1" dirty="0">
                <a:solidFill>
                  <a:schemeClr val="accent4"/>
                </a:solidFill>
              </a:rPr>
              <a:t>ПРИМЕСИ</a:t>
            </a: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730" y="2080591"/>
            <a:ext cx="11719774" cy="47774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altLang="ru-RU" sz="3600" b="1" i="1" dirty="0" smtClean="0"/>
              <a:t>-это </a:t>
            </a:r>
            <a:r>
              <a:rPr lang="ru-RU" altLang="ru-RU" sz="3600" b="1" i="1" dirty="0"/>
              <a:t>вещества не свойственные пище, попавшие в неё случайно или включенные преднамеренно</a:t>
            </a:r>
            <a:r>
              <a:rPr lang="ru-RU" altLang="ru-RU" sz="3600" b="1" i="1" dirty="0" smtClean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4400" b="1" i="1" dirty="0" smtClean="0">
                <a:solidFill>
                  <a:schemeClr val="tx2"/>
                </a:solidFill>
              </a:rPr>
              <a:t>Вредные вещества 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4400" b="1" i="1" dirty="0" smtClean="0">
                <a:solidFill>
                  <a:schemeClr val="tx2"/>
                </a:solidFill>
              </a:rPr>
              <a:t>Болезнетворные организмы;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4400" b="1" i="1" dirty="0" smtClean="0">
                <a:solidFill>
                  <a:schemeClr val="tx2"/>
                </a:solidFill>
              </a:rPr>
              <a:t>Пищевые добавки.  </a:t>
            </a:r>
          </a:p>
          <a:p>
            <a:pPr marL="0" indent="0">
              <a:buNone/>
            </a:pPr>
            <a:r>
              <a:rPr lang="ru-RU" altLang="ru-RU" sz="4400" b="1" i="1" dirty="0" smtClean="0">
                <a:solidFill>
                  <a:srgbClr val="0000CC"/>
                </a:solidFill>
              </a:rPr>
              <a:t>                                      </a:t>
            </a:r>
            <a:r>
              <a:rPr lang="ru-RU" altLang="ru-RU" sz="3600" b="1" i="1" dirty="0" smtClean="0">
                <a:solidFill>
                  <a:srgbClr val="0000CC"/>
                </a:solidFill>
              </a:rPr>
              <a:t>   </a:t>
            </a: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0000CC"/>
                </a:solidFill>
              </a:rPr>
              <a:t>                             </a:t>
            </a:r>
            <a:r>
              <a:rPr lang="ru-RU" altLang="ru-RU" sz="2800" b="1" i="1" dirty="0" smtClean="0">
                <a:solidFill>
                  <a:schemeClr val="accent5"/>
                </a:solidFill>
              </a:rPr>
              <a:t>                                 </a:t>
            </a:r>
          </a:p>
          <a:p>
            <a:pPr marL="0" indent="0">
              <a:buNone/>
            </a:pPr>
            <a:r>
              <a:rPr lang="ru-RU" altLang="ru-RU" sz="2800" b="1" i="1" dirty="0" smtClean="0">
                <a:solidFill>
                  <a:schemeClr val="accent5"/>
                </a:solidFill>
              </a:rPr>
              <a:t>                                                                                                                                                                       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1" y="145161"/>
            <a:ext cx="1861103" cy="205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7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32522"/>
            <a:ext cx="11820938" cy="1232452"/>
          </a:xfrm>
        </p:spPr>
        <p:txBody>
          <a:bodyPr>
            <a:normAutofit/>
          </a:bodyPr>
          <a:lstStyle/>
          <a:p>
            <a:pPr algn="ctr"/>
            <a:r>
              <a:rPr lang="ru-RU" altLang="ru-RU" sz="5400" b="1" i="1" dirty="0">
                <a:solidFill>
                  <a:schemeClr val="accent4"/>
                </a:solidFill>
              </a:rPr>
              <a:t>Вредные вещества</a:t>
            </a:r>
            <a:endParaRPr lang="ru-RU" sz="54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304" y="1056068"/>
            <a:ext cx="11184835" cy="559652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b="1" i="1" dirty="0"/>
              <a:t>-это чужеродные  для живых организмов химические </a:t>
            </a:r>
            <a:r>
              <a:rPr lang="ru-RU" altLang="ru-RU" sz="2800" b="1" i="1" dirty="0" smtClean="0"/>
              <a:t>соединения</a:t>
            </a:r>
          </a:p>
          <a:p>
            <a:pPr marL="0" indent="0" algn="ctr">
              <a:buNone/>
            </a:pPr>
            <a:r>
              <a:rPr lang="ru-RU" altLang="ru-RU" sz="2800" b="1" i="1" dirty="0" smtClean="0"/>
              <a:t>Самостоятельная работа с учебником на с. 77</a:t>
            </a:r>
            <a:endParaRPr lang="ru-RU" altLang="ru-RU" sz="2800" b="1" i="1" dirty="0"/>
          </a:p>
          <a:p>
            <a:pPr marL="0" indent="0">
              <a:buNone/>
            </a:pPr>
            <a:endParaRPr lang="ru-RU" altLang="ru-RU" sz="2800" b="1" i="1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79657"/>
              </p:ext>
            </p:extLst>
          </p:nvPr>
        </p:nvGraphicFramePr>
        <p:xfrm>
          <a:off x="424070" y="2981741"/>
          <a:ext cx="11092068" cy="379277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773017"/>
                <a:gridCol w="2773017"/>
                <a:gridCol w="2773017"/>
                <a:gridCol w="2773017"/>
              </a:tblGrid>
              <a:tr h="84662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Название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Источник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Влияние на организм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Профилактика</a:t>
                      </a:r>
                      <a:endParaRPr lang="ru-RU" sz="2400" dirty="0"/>
                    </a:p>
                  </a:txBody>
                  <a:tcPr/>
                </a:tc>
              </a:tr>
              <a:tr h="658486">
                <a:tc gridSpan="4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Вредные вещества</a:t>
                      </a:r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4662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Нитраты и нитриты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9441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Пестициды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4662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Тяжелые металлы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56" y="126643"/>
            <a:ext cx="847620" cy="93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2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549" y="128790"/>
            <a:ext cx="10586433" cy="1236372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chemeClr val="accent4"/>
                </a:solidFill>
              </a:rPr>
              <a:t>Чужеродные примеси </a:t>
            </a:r>
            <a:endParaRPr lang="ru-RU" sz="5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0521281"/>
              </p:ext>
            </p:extLst>
          </p:nvPr>
        </p:nvGraphicFramePr>
        <p:xfrm>
          <a:off x="0" y="1210612"/>
          <a:ext cx="12192000" cy="56335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100453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Название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Источник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Влияние на организм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Профилактика</a:t>
                      </a:r>
                      <a:endParaRPr lang="ru-RU" sz="2000" dirty="0"/>
                    </a:p>
                  </a:txBody>
                  <a:tcPr/>
                </a:tc>
              </a:tr>
              <a:tr h="100453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Вредные вещества 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045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Нитраты и нитриты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Продукты растениеводства и вода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+mn-lt"/>
                        </a:rPr>
                        <a:t>Кислородная недостаточность в тканях, злокачественные опухоли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n-lt"/>
                        </a:rPr>
                        <a:t>Витамин С </a:t>
                      </a:r>
                      <a:endParaRPr lang="ru-RU" sz="2000" b="1" dirty="0">
                        <a:latin typeface="+mn-lt"/>
                      </a:endParaRPr>
                    </a:p>
                  </a:txBody>
                  <a:tcPr/>
                </a:tc>
              </a:tr>
              <a:tr h="10045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Пестициды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dirty="0" smtClean="0"/>
                        <a:t>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100453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Тяжелые металлы 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86" y="244700"/>
            <a:ext cx="746406" cy="70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6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0"/>
            <a:ext cx="11171229" cy="1468192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solidFill>
                  <a:schemeClr val="accent4"/>
                </a:solidFill>
              </a:rPr>
              <a:t>Чужеродные примеси </a:t>
            </a:r>
            <a:endParaRPr lang="ru-RU" sz="5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2471517"/>
              </p:ext>
            </p:extLst>
          </p:nvPr>
        </p:nvGraphicFramePr>
        <p:xfrm>
          <a:off x="0" y="965914"/>
          <a:ext cx="12192000" cy="606602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101478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Название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Источник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Влияние на организм</a:t>
                      </a:r>
                      <a:r>
                        <a:rPr lang="ru-RU" sz="1800" baseline="0" dirty="0" smtClean="0"/>
                        <a:t>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Профилактика </a:t>
                      </a:r>
                      <a:endParaRPr lang="ru-RU" sz="1800" dirty="0"/>
                    </a:p>
                  </a:txBody>
                  <a:tcPr/>
                </a:tc>
              </a:tr>
              <a:tr h="1014782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Вредные вещества 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0181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Нитраты и нитриты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Продукты растениеводства и вода</a:t>
                      </a:r>
                    </a:p>
                    <a:p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</a:rPr>
                        <a:t>Кислородная недостаточность в тканях, злокачественные опухоли</a:t>
                      </a:r>
                      <a:r>
                        <a:rPr lang="ru-RU" sz="1800" dirty="0" smtClean="0"/>
                        <a:t> 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Витамин С </a:t>
                      </a:r>
                      <a:endParaRPr lang="ru-RU" sz="1800" b="1" dirty="0"/>
                    </a:p>
                  </a:txBody>
                  <a:tcPr/>
                </a:tc>
              </a:tr>
              <a:tr h="101478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Пестициды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Продукты сель-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скохозяйственного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производства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Образование раковых клеток, врожденные уродства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Использовать в соответствии с инструкцией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54592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Тяжелые металлы 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4" y="167424"/>
            <a:ext cx="953037" cy="67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3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41668"/>
            <a:ext cx="11145473" cy="1017431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solidFill>
                  <a:schemeClr val="accent4"/>
                </a:solidFill>
              </a:rPr>
              <a:t>Чужеродные примеси </a:t>
            </a:r>
            <a:endParaRPr lang="ru-RU" sz="5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0127939"/>
              </p:ext>
            </p:extLst>
          </p:nvPr>
        </p:nvGraphicFramePr>
        <p:xfrm>
          <a:off x="0" y="991674"/>
          <a:ext cx="12192000" cy="618701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117326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Название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Источник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Влияние на организм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Профилактика </a:t>
                      </a:r>
                      <a:endParaRPr lang="ru-RU" sz="2000" dirty="0"/>
                    </a:p>
                  </a:txBody>
                  <a:tcPr/>
                </a:tc>
              </a:tr>
              <a:tr h="1173265">
                <a:tc gridSpan="4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Вредные вещества </a:t>
                      </a:r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7326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Нитраты и нитриты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Продукты растениеводства и вода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</a:rPr>
                        <a:t>Кислородная недостаточность в тканях, злокачественные опухоли</a:t>
                      </a:r>
                      <a:r>
                        <a:rPr lang="ru-RU" dirty="0" smtClean="0"/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Витамин С </a:t>
                      </a:r>
                      <a:endParaRPr lang="ru-RU" sz="2000" dirty="0"/>
                    </a:p>
                  </a:txBody>
                  <a:tcPr/>
                </a:tc>
              </a:tr>
              <a:tr h="117326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Пестициды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Продукты сель-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скохозяйственного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производства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Образование раковых клеток, врожденные уродства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Использовать в соответствии с инструкцией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17326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Тяжелые металлы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Двигатели внутреннего сгорания, глиняная посуда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Отравление,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по-ражают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нервную, кровеносную систему, скелет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собирать растения и грибы вдоль дорог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41668"/>
            <a:ext cx="955868" cy="7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0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4546"/>
            <a:ext cx="11235624" cy="1017431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4"/>
                </a:solidFill>
              </a:rPr>
              <a:t>Чужеродные примеси </a:t>
            </a:r>
            <a:endParaRPr lang="ru-RU" sz="5400" dirty="0">
              <a:solidFill>
                <a:schemeClr val="accent4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004357"/>
              </p:ext>
            </p:extLst>
          </p:nvPr>
        </p:nvGraphicFramePr>
        <p:xfrm>
          <a:off x="0" y="1171575"/>
          <a:ext cx="12003088" cy="63252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0772"/>
                <a:gridCol w="3000772"/>
                <a:gridCol w="3000772"/>
                <a:gridCol w="3000772"/>
              </a:tblGrid>
              <a:tr h="142160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Название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Источник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Влияние на организм</a:t>
                      </a:r>
                      <a:r>
                        <a:rPr lang="ru-RU" sz="2000" b="1" baseline="0" dirty="0" smtClean="0"/>
                        <a:t>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Профилактика </a:t>
                      </a:r>
                      <a:endParaRPr lang="ru-RU" sz="2000" dirty="0"/>
                    </a:p>
                  </a:txBody>
                  <a:tcPr/>
                </a:tc>
              </a:tr>
              <a:tr h="1421606">
                <a:tc gridSpan="4"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Болезнетворные организмы 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216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Бактерии рода Сальмонелл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16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Бактерия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рода </a:t>
                      </a:r>
                      <a:r>
                        <a:rPr kumimoji="0" 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Клостридий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54546"/>
            <a:ext cx="1177224" cy="79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163</TotalTime>
  <Words>714</Words>
  <Application>Microsoft Office PowerPoint</Application>
  <PresentationFormat>Широкоэкранный</PresentationFormat>
  <Paragraphs>164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Bookman Old Style</vt:lpstr>
      <vt:lpstr>Garamond</vt:lpstr>
      <vt:lpstr>Georgia</vt:lpstr>
      <vt:lpstr>Trebuchet MS</vt:lpstr>
      <vt:lpstr>Wingdings</vt:lpstr>
      <vt:lpstr>Wingdings 3</vt:lpstr>
      <vt:lpstr>Грань</vt:lpstr>
      <vt:lpstr>Чужеродные примеси пищи. Профилактика вызываемых ими заболеваний </vt:lpstr>
      <vt:lpstr>Цель урока : </vt:lpstr>
      <vt:lpstr>Презентация PowerPoint</vt:lpstr>
      <vt:lpstr>ЧУЖЕРОДНЫЕ ПРИМЕСИ</vt:lpstr>
      <vt:lpstr>Вредные вещества</vt:lpstr>
      <vt:lpstr>Чужеродные примеси </vt:lpstr>
      <vt:lpstr>Чужеродные примеси </vt:lpstr>
      <vt:lpstr>Чужеродные примеси </vt:lpstr>
      <vt:lpstr>Чужеродные примеси </vt:lpstr>
      <vt:lpstr>Чужеродные примеси </vt:lpstr>
      <vt:lpstr>Чужеродные примеси </vt:lpstr>
      <vt:lpstr>Сальмонеллез </vt:lpstr>
      <vt:lpstr>Ботулизм </vt:lpstr>
      <vt:lpstr>Пищевые добавки </vt:lpstr>
      <vt:lpstr>Буквенный код пищевых добавок</vt:lpstr>
      <vt:lpstr>Классификация пищевых добавок </vt:lpstr>
      <vt:lpstr>Воздействие пищевых  добавок на организм </vt:lpstr>
      <vt:lpstr>Для того, чтобы избежать отравления чужеродными примесями пищи, необходимо ... 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Чужеродные примеси пищи. Профилактика вызываемых ими заболеваний</dc:title>
  <dc:creator>Анна Илюшечкина</dc:creator>
  <cp:lastModifiedBy>Анна Илюшечкина</cp:lastModifiedBy>
  <cp:revision>20</cp:revision>
  <dcterms:created xsi:type="dcterms:W3CDTF">2015-01-18T11:41:23Z</dcterms:created>
  <dcterms:modified xsi:type="dcterms:W3CDTF">2015-01-19T15:45:36Z</dcterms:modified>
</cp:coreProperties>
</file>