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8" r:id="rId3"/>
    <p:sldId id="274" r:id="rId4"/>
    <p:sldId id="275" r:id="rId5"/>
    <p:sldId id="261" r:id="rId6"/>
    <p:sldId id="262" r:id="rId7"/>
    <p:sldId id="263" r:id="rId8"/>
    <p:sldId id="268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AFED"/>
    <a:srgbClr val="F97BE1"/>
    <a:srgbClr val="99FF99"/>
    <a:srgbClr val="2A0EA2"/>
    <a:srgbClr val="CCFFFF"/>
    <a:srgbClr val="FFFF99"/>
    <a:srgbClr val="CCFFCC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00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83EF8-DEE6-4896-8D33-9F24FAA60CA4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DE891-3FB2-4F1F-AF41-B5C133730B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99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DE891-3FB2-4F1F-AF41-B5C133730B6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189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3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70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31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8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4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4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0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7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92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8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3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0356C-E51B-4094-A088-303E96AA5665}" type="datetimeFigureOut">
              <a:rPr lang="ru-RU" smtClean="0"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4FD7D-5AA9-4756-BAB7-D1752B2F3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9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6"/>
          <p:cNvGrpSpPr>
            <a:grpSpLocks/>
          </p:cNvGrpSpPr>
          <p:nvPr/>
        </p:nvGrpSpPr>
        <p:grpSpPr bwMode="auto">
          <a:xfrm rot="5400000">
            <a:off x="6119172" y="3809335"/>
            <a:ext cx="1514168" cy="4222800"/>
            <a:chOff x="654" y="3599"/>
            <a:chExt cx="2880" cy="5760"/>
          </a:xfrm>
        </p:grpSpPr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 flipH="1">
              <a:off x="2094" y="6479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auto">
            <a:xfrm flipH="1">
              <a:off x="2094" y="503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 flipH="1">
              <a:off x="654" y="5039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 flipH="1">
              <a:off x="654" y="359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0" name="Rectangle 11"/>
            <p:cNvSpPr>
              <a:spLocks noChangeArrowheads="1"/>
            </p:cNvSpPr>
            <p:nvPr/>
          </p:nvSpPr>
          <p:spPr bwMode="auto">
            <a:xfrm flipH="1">
              <a:off x="654" y="647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 flipH="1">
              <a:off x="2094" y="791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0811" y="131428"/>
            <a:ext cx="1470869" cy="6546391"/>
          </a:xfrm>
          <a:prstGeom prst="rect">
            <a:avLst/>
          </a:prstGeom>
          <a:solidFill>
            <a:srgbClr val="CCCC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5464489" y="3391102"/>
            <a:ext cx="3463255" cy="1028952"/>
            <a:chOff x="115832850" y="109208217"/>
            <a:chExt cx="1500195" cy="2917997"/>
          </a:xfrm>
        </p:grpSpPr>
        <p:sp>
          <p:nvSpPr>
            <p:cNvPr id="9" name="Text Box 17"/>
            <p:cNvSpPr txBox="1">
              <a:spLocks noChangeArrowheads="1"/>
            </p:cNvSpPr>
            <p:nvPr/>
          </p:nvSpPr>
          <p:spPr bwMode="auto">
            <a:xfrm>
              <a:off x="115879321" y="109772466"/>
              <a:ext cx="1453724" cy="23537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35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Автор: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Минеева Мария Сергеевна,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педагог дополнительного образования 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МБОУ ДОД ЦДТ 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«</a:t>
              </a:r>
              <a:r>
                <a:rPr kumimoji="0" lang="ru-RU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Росинка</a:t>
              </a:r>
              <a:r>
                <a:rPr kumimoji="0" lang="en-US" sz="1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»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99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8"/>
            <p:cNvSpPr>
              <a:spLocks noChangeShapeType="1"/>
            </p:cNvSpPr>
            <p:nvPr/>
          </p:nvSpPr>
          <p:spPr bwMode="auto">
            <a:xfrm>
              <a:off x="115832850" y="109208217"/>
              <a:ext cx="1453724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" name="Group 19"/>
          <p:cNvGrpSpPr>
            <a:grpSpLocks/>
          </p:cNvGrpSpPr>
          <p:nvPr/>
        </p:nvGrpSpPr>
        <p:grpSpPr bwMode="auto">
          <a:xfrm>
            <a:off x="1920230" y="1530183"/>
            <a:ext cx="6825304" cy="1481366"/>
            <a:chOff x="110368453" y="106117480"/>
            <a:chExt cx="7277667" cy="928531"/>
          </a:xfrm>
        </p:grpSpPr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10368453" y="106117480"/>
              <a:ext cx="7277667" cy="928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endParaRPr kumimoji="0" lang="en-US" sz="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lvl="0" indent="0" algn="ctr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itchFamily="66" charset="0"/>
                  <a:cs typeface="Arial" pitchFamily="34" charset="0"/>
                </a:rPr>
                <a:t>«</a:t>
              </a: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itchFamily="66" charset="0"/>
                  <a:cs typeface="Arial" pitchFamily="34" charset="0"/>
                </a:rPr>
                <a:t>Развитие творческих</a:t>
              </a:r>
              <a:r>
                <a:rPr kumimoji="0" lang="ru-RU" sz="2200" b="1" i="0" u="none" strike="noStrike" cap="none" normalizeH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itchFamily="66" charset="0"/>
                  <a:cs typeface="Arial" pitchFamily="34" charset="0"/>
                </a:rPr>
                <a:t> способностей детей через проектную деятельность с использованием информационных технологий</a:t>
              </a:r>
              <a:r>
                <a:rPr kumimoji="0" lang="en-US" sz="22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omic Sans MS" pitchFamily="66" charset="0"/>
                  <a:cs typeface="Arial" pitchFamily="34" charset="0"/>
                </a:rPr>
                <a:t>»</a:t>
              </a:r>
              <a:endPara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111246466" y="106269567"/>
              <a:ext cx="5434623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4427984" y="6307931"/>
            <a:ext cx="244827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mic Sans MS" pitchFamily="66" charset="0"/>
                <a:cs typeface="Arial" pitchFamily="34" charset="0"/>
              </a:rPr>
              <a:t>г. Гороховец, 2015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8"/>
          <p:cNvGrpSpPr>
            <a:grpSpLocks/>
          </p:cNvGrpSpPr>
          <p:nvPr/>
        </p:nvGrpSpPr>
        <p:grpSpPr bwMode="auto">
          <a:xfrm>
            <a:off x="1984499" y="323797"/>
            <a:ext cx="6835965" cy="1017025"/>
            <a:chOff x="115832850" y="107782767"/>
            <a:chExt cx="1453724" cy="522509"/>
          </a:xfrm>
        </p:grpSpPr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115832850" y="107782768"/>
              <a:ext cx="1453724" cy="5225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A0EA2"/>
                </a:solidFill>
                <a:effectLst/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Муниципальное бюджетное образовательное учреждение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дополнительного образования детей </a:t>
              </a:r>
              <a:r>
                <a:rPr kumimoji="0" lang="ru-RU" sz="1400" b="1" i="0" u="none" strike="noStrike" cap="none" normalizeH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 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Центр детского творчества 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«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Росинка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»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2A0EA2"/>
                  </a:solidFill>
                  <a:effectLst/>
                  <a:latin typeface="Cambria Math" pitchFamily="18" charset="0"/>
                  <a:ea typeface="Cambria Math" pitchFamily="18" charset="0"/>
                  <a:cs typeface="Arial" pitchFamily="34" charset="0"/>
                </a:rPr>
                <a:t>Гороховецкого района Владимирской области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A0EA2"/>
                </a:solidFill>
                <a:effectLst/>
                <a:latin typeface="Cambria Math" pitchFamily="18" charset="0"/>
                <a:ea typeface="Cambria Math" pitchFamily="18" charset="0"/>
                <a:cs typeface="Arial" pitchFamily="34" charset="0"/>
              </a:endParaRPr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115832850" y="107782767"/>
              <a:ext cx="1453724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A0EA2"/>
                </a:solidFill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11" y="131429"/>
            <a:ext cx="1470869" cy="12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8" y="2773363"/>
            <a:ext cx="3700463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2" name="Group 6"/>
          <p:cNvGrpSpPr>
            <a:grpSpLocks/>
          </p:cNvGrpSpPr>
          <p:nvPr/>
        </p:nvGrpSpPr>
        <p:grpSpPr bwMode="auto">
          <a:xfrm>
            <a:off x="177512" y="1365814"/>
            <a:ext cx="1514168" cy="2639250"/>
            <a:chOff x="654" y="3599"/>
            <a:chExt cx="2880" cy="5760"/>
          </a:xfrm>
        </p:grpSpPr>
        <p:sp>
          <p:nvSpPr>
            <p:cNvPr id="43" name="Rectangle 7"/>
            <p:cNvSpPr>
              <a:spLocks noChangeArrowheads="1"/>
            </p:cNvSpPr>
            <p:nvPr/>
          </p:nvSpPr>
          <p:spPr bwMode="auto">
            <a:xfrm flipH="1">
              <a:off x="2094" y="6479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4" name="Rectangle 8"/>
            <p:cNvSpPr>
              <a:spLocks noChangeArrowheads="1"/>
            </p:cNvSpPr>
            <p:nvPr/>
          </p:nvSpPr>
          <p:spPr bwMode="auto">
            <a:xfrm flipH="1">
              <a:off x="2094" y="503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5" name="Rectangle 9"/>
            <p:cNvSpPr>
              <a:spLocks noChangeArrowheads="1"/>
            </p:cNvSpPr>
            <p:nvPr/>
          </p:nvSpPr>
          <p:spPr bwMode="auto">
            <a:xfrm flipH="1">
              <a:off x="654" y="5039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flipH="1">
              <a:off x="654" y="359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 flipH="1">
              <a:off x="654" y="647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48" name="Rectangle 12"/>
            <p:cNvSpPr>
              <a:spLocks noChangeArrowheads="1"/>
            </p:cNvSpPr>
            <p:nvPr/>
          </p:nvSpPr>
          <p:spPr bwMode="auto">
            <a:xfrm flipH="1">
              <a:off x="2094" y="791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5721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671" y="404664"/>
            <a:ext cx="7200801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2A0EA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2A0EA2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Ведущая идея опыта: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700" dirty="0">
                <a:solidFill>
                  <a:srgbClr val="000000"/>
                </a:solidFill>
                <a:latin typeface="Times New Roman"/>
                <a:ea typeface="Times New Roman"/>
              </a:rPr>
              <a:t>Сегодня компьютерные технологии являются неотъемлемой частью образовательного процесса, способного значительно повысить его эффективность, развить умственные и творческие способности детей, сформировать техническое мировоззрение и организовать досуг детей</a:t>
            </a:r>
            <a:r>
              <a:rPr lang="ru-RU" sz="17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700" b="1" dirty="0">
              <a:solidFill>
                <a:srgbClr val="2A0EA2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Но ни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для кого не секрет, что сегодня все больше детей вырастает, так и не познав подлинных возможностей компьютера. Чаще всего дети играют в компьютерные игры, общаются в социальных сетях, просматривают множество бесполезной информации. Таким образом, бесконтрольное времяпрепровождение детей за компьютером способствует искажению представления учащихся об «информационном пространстве» в целом и компьютере, как средстве получения этой информации. В результате компьютер  остается для них нереализованным источником знаний.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Именно поэтому захотелось заинтересовать детей и я включила в программу - творчество.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1830"/>
            <a:ext cx="1298621" cy="66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0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620688"/>
            <a:ext cx="7056784" cy="5234136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A0EA2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программы рассчитана на профессиональную ориентацию учащихся, их подготовку к самостоятельному творческому конструированию с помощью различных компьютерных редакторов.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Занятия художественной компьютерной графикой представляет собой интеграцию двух базовых предметов: информатики и декоративно – прикладного творчества. Ребята учатся использовать технику не только как вычислительную машину, но и как инструмент для продуктивной творческой деятельности.  </a:t>
            </a:r>
          </a:p>
          <a:p>
            <a:pPr algn="just">
              <a:lnSpc>
                <a:spcPct val="150000"/>
              </a:lnSpc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233"/>
            <a:ext cx="1298575" cy="654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07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04664"/>
            <a:ext cx="7139136" cy="572149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b="1" dirty="0">
                <a:solidFill>
                  <a:srgbClr val="2A0EA2"/>
                </a:solidFill>
                <a:latin typeface="Times New Roman" pitchFamily="18" charset="0"/>
                <a:cs typeface="Times New Roman" pitchFamily="18" charset="0"/>
              </a:rPr>
              <a:t>Новизна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данной образовательной программы заключается в том, что программа дает возможность не только изучить различные виды компьютерной графики, но и применить их творчески. Специфика ИКТ с включением в нее творчества дает детям возможность создавать вариации (композиций, форм, цвета, выбора материала), что способствует развитию всех совокупностей компонентов творческого потенциала учащихся. 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ru-RU" sz="2800" b="1" i="1" dirty="0">
                <a:solidFill>
                  <a:srgbClr val="2A0EA2"/>
                </a:solidFill>
                <a:latin typeface="Times New Roman" pitchFamily="18" charset="0"/>
                <a:cs typeface="Times New Roman" pitchFamily="18" charset="0"/>
              </a:rPr>
              <a:t>Цель программы 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развитие интеллектуальных и творческих способностей детей средствами информационных технологий.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7233"/>
            <a:ext cx="1298575" cy="654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84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7344" y="260648"/>
            <a:ext cx="6840760" cy="802600"/>
          </a:xfrm>
          <a:prstGeom prst="flowChartDocumen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Cambria Math" pitchFamily="18" charset="0"/>
                <a:ea typeface="Cambria Math" pitchFamily="18" charset="0"/>
              </a:rPr>
              <a:t>Задачи обучения:</a:t>
            </a:r>
            <a:endParaRPr lang="ru-RU" sz="3600" b="1" dirty="0">
              <a:solidFill>
                <a:srgbClr val="00B050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475656" y="1787417"/>
            <a:ext cx="2232248" cy="4608512"/>
            <a:chOff x="1547664" y="1988841"/>
            <a:chExt cx="2232248" cy="4608512"/>
          </a:xfrm>
        </p:grpSpPr>
        <p:sp>
          <p:nvSpPr>
            <p:cNvPr id="9" name="Выноска со стрелкой вверх 8"/>
            <p:cNvSpPr/>
            <p:nvPr/>
          </p:nvSpPr>
          <p:spPr>
            <a:xfrm>
              <a:off x="1547664" y="1988841"/>
              <a:ext cx="2232248" cy="4608512"/>
            </a:xfrm>
            <a:prstGeom prst="upArrowCallout">
              <a:avLst>
                <a:gd name="adj1" fmla="val 34639"/>
                <a:gd name="adj2" fmla="val 21627"/>
                <a:gd name="adj3" fmla="val 33193"/>
                <a:gd name="adj4" fmla="val 75014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noFill/>
                </a:rPr>
                <a:t>организационно</a:t>
              </a:r>
              <a:endParaRPr lang="ru-RU" dirty="0">
                <a:noFill/>
              </a:endParaRPr>
            </a:p>
          </p:txBody>
        </p:sp>
        <p:sp>
          <p:nvSpPr>
            <p:cNvPr id="7" name="Блок-схема: узел 6"/>
            <p:cNvSpPr/>
            <p:nvPr/>
          </p:nvSpPr>
          <p:spPr>
            <a:xfrm>
              <a:off x="2188646" y="2106002"/>
              <a:ext cx="900891" cy="1298377"/>
            </a:xfrm>
            <a:prstGeom prst="flowChartConnector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ru-RU" sz="54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1</a:t>
              </a:r>
              <a:endPara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9672" y="3176885"/>
              <a:ext cx="2088232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 smtClean="0">
                  <a:latin typeface="Times New Roman" pitchFamily="18" charset="0"/>
                  <a:cs typeface="Times New Roman" pitchFamily="18" charset="0"/>
                </a:rPr>
                <a:t>Образовательные: </a:t>
              </a:r>
            </a:p>
            <a:p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формирование навыков работы на ЭВМ в редакторах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Word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(оформительская деятельность), </a:t>
              </a:r>
              <a:endParaRPr lang="ru-RU" sz="16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Paint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Power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Point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Adobe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dirty="0" err="1">
                  <a:latin typeface="Times New Roman" pitchFamily="18" charset="0"/>
                  <a:cs typeface="Times New Roman" pitchFamily="18" charset="0"/>
                </a:rPr>
                <a:t>Photoshop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. </a:t>
              </a:r>
            </a:p>
          </p:txBody>
        </p:sp>
      </p:grpSp>
      <p:sp>
        <p:nvSpPr>
          <p:cNvPr id="11" name="Выноска со стрелкой вверх 10"/>
          <p:cNvSpPr/>
          <p:nvPr/>
        </p:nvSpPr>
        <p:spPr>
          <a:xfrm>
            <a:off x="4029705" y="1772815"/>
            <a:ext cx="2340260" cy="4623113"/>
          </a:xfrm>
          <a:prstGeom prst="upArrowCallout">
            <a:avLst>
              <a:gd name="adj1" fmla="val 34639"/>
              <a:gd name="adj2" fmla="val 21627"/>
              <a:gd name="adj3" fmla="val 33193"/>
              <a:gd name="adj4" fmla="val 7230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noFill/>
              </a:rPr>
              <a:t>организационно</a:t>
            </a:r>
            <a:endParaRPr lang="ru-RU" dirty="0">
              <a:noFill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6699778" y="1953959"/>
            <a:ext cx="2304256" cy="4441970"/>
          </a:xfrm>
          <a:prstGeom prst="upArrowCallout">
            <a:avLst>
              <a:gd name="adj1" fmla="val 34639"/>
              <a:gd name="adj2" fmla="val 21627"/>
              <a:gd name="adj3" fmla="val 33193"/>
              <a:gd name="adj4" fmla="val 7117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noFill/>
              </a:rPr>
              <a:t>организационно</a:t>
            </a:r>
            <a:endParaRPr lang="ru-RU" dirty="0">
              <a:noFill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4738631" y="1931359"/>
            <a:ext cx="900891" cy="1298377"/>
          </a:xfrm>
          <a:prstGeom prst="flowChartConnector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18947" y="3023703"/>
            <a:ext cx="23402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творческие и интеллектуальные способности детей, используя знания компьютерных технологий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деловые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качества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амостоятельность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ответственность,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аккуратность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7441268" y="1904577"/>
            <a:ext cx="900891" cy="1298377"/>
          </a:xfrm>
          <a:prstGeom prst="flowChartConnector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99779" y="2975461"/>
            <a:ext cx="24442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формировать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саморазвитии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культуру общения, навыки  сотрудничества и взаимопомощи;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интерес, фантазию детей при составлении композиций.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1"/>
            <a:ext cx="1224136" cy="662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1680" y="260648"/>
            <a:ext cx="7272808" cy="475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8163" algn="just">
              <a:lnSpc>
                <a:spcPct val="150000"/>
              </a:lnSpc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Будучи педагогом дополнительного образования, я ориентирую ребят на то, что навыки, технологии, которые мы с ними проходим - в будущем им пригодятся. Компьютерные технологии позволяют сформировать у детей устойчивые представления и практические навыки, накопление практического опыта для будущей профессии. Ведь сегодняшние школьники – завтрашние взрослые. Важно подготовить ребенка к взрослой жизни. Я считаю, педагогу необходимо предугадать и обеспечить те условия, в которых наиболее полно реализуется внутренний потенциал учащегося в изучаемой образовательной области, создать бодрую, светлую и созидательную обстановку, создать ту среду, ту плоскость, в которой наиболее полно могут раскрыться творческие способности ребенка, и будет осуществляться его постоянный интеллектуальный рост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C:\Users\admin\Desktop\фото занятий\DSC02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891" y="4967074"/>
            <a:ext cx="2352722" cy="170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466616" cy="65527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967074"/>
            <a:ext cx="2266565" cy="1702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3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404664"/>
            <a:ext cx="7056784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Формы и технологии, используемые на занятиях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Формы работы с детьми носят интегрированный характер, т.е. на одном занятии могут использоваться различные формы: групповая, индивидуальная, дифференцированная. Такие формы работы стимулируют творческое отношение к работе и помогают выявить одаренных детей. </a:t>
            </a:r>
          </a:p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формировании учебных тем  учитывались принцип доступности и  принцип учета возрастных особенностей учащихся. 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роцесс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обучения трудоёмкий и требует от учащихся особой сосредоточенности, кропотливости, во время занятий предусмотрены  перерывы на физкультминутки.</a:t>
            </a:r>
          </a:p>
          <a:p>
            <a:pPr algn="just"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44016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63688" y="332656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ступеням к творчеству: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1440160" cy="65527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 rot="5400000">
            <a:off x="2659373" y="157051"/>
            <a:ext cx="2313085" cy="3960440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5400000">
            <a:off x="2951270" y="490953"/>
            <a:ext cx="1723338" cy="3292636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2160605" y="1275602"/>
            <a:ext cx="1581832" cy="17282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rot="1875976">
            <a:off x="2315745" y="1282708"/>
            <a:ext cx="1447906" cy="168590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Пятно 2 6"/>
          <p:cNvSpPr/>
          <p:nvPr/>
        </p:nvSpPr>
        <p:spPr>
          <a:xfrm rot="1756830">
            <a:off x="4133586" y="1365459"/>
            <a:ext cx="648072" cy="648070"/>
          </a:xfrm>
          <a:prstGeom prst="irregularSeal2">
            <a:avLst/>
          </a:prstGeom>
          <a:solidFill>
            <a:srgbClr val="F97B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 rot="6703090">
            <a:off x="3844348" y="1885041"/>
            <a:ext cx="568170" cy="679384"/>
          </a:xfrm>
          <a:prstGeom prst="irregularSeal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2 8"/>
          <p:cNvSpPr/>
          <p:nvPr/>
        </p:nvSpPr>
        <p:spPr>
          <a:xfrm rot="2247641">
            <a:off x="4847935" y="1325449"/>
            <a:ext cx="504056" cy="635198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/>
          <p:cNvSpPr/>
          <p:nvPr/>
        </p:nvSpPr>
        <p:spPr>
          <a:xfrm rot="1872806" flipV="1">
            <a:off x="4179650" y="2369094"/>
            <a:ext cx="1019483" cy="307337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/>
          <p:cNvSpPr/>
          <p:nvPr/>
        </p:nvSpPr>
        <p:spPr>
          <a:xfrm rot="3613806">
            <a:off x="4046464" y="2325231"/>
            <a:ext cx="1673937" cy="234924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 rot="5400000">
            <a:off x="4540738" y="2095320"/>
            <a:ext cx="958326" cy="257296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59612"/>
            <a:ext cx="3140423" cy="235531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Блок-схема: узел 14"/>
          <p:cNvSpPr/>
          <p:nvPr/>
        </p:nvSpPr>
        <p:spPr>
          <a:xfrm>
            <a:off x="1835696" y="3573016"/>
            <a:ext cx="2952328" cy="2880320"/>
          </a:xfrm>
          <a:prstGeom prst="flowChartConnector">
            <a:avLst/>
          </a:prstGeom>
          <a:solidFill>
            <a:schemeClr val="accent4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2076795" y="3808690"/>
            <a:ext cx="2475111" cy="2408971"/>
          </a:xfrm>
          <a:prstGeom prst="flowChartConnector">
            <a:avLst/>
          </a:prstGeom>
          <a:solidFill>
            <a:srgbClr val="FBAF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97BE1"/>
              </a:solidFill>
            </a:endParaRPr>
          </a:p>
        </p:txBody>
      </p:sp>
      <p:sp>
        <p:nvSpPr>
          <p:cNvPr id="17" name="7-конечная звезда 16"/>
          <p:cNvSpPr/>
          <p:nvPr/>
        </p:nvSpPr>
        <p:spPr>
          <a:xfrm>
            <a:off x="3401426" y="5637499"/>
            <a:ext cx="495075" cy="468052"/>
          </a:xfrm>
          <a:prstGeom prst="star7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6-конечная звезда 17"/>
          <p:cNvSpPr/>
          <p:nvPr/>
        </p:nvSpPr>
        <p:spPr>
          <a:xfrm>
            <a:off x="2862572" y="5670658"/>
            <a:ext cx="426654" cy="410344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6-конечная звезда 18"/>
          <p:cNvSpPr/>
          <p:nvPr/>
        </p:nvSpPr>
        <p:spPr>
          <a:xfrm rot="1267686">
            <a:off x="3080617" y="5273727"/>
            <a:ext cx="420703" cy="369168"/>
          </a:xfrm>
          <a:prstGeom prst="star6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 rot="19992053">
            <a:off x="2277944" y="5097601"/>
            <a:ext cx="621507" cy="773348"/>
          </a:xfrm>
          <a:prstGeom prst="star4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 rot="1565804">
            <a:off x="3914834" y="4934936"/>
            <a:ext cx="466437" cy="804598"/>
          </a:xfrm>
          <a:prstGeom prst="star4">
            <a:avLst>
              <a:gd name="adj" fmla="val 1567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Молния 34"/>
          <p:cNvSpPr/>
          <p:nvPr/>
        </p:nvSpPr>
        <p:spPr>
          <a:xfrm rot="11177067" flipH="1">
            <a:off x="3641021" y="4531309"/>
            <a:ext cx="375994" cy="787714"/>
          </a:xfrm>
          <a:prstGeom prst="lightningBol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олния 35"/>
          <p:cNvSpPr/>
          <p:nvPr/>
        </p:nvSpPr>
        <p:spPr>
          <a:xfrm rot="11842572">
            <a:off x="3291535" y="4278693"/>
            <a:ext cx="276387" cy="914400"/>
          </a:xfrm>
          <a:prstGeom prst="lightningBol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Молния 36"/>
          <p:cNvSpPr/>
          <p:nvPr/>
        </p:nvSpPr>
        <p:spPr>
          <a:xfrm rot="10085775">
            <a:off x="2747014" y="4533910"/>
            <a:ext cx="327105" cy="695407"/>
          </a:xfrm>
          <a:prstGeom prst="lightningBol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3018749" y="4431261"/>
            <a:ext cx="114300" cy="16366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3700609" y="4431261"/>
            <a:ext cx="115306" cy="163669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 flipH="1" flipV="1">
            <a:off x="4134011" y="4735893"/>
            <a:ext cx="79584" cy="13746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узел 40"/>
          <p:cNvSpPr/>
          <p:nvPr/>
        </p:nvSpPr>
        <p:spPr>
          <a:xfrm>
            <a:off x="2498582" y="4804626"/>
            <a:ext cx="90115" cy="139817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узел 41"/>
          <p:cNvSpPr/>
          <p:nvPr/>
        </p:nvSpPr>
        <p:spPr>
          <a:xfrm>
            <a:off x="2231442" y="5255579"/>
            <a:ext cx="74212" cy="15865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63" y="3627406"/>
            <a:ext cx="3720509" cy="279038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8830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50516" y="1423125"/>
            <a:ext cx="62117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0811" y="131428"/>
            <a:ext cx="1470869" cy="6546391"/>
          </a:xfrm>
          <a:prstGeom prst="rect">
            <a:avLst/>
          </a:prstGeom>
          <a:solidFill>
            <a:srgbClr val="CCCC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31608"/>
            <a:ext cx="2880320" cy="2592288"/>
          </a:xfrm>
          <a:prstGeom prst="rect">
            <a:avLst/>
          </a:prstGeom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227485" y="131428"/>
            <a:ext cx="1470870" cy="2639250"/>
            <a:chOff x="654" y="3599"/>
            <a:chExt cx="2880" cy="5760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flipH="1">
              <a:off x="2094" y="6479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flipH="1">
              <a:off x="2094" y="503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flipH="1">
              <a:off x="654" y="5039"/>
              <a:ext cx="1440" cy="1440"/>
            </a:xfrm>
            <a:prstGeom prst="rect">
              <a:avLst/>
            </a:prstGeom>
            <a:solidFill>
              <a:schemeClr val="accent1">
                <a:lumMod val="60000"/>
                <a:lumOff val="40000"/>
                <a:alpha val="8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flipH="1">
              <a:off x="654" y="359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flipH="1">
              <a:off x="654" y="647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 flipH="1">
              <a:off x="2094" y="7919"/>
              <a:ext cx="1440" cy="144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dist="53882" dir="2700000" algn="ctr" rotWithShape="0">
                      <a:srgbClr val="D8D8D8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33381" y="4558499"/>
            <a:ext cx="1530350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591</Words>
  <Application>Microsoft Office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admin</cp:lastModifiedBy>
  <cp:revision>92</cp:revision>
  <dcterms:created xsi:type="dcterms:W3CDTF">2014-02-04T04:24:22Z</dcterms:created>
  <dcterms:modified xsi:type="dcterms:W3CDTF">2015-03-24T06:57:05Z</dcterms:modified>
</cp:coreProperties>
</file>