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120E0941-F857-447E-AAC7-1FAA33DACB09}" type="datetimeFigureOut">
              <a:rPr lang="ru-RU" smtClean="0"/>
              <a:t>10.03.2015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1BD61794-C145-4CE5-8444-1E9A7736FE85}"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20E0941-F857-447E-AAC7-1FAA33DACB09}" type="datetimeFigureOut">
              <a:rPr lang="ru-RU" smtClean="0"/>
              <a:t>10.03.2015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D61794-C145-4CE5-8444-1E9A7736FE8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20E0941-F857-447E-AAC7-1FAA33DACB09}" type="datetimeFigureOut">
              <a:rPr lang="ru-RU" smtClean="0"/>
              <a:t>10.03.2015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D61794-C145-4CE5-8444-1E9A7736FE8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20E0941-F857-447E-AAC7-1FAA33DACB09}" type="datetimeFigureOut">
              <a:rPr lang="ru-RU" smtClean="0"/>
              <a:t>10.03.2015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D61794-C145-4CE5-8444-1E9A7736FE85}"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20E0941-F857-447E-AAC7-1FAA33DACB09}" type="datetimeFigureOut">
              <a:rPr lang="ru-RU" smtClean="0"/>
              <a:t>10.03.2015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1BD61794-C145-4CE5-8444-1E9A7736FE85}"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20E0941-F857-447E-AAC7-1FAA33DACB09}" type="datetimeFigureOut">
              <a:rPr lang="ru-RU" smtClean="0"/>
              <a:t>10.03.2015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D61794-C145-4CE5-8444-1E9A7736FE85}"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20E0941-F857-447E-AAC7-1FAA33DACB09}" type="datetimeFigureOut">
              <a:rPr lang="ru-RU" smtClean="0"/>
              <a:t>10.03.2015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BD61794-C145-4CE5-8444-1E9A7736FE8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20E0941-F857-447E-AAC7-1FAA33DACB09}" type="datetimeFigureOut">
              <a:rPr lang="ru-RU" smtClean="0"/>
              <a:t>10.03.2015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BD61794-C145-4CE5-8444-1E9A7736FE8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20E0941-F857-447E-AAC7-1FAA33DACB09}" type="datetimeFigureOut">
              <a:rPr lang="ru-RU" smtClean="0"/>
              <a:t>10.03.2015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BD61794-C145-4CE5-8444-1E9A7736FE8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20E0941-F857-447E-AAC7-1FAA33DACB09}" type="datetimeFigureOut">
              <a:rPr lang="ru-RU" smtClean="0"/>
              <a:t>10.03.2015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D61794-C145-4CE5-8444-1E9A7736FE85}"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20E0941-F857-447E-AAC7-1FAA33DACB09}" type="datetimeFigureOut">
              <a:rPr lang="ru-RU" smtClean="0"/>
              <a:t>10.03.2015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D61794-C145-4CE5-8444-1E9A7736FE85}"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20E0941-F857-447E-AAC7-1FAA33DACB09}" type="datetimeFigureOut">
              <a:rPr lang="ru-RU" smtClean="0"/>
              <a:t>10.03.2015</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BD61794-C145-4CE5-8444-1E9A7736FE85}"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a:t>Олимпийские игры</a:t>
            </a:r>
          </a:p>
        </p:txBody>
      </p:sp>
      <p:sp>
        <p:nvSpPr>
          <p:cNvPr id="3" name="Подзаголовок 2"/>
          <p:cNvSpPr>
            <a:spLocks noGrp="1"/>
          </p:cNvSpPr>
          <p:nvPr>
            <p:ph type="subTitle" idx="1"/>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3356992"/>
            <a:ext cx="4762500" cy="3228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967178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Летние Олимпийские игры 1932</a:t>
            </a:r>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normAutofit fontScale="70000" lnSpcReduction="20000"/>
          </a:bodyPr>
          <a:lstStyle/>
          <a:p>
            <a:r>
              <a:rPr lang="ru-RU" dirty="0"/>
              <a:t>Летние Олимпийские игры 1932 (англ. 1932 </a:t>
            </a:r>
            <a:r>
              <a:rPr lang="ru-RU" dirty="0" err="1"/>
              <a:t>Summer</a:t>
            </a:r>
            <a:r>
              <a:rPr lang="ru-RU" dirty="0"/>
              <a:t> </a:t>
            </a:r>
            <a:r>
              <a:rPr lang="ru-RU" dirty="0" err="1"/>
              <a:t>Olympics</a:t>
            </a:r>
            <a:r>
              <a:rPr lang="ru-RU" dirty="0"/>
              <a:t>), официально известные как Игры Х Олимпиады (англ. </a:t>
            </a:r>
            <a:r>
              <a:rPr lang="ru-RU" dirty="0" err="1"/>
              <a:t>Games</a:t>
            </a:r>
            <a:r>
              <a:rPr lang="ru-RU" dirty="0"/>
              <a:t> </a:t>
            </a:r>
            <a:r>
              <a:rPr lang="ru-RU" dirty="0" err="1"/>
              <a:t>of</a:t>
            </a:r>
            <a:r>
              <a:rPr lang="ru-RU" dirty="0"/>
              <a:t> </a:t>
            </a:r>
            <a:r>
              <a:rPr lang="ru-RU" dirty="0" err="1"/>
              <a:t>the</a:t>
            </a:r>
            <a:r>
              <a:rPr lang="ru-RU" dirty="0"/>
              <a:t> X </a:t>
            </a:r>
            <a:r>
              <a:rPr lang="ru-RU" dirty="0" err="1"/>
              <a:t>Olympiad</a:t>
            </a:r>
            <a:r>
              <a:rPr lang="ru-RU" dirty="0"/>
              <a:t>), были международным многофункциональным спортивным событием, которое прошло в 1932 году в Лос-Анджелесе. Соединённые Штаты Америки подали единственную заявку на проведение летних Олимпийских игр. Поскольку Игры состоялись в разгар Великой депрессии, многие страны и спортсмены оказались не в состоянии заплатить за поездку в Лос-Анджелес. Более половины числа участников летних Олимпийских игр 1928 года в Амстердаме не соревновались в 1932 году. Президент США Герберт Гувер не посещал Игры, став первым главой правительства, который не явился на Олимпийских играх, принимаемых в своей же стране (Олимпиаду открывал вице-президент США Чарльз </a:t>
            </a:r>
            <a:r>
              <a:rPr lang="ru-RU" dirty="0" err="1"/>
              <a:t>Кёртис</a:t>
            </a:r>
            <a:r>
              <a:rPr lang="ru-RU" dirty="0"/>
              <a:t>) .</a:t>
            </a:r>
          </a:p>
        </p:txBody>
      </p:sp>
      <p:pic>
        <p:nvPicPr>
          <p:cNvPr id="10242" name="Picture 2" descr="&amp;Ecy;&amp;mcy;&amp;bcy;&amp;lcy;&amp;iecy;&amp;mcy;&amp;acy; &amp;lcy;&amp;iecy;&amp;tcy;&amp;ncy;&amp;icy;&amp;khcy; &amp;Ocy;&amp;lcy;&amp;icy;&amp;mcy;&amp;pcy;&amp;icy;&amp;jcy;&amp;scy;&amp;kcy;&amp;icy;&amp;khcy; &amp;icy;&amp;gcy;&amp;rcy; 19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204864"/>
            <a:ext cx="1905000" cy="198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97316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Летние Олимпийские игры 1936</a:t>
            </a:r>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normAutofit fontScale="62500" lnSpcReduction="20000"/>
          </a:bodyPr>
          <a:lstStyle/>
          <a:p>
            <a:r>
              <a:rPr lang="ru-RU" dirty="0"/>
              <a:t>XI Летние Олимпийские игры проводились в Берлине с 1 по 16 августа 1936 года. Соревнования по парусному спорту прошли в Киле. С 49 странами и 3961 атлетами эти Игры поставили новый рекорд по количеству участников. Самым выдающимся спортсменом был американец Джесси </a:t>
            </a:r>
            <a:r>
              <a:rPr lang="ru-RU" dirty="0" err="1"/>
              <a:t>Оуэнс</a:t>
            </a:r>
            <a:r>
              <a:rPr lang="ru-RU" dirty="0"/>
              <a:t> с 4 золотыми медалями. На церемонии открытия Игр была продолжена существующая с 1928 года традиция зажжения олимпийского огня.</a:t>
            </a:r>
          </a:p>
          <a:p>
            <a:endParaRPr lang="ru-RU" dirty="0"/>
          </a:p>
          <a:p>
            <a:r>
              <a:rPr lang="ru-RU" dirty="0"/>
              <a:t>По инициативе генерального секретаря оргкомитета Игр Карла Дима, согласно его пропагандистской </a:t>
            </a:r>
            <a:r>
              <a:rPr lang="ru-RU" dirty="0" smtClean="0"/>
              <a:t>идее, </a:t>
            </a:r>
            <a:r>
              <a:rPr lang="ru-RU" dirty="0"/>
              <a:t>восходящей к греческому ритуалу </a:t>
            </a:r>
            <a:r>
              <a:rPr lang="ru-RU" dirty="0" err="1"/>
              <a:t>лампадодромии</a:t>
            </a:r>
            <a:r>
              <a:rPr lang="ru-RU" dirty="0"/>
              <a:t>, впервые была проведена эстафета олимпийского огня. Огонь был доставлен из Олимпии бегунами, передающими факел, как эстафетную палочку. Этим было положено начало новой олимпийской традиции.</a:t>
            </a:r>
          </a:p>
          <a:p>
            <a:endParaRPr lang="ru-RU" dirty="0"/>
          </a:p>
          <a:p>
            <a:r>
              <a:rPr lang="ru-RU" dirty="0"/>
              <a:t>Открытие Олимпиады впервые транслировалось по телевидению в прямом эфире, а олимпийские соревнования стали материалом для создания пропагандистского документального фильма Лени Рифеншталь «Олимпия».</a:t>
            </a:r>
          </a:p>
        </p:txBody>
      </p:sp>
      <p:pic>
        <p:nvPicPr>
          <p:cNvPr id="11266" name="Picture 2" descr="&amp;Ecy;&amp;mcy;&amp;bcy;&amp;lcy;&amp;iecy;&amp;mcy;&amp;acy; &amp;lcy;&amp;iecy;&amp;tcy;&amp;ncy;&amp;icy;&amp;khcy; &amp;Ocy;&amp;lcy;&amp;icy;&amp;mcy;&amp;pcy;&amp;icy;&amp;jcy;&amp;scy;&amp;kcy;&amp;icy;&amp;khcy; &amp;icy;&amp;gcy;&amp;rcy; 19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060848"/>
            <a:ext cx="1714500" cy="298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84905"/>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Летние Олимпийские игры 1948</a:t>
            </a:r>
          </a:p>
        </p:txBody>
      </p:sp>
      <p:sp>
        <p:nvSpPr>
          <p:cNvPr id="3" name="Текст 2"/>
          <p:cNvSpPr>
            <a:spLocks noGrp="1"/>
          </p:cNvSpPr>
          <p:nvPr>
            <p:ph type="body" idx="2"/>
          </p:nvPr>
        </p:nvSpPr>
        <p:spPr/>
        <p:txBody>
          <a:bodyPr/>
          <a:lstStyle/>
          <a:p>
            <a:endParaRPr lang="ru-RU"/>
          </a:p>
        </p:txBody>
      </p:sp>
      <p:sp>
        <p:nvSpPr>
          <p:cNvPr id="4" name="Объект 3"/>
          <p:cNvSpPr>
            <a:spLocks noGrp="1"/>
          </p:cNvSpPr>
          <p:nvPr>
            <p:ph sz="half" idx="1"/>
          </p:nvPr>
        </p:nvSpPr>
        <p:spPr/>
        <p:txBody>
          <a:bodyPr>
            <a:normAutofit fontScale="55000" lnSpcReduction="20000"/>
          </a:bodyPr>
          <a:lstStyle/>
          <a:p>
            <a:r>
              <a:rPr lang="ru-RU" dirty="0"/>
              <a:t>XIV Летние Олимпийские игры проводились в Лондоне в Великобритании. Это первые Олимпийские игры после 12-летнего перерыва, вызванного Второй мировой войной. Предыдущие игры проводились в Берлине; в 1940 году были отменены Игры в Хельсинки, а в 1944 году Игры в Лондоне</a:t>
            </a:r>
            <a:r>
              <a:rPr lang="ru-RU" dirty="0" smtClean="0"/>
              <a:t>.</a:t>
            </a:r>
          </a:p>
          <a:p>
            <a:r>
              <a:rPr lang="ru-RU" dirty="0"/>
              <a:t>Олимпийские игры 1948 года стали известны как «Суровые Игры» (англ. </a:t>
            </a:r>
            <a:r>
              <a:rPr lang="ru-RU" dirty="0" err="1"/>
              <a:t>Austerity</a:t>
            </a:r>
            <a:r>
              <a:rPr lang="ru-RU" dirty="0"/>
              <a:t> </a:t>
            </a:r>
            <a:r>
              <a:rPr lang="ru-RU" dirty="0" err="1"/>
              <a:t>Games</a:t>
            </a:r>
            <a:r>
              <a:rPr lang="ru-RU" dirty="0"/>
              <a:t>), поскольку проводились в спартанских условиях, в обстановке послевоенной разрухи и во время восстановления разрушенных мировой войной национальных хозяйств. Для Олимпиады не было возведено ни одного нового сооружения, поэтому атлеты соревновались в условиях, максимально приближенных к спартанским</a:t>
            </a:r>
            <a:r>
              <a:rPr lang="ru-RU" dirty="0" smtClean="0"/>
              <a:t>.</a:t>
            </a:r>
          </a:p>
          <a:p>
            <a:r>
              <a:rPr lang="ru-RU" dirty="0"/>
              <a:t>На играх о себе заявила голландская легкоатлетка Фанни </a:t>
            </a:r>
            <a:r>
              <a:rPr lang="ru-RU" dirty="0" err="1"/>
              <a:t>Бланкерс</a:t>
            </a:r>
            <a:r>
              <a:rPr lang="ru-RU" dirty="0"/>
              <a:t>-Кун, завоевавшая четыре золотых медали, причём во время соревнований она была беременна. В десятиборье победу одержал 17-летний американец Роберт «Боб» Матиас, ставший самым молодым олимпийским чемпионом. В спортивной гимнастике разгромную победу одержала сборная Финляндии: лидер команды </a:t>
            </a:r>
            <a:r>
              <a:rPr lang="ru-RU" dirty="0" err="1"/>
              <a:t>Вейкко</a:t>
            </a:r>
            <a:r>
              <a:rPr lang="ru-RU" dirty="0"/>
              <a:t> </a:t>
            </a:r>
            <a:r>
              <a:rPr lang="ru-RU" dirty="0" err="1"/>
              <a:t>Хухтанен</a:t>
            </a:r>
            <a:r>
              <a:rPr lang="ru-RU" dirty="0"/>
              <a:t> стал чемпионом в многоборье, в командном первенстве не было равных именно финской сборной, а в упражнениях на коне </a:t>
            </a:r>
            <a:r>
              <a:rPr lang="ru-RU" dirty="0" err="1"/>
              <a:t>Хухтанен</a:t>
            </a:r>
            <a:r>
              <a:rPr lang="ru-RU" dirty="0"/>
              <a:t> и его товарищи </a:t>
            </a:r>
            <a:r>
              <a:rPr lang="ru-RU" dirty="0" err="1"/>
              <a:t>Пааво</a:t>
            </a:r>
            <a:r>
              <a:rPr lang="ru-RU" dirty="0"/>
              <a:t> </a:t>
            </a:r>
            <a:r>
              <a:rPr lang="ru-RU" dirty="0" err="1"/>
              <a:t>Алтонен</a:t>
            </a:r>
            <a:r>
              <a:rPr lang="ru-RU" dirty="0"/>
              <a:t> и </a:t>
            </a:r>
            <a:r>
              <a:rPr lang="ru-RU" dirty="0" err="1"/>
              <a:t>Хейкки</a:t>
            </a:r>
            <a:r>
              <a:rPr lang="ru-RU" dirty="0"/>
              <a:t> </a:t>
            </a:r>
            <a:r>
              <a:rPr lang="ru-RU" dirty="0" err="1"/>
              <a:t>Саволяйнен</a:t>
            </a:r>
            <a:r>
              <a:rPr lang="ru-RU" dirty="0"/>
              <a:t> и вовсе выиграли сразу три золотые медали, оставив серебро и бронзу нераспределёнными. В футболе успех праздновала сборная Швеции, ведомая ударным трио </a:t>
            </a:r>
            <a:r>
              <a:rPr lang="ru-RU" dirty="0" err="1"/>
              <a:t>Гре</a:t>
            </a:r>
            <a:r>
              <a:rPr lang="ru-RU" dirty="0"/>
              <a:t>-Но-Ли в составе </a:t>
            </a:r>
            <a:r>
              <a:rPr lang="ru-RU" dirty="0" err="1"/>
              <a:t>Гуннара</a:t>
            </a:r>
            <a:r>
              <a:rPr lang="ru-RU" dirty="0"/>
              <a:t> Грена, </a:t>
            </a:r>
            <a:r>
              <a:rPr lang="ru-RU" dirty="0" err="1"/>
              <a:t>Гуннара</a:t>
            </a:r>
            <a:r>
              <a:rPr lang="ru-RU" dirty="0"/>
              <a:t> </a:t>
            </a:r>
            <a:r>
              <a:rPr lang="ru-RU" dirty="0" err="1"/>
              <a:t>Нордаля</a:t>
            </a:r>
            <a:r>
              <a:rPr lang="ru-RU" dirty="0"/>
              <a:t> и Нильса </a:t>
            </a:r>
            <a:r>
              <a:rPr lang="ru-RU" dirty="0" err="1"/>
              <a:t>Лидхольма</a:t>
            </a:r>
            <a:r>
              <a:rPr lang="ru-RU" dirty="0"/>
              <a:t>.</a:t>
            </a:r>
          </a:p>
        </p:txBody>
      </p:sp>
      <p:pic>
        <p:nvPicPr>
          <p:cNvPr id="12290" name="Picture 2" descr="&amp;Ecy;&amp;mcy;&amp;bcy;&amp;lcy;&amp;iecy;&amp;mcy;&amp;acy; &amp;lcy;&amp;iecy;&amp;tcy;&amp;ncy;&amp;icy;&amp;khcy; &amp;Ocy;&amp;lcy;&amp;icy;&amp;mcy;&amp;pcy;&amp;icy;&amp;jcy;&amp;scy;&amp;kcy;&amp;icy;&amp;khcy; &amp;icy;&amp;gcy;&amp;rcy; 19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204864"/>
            <a:ext cx="19050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308493"/>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Летние Олимпийские игры 1952</a:t>
            </a:r>
          </a:p>
        </p:txBody>
      </p:sp>
      <p:sp>
        <p:nvSpPr>
          <p:cNvPr id="3" name="Текст 2"/>
          <p:cNvSpPr>
            <a:spLocks noGrp="1"/>
          </p:cNvSpPr>
          <p:nvPr>
            <p:ph type="body" idx="2"/>
          </p:nvPr>
        </p:nvSpPr>
        <p:spPr/>
        <p:txBody>
          <a:bodyPr/>
          <a:lstStyle/>
          <a:p>
            <a:endParaRPr lang="ru-RU"/>
          </a:p>
        </p:txBody>
      </p:sp>
      <p:sp>
        <p:nvSpPr>
          <p:cNvPr id="4" name="Объект 3"/>
          <p:cNvSpPr>
            <a:spLocks noGrp="1"/>
          </p:cNvSpPr>
          <p:nvPr>
            <p:ph sz="half" idx="1"/>
          </p:nvPr>
        </p:nvSpPr>
        <p:spPr/>
        <p:txBody>
          <a:bodyPr>
            <a:normAutofit fontScale="77500" lnSpcReduction="20000"/>
          </a:bodyPr>
          <a:lstStyle/>
          <a:p>
            <a:r>
              <a:rPr lang="ru-RU" dirty="0"/>
              <a:t>XV Летние Олимпийские игры проходили с 19 июля по 3 августа 1952 года в Хельсинки (Финляндия). Это были первые и пока единственные Олимпийские игры, которые проводились в Финляндии. Эти игры стали самым важным международным событием из всех ранее проводимых в Финляндии. В играх приняли участие 4925 спортсменов, 518 из которых были женщины. В соревнованиях принимали участие 69 стран, между которыми разыгрывалось в общей сложности 43 комплекта медалей в 149 категориях. США были самой успешной страной из стран-участниц. Второе место по числу медалей получил Советский Союз, который впервые в истории принял участие в Олимпийских играх. Принимающая Олимпиаду Финляндия стала восьмой, получив 22 медали, в том числе шесть золотых.</a:t>
            </a:r>
          </a:p>
        </p:txBody>
      </p:sp>
      <p:pic>
        <p:nvPicPr>
          <p:cNvPr id="13314" name="Picture 2" descr="&amp;Ecy;&amp;mcy;&amp;bcy;&amp;lcy;&amp;iecy;&amp;mcy;&amp;acy; &amp;lcy;&amp;iecy;&amp;tcy;&amp;ncy;&amp;icy;&amp;khcy; &amp;Ocy;&amp;lcy;&amp;icy;&amp;mcy;&amp;pcy;&amp;icy;&amp;jcy;&amp;scy;&amp;kcy;&amp;icy;&amp;khcy; &amp;icy;&amp;gcy;&amp;rcy; 19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060848"/>
            <a:ext cx="19050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80387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Летние Олимпийские игры 1956</a:t>
            </a:r>
          </a:p>
        </p:txBody>
      </p:sp>
      <p:sp>
        <p:nvSpPr>
          <p:cNvPr id="3" name="Текст 2"/>
          <p:cNvSpPr>
            <a:spLocks noGrp="1"/>
          </p:cNvSpPr>
          <p:nvPr>
            <p:ph type="body" idx="2"/>
          </p:nvPr>
        </p:nvSpPr>
        <p:spPr/>
        <p:txBody>
          <a:bodyPr/>
          <a:lstStyle/>
          <a:p>
            <a:endParaRPr lang="ru-RU"/>
          </a:p>
        </p:txBody>
      </p:sp>
      <p:sp>
        <p:nvSpPr>
          <p:cNvPr id="4" name="Объект 3"/>
          <p:cNvSpPr>
            <a:spLocks noGrp="1"/>
          </p:cNvSpPr>
          <p:nvPr>
            <p:ph sz="half" idx="1"/>
          </p:nvPr>
        </p:nvSpPr>
        <p:spPr/>
        <p:txBody>
          <a:bodyPr/>
          <a:lstStyle/>
          <a:p>
            <a:r>
              <a:rPr lang="ru-RU" dirty="0"/>
              <a:t>XVI Летние Олимпийские игры — проводились в Мельбурне и в Стокгольме (конный спорт).</a:t>
            </a:r>
          </a:p>
        </p:txBody>
      </p:sp>
      <p:pic>
        <p:nvPicPr>
          <p:cNvPr id="14338" name="Picture 2" descr="&amp;Ecy;&amp;mcy;&amp;bcy;&amp;lcy;&amp;iecy;&amp;mcy;&amp;acy; &amp;lcy;&amp;iecy;&amp;tcy;&amp;ncy;&amp;icy;&amp;khcy; &amp;Ocy;&amp;lcy;&amp;icy;&amp;mcy;&amp;pcy;&amp;icy;&amp;jcy;&amp;scy;&amp;kcy;&amp;icy;&amp;khcy; &amp;icy;&amp;gcy;&amp;rcy; 19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276872"/>
            <a:ext cx="19050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86697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Летние Олимпийские игры 1960</a:t>
            </a:r>
          </a:p>
        </p:txBody>
      </p:sp>
      <p:sp>
        <p:nvSpPr>
          <p:cNvPr id="3" name="Текст 2"/>
          <p:cNvSpPr>
            <a:spLocks noGrp="1"/>
          </p:cNvSpPr>
          <p:nvPr>
            <p:ph type="body" idx="2"/>
          </p:nvPr>
        </p:nvSpPr>
        <p:spPr/>
        <p:txBody>
          <a:bodyPr/>
          <a:lstStyle/>
          <a:p>
            <a:endParaRPr lang="ru-RU"/>
          </a:p>
        </p:txBody>
      </p:sp>
      <p:sp>
        <p:nvSpPr>
          <p:cNvPr id="4" name="Объект 3"/>
          <p:cNvSpPr>
            <a:spLocks noGrp="1"/>
          </p:cNvSpPr>
          <p:nvPr>
            <p:ph sz="half" idx="1"/>
          </p:nvPr>
        </p:nvSpPr>
        <p:spPr/>
        <p:txBody>
          <a:bodyPr/>
          <a:lstStyle/>
          <a:p>
            <a:r>
              <a:rPr lang="ru-RU" dirty="0"/>
              <a:t>XVII Летние Олимпийские игры прошли в Риме (Италия) с 25 августа по 11 сентября 1960 года</a:t>
            </a:r>
            <a:r>
              <a:rPr lang="ru-RU" dirty="0" smtClean="0"/>
              <a:t>.</a:t>
            </a:r>
          </a:p>
          <a:p>
            <a:r>
              <a:rPr lang="ru-RU" dirty="0"/>
              <a:t>Это была первая летняя Олимпиада для Италии, первая же зимняя Олимпиада в Италии прошла 4 годами ранее в </a:t>
            </a:r>
            <a:r>
              <a:rPr lang="ru-RU" dirty="0" err="1"/>
              <a:t>Кортина</a:t>
            </a:r>
            <a:r>
              <a:rPr lang="ru-RU" dirty="0"/>
              <a:t> </a:t>
            </a:r>
            <a:r>
              <a:rPr lang="ru-RU" dirty="0" err="1"/>
              <a:t>д'Ампеццо</a:t>
            </a:r>
            <a:r>
              <a:rPr lang="ru-RU" dirty="0"/>
              <a:t>.</a:t>
            </a:r>
          </a:p>
        </p:txBody>
      </p:sp>
      <p:pic>
        <p:nvPicPr>
          <p:cNvPr id="15362" name="Picture 2" descr="&amp;Ecy;&amp;mcy;&amp;bcy;&amp;lcy;&amp;iecy;&amp;mcy;&amp;acy; &amp;lcy;&amp;iecy;&amp;tcy;&amp;ncy;&amp;icy;&amp;khcy; &amp;Ocy;&amp;lcy;&amp;icy;&amp;mcy;&amp;pcy;&amp;icy;&amp;jcy;&amp;scy;&amp;kcy;&amp;icy;&amp;khcy; &amp;icy;&amp;gcy;&amp;rcy; 19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132856"/>
            <a:ext cx="1905000" cy="240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9393"/>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Летние Олимпийские игры 1964</a:t>
            </a:r>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normAutofit lnSpcReduction="10000"/>
          </a:bodyPr>
          <a:lstStyle/>
          <a:p>
            <a:r>
              <a:rPr lang="ru-RU" dirty="0"/>
              <a:t>XVIII Летние Олимпийские игры проводились в Токио, столице Японии, с 10 по 24 октября 1964 года. Олимпийские игры 1964 года стали первыми олимпийскими играми, проводившимися в Азии, хотя ещё в 1940 году в Токио должны были проводиться XII Летние Олимпийские игры, первоначально перенесённые в Хельсинки из-за вторжения Японии в Китай, а затем и вовсе отменённые.</a:t>
            </a:r>
          </a:p>
        </p:txBody>
      </p:sp>
      <p:pic>
        <p:nvPicPr>
          <p:cNvPr id="16386" name="Picture 2" descr="&amp;Ecy;&amp;mcy;&amp;bcy;&amp;lcy;&amp;iecy;&amp;mcy;&amp;acy; &amp;lcy;&amp;iecy;&amp;tcy;&amp;ncy;&amp;icy;&amp;khcy; &amp;Ocy;&amp;lcy;&amp;icy;&amp;mcy;&amp;pcy;&amp;icy;&amp;jcy;&amp;scy;&amp;kcy;&amp;icy;&amp;khcy; &amp;icy;&amp;gcy;&amp;rcy; 19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204864"/>
            <a:ext cx="13335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46218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Летние Олимпийские игры 1968</a:t>
            </a:r>
          </a:p>
        </p:txBody>
      </p:sp>
      <p:sp>
        <p:nvSpPr>
          <p:cNvPr id="3" name="Текст 2"/>
          <p:cNvSpPr>
            <a:spLocks noGrp="1"/>
          </p:cNvSpPr>
          <p:nvPr>
            <p:ph type="body" idx="2"/>
          </p:nvPr>
        </p:nvSpPr>
        <p:spPr/>
        <p:txBody>
          <a:bodyPr/>
          <a:lstStyle/>
          <a:p>
            <a:endParaRPr lang="ru-RU"/>
          </a:p>
        </p:txBody>
      </p:sp>
      <p:sp>
        <p:nvSpPr>
          <p:cNvPr id="4" name="Объект 3"/>
          <p:cNvSpPr>
            <a:spLocks noGrp="1"/>
          </p:cNvSpPr>
          <p:nvPr>
            <p:ph sz="half" idx="1"/>
          </p:nvPr>
        </p:nvSpPr>
        <p:spPr/>
        <p:txBody>
          <a:bodyPr/>
          <a:lstStyle/>
          <a:p>
            <a:r>
              <a:rPr lang="ru-RU" dirty="0"/>
              <a:t>XIX Летние Олимпийские игры проводились в Мехико. Пока это единственные Олимпийские игры, проведённые в Латинской Америке. Однако, 2 октября 2009 было объявлено, что Рио-де-Жанейро, Бразилия, станет местом проведения летних Олимпийских игр 2016 года.</a:t>
            </a:r>
          </a:p>
        </p:txBody>
      </p:sp>
      <p:pic>
        <p:nvPicPr>
          <p:cNvPr id="17410" name="Picture 2" descr="&amp;Ecy;&amp;mcy;&amp;bcy;&amp;lcy;&amp;iecy;&amp;mcy;&amp;acy; &amp;Lcy;&amp;iecy;&amp;tcy;&amp;ncy;&amp;icy;&amp;khcy; &amp;Ocy;&amp;lcy;&amp;icy;&amp;mcy;&amp;pcy;&amp;icy;&amp;jcy;&amp;scy;&amp;kcy;&amp;icy;&amp;khcy; &amp;icy;&amp;gcy;&amp;rcy; 19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212976"/>
            <a:ext cx="2286000" cy="57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226172"/>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Летние Олимпийские игры 1972</a:t>
            </a:r>
          </a:p>
        </p:txBody>
      </p:sp>
      <p:sp>
        <p:nvSpPr>
          <p:cNvPr id="3" name="Текст 2"/>
          <p:cNvSpPr>
            <a:spLocks noGrp="1"/>
          </p:cNvSpPr>
          <p:nvPr>
            <p:ph type="body" idx="2"/>
          </p:nvPr>
        </p:nvSpPr>
        <p:spPr>
          <a:xfrm>
            <a:off x="467544" y="1772816"/>
            <a:ext cx="3008313" cy="4602163"/>
          </a:xfrm>
        </p:spPr>
        <p:txBody>
          <a:bodyPr/>
          <a:lstStyle/>
          <a:p>
            <a:endParaRPr lang="ru-RU" dirty="0"/>
          </a:p>
        </p:txBody>
      </p:sp>
      <p:sp>
        <p:nvSpPr>
          <p:cNvPr id="4" name="Объект 3"/>
          <p:cNvSpPr>
            <a:spLocks noGrp="1"/>
          </p:cNvSpPr>
          <p:nvPr>
            <p:ph sz="half" idx="1"/>
          </p:nvPr>
        </p:nvSpPr>
        <p:spPr/>
        <p:txBody>
          <a:bodyPr/>
          <a:lstStyle/>
          <a:p>
            <a:r>
              <a:rPr lang="ru-RU" dirty="0"/>
              <a:t>XX летние Олимпийские игры международные соревнования в рамках цикла летних Олимпийских игр проводились в Мюнхене с 26 августа по 10 сентября 1972 года.</a:t>
            </a:r>
          </a:p>
        </p:txBody>
      </p:sp>
      <p:pic>
        <p:nvPicPr>
          <p:cNvPr id="18434" name="Picture 2" descr="1972 Summer Olympics emblem.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551982"/>
            <a:ext cx="1428750" cy="221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53287"/>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Летние Олимпийские игры 1976</a:t>
            </a:r>
          </a:p>
        </p:txBody>
      </p:sp>
      <p:sp>
        <p:nvSpPr>
          <p:cNvPr id="3" name="Текст 2"/>
          <p:cNvSpPr>
            <a:spLocks noGrp="1"/>
          </p:cNvSpPr>
          <p:nvPr>
            <p:ph type="body" idx="2"/>
          </p:nvPr>
        </p:nvSpPr>
        <p:spPr/>
        <p:txBody>
          <a:bodyPr/>
          <a:lstStyle/>
          <a:p>
            <a:endParaRPr lang="ru-RU"/>
          </a:p>
        </p:txBody>
      </p:sp>
      <p:sp>
        <p:nvSpPr>
          <p:cNvPr id="4" name="Объект 3"/>
          <p:cNvSpPr>
            <a:spLocks noGrp="1"/>
          </p:cNvSpPr>
          <p:nvPr>
            <p:ph sz="half" idx="1"/>
          </p:nvPr>
        </p:nvSpPr>
        <p:spPr/>
        <p:txBody>
          <a:bodyPr/>
          <a:lstStyle/>
          <a:p>
            <a:r>
              <a:rPr lang="ru-RU" dirty="0"/>
              <a:t>XXI Летние Олимпийские игры проводились в городе Монреаль, Квебек, Канада. Монреаль получил право на проведение Олимпиады на 69-й сессии МОК в 1970 году обойдя соперников, Москву и Лос-Анджелес, которые проводили последующие игры. Это единственные летние Олимпийские игры, проведённые в Канаде.</a:t>
            </a:r>
          </a:p>
        </p:txBody>
      </p:sp>
      <p:pic>
        <p:nvPicPr>
          <p:cNvPr id="19458" name="Picture 2" descr="&amp;Ecy;&amp;mcy;&amp;bcy;&amp;lcy;&amp;iecy;&amp;mcy;&amp;acy; &amp;lcy;&amp;iecy;&amp;tcy;&amp;ncy;&amp;icy;&amp;khcy; &amp;Ocy;&amp;lcy;&amp;icy;&amp;mcy;&amp;pcy;&amp;icy;&amp;jcy;&amp;scy;&amp;kcy;&amp;icy;&amp;khcy; &amp;icy;&amp;gcy;&amp;rcy; 19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636912"/>
            <a:ext cx="1714500"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00787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Античные Олимпийские игры</a:t>
            </a:r>
          </a:p>
        </p:txBody>
      </p:sp>
      <p:sp>
        <p:nvSpPr>
          <p:cNvPr id="3" name="Текст 2"/>
          <p:cNvSpPr>
            <a:spLocks noGrp="1"/>
          </p:cNvSpPr>
          <p:nvPr>
            <p:ph type="body" idx="2"/>
          </p:nvPr>
        </p:nvSpPr>
        <p:spPr/>
        <p:txBody>
          <a:bodyPr/>
          <a:lstStyle/>
          <a:p>
            <a:endParaRPr lang="ru-RU"/>
          </a:p>
        </p:txBody>
      </p:sp>
      <p:sp>
        <p:nvSpPr>
          <p:cNvPr id="4" name="Объект 3"/>
          <p:cNvSpPr>
            <a:spLocks noGrp="1"/>
          </p:cNvSpPr>
          <p:nvPr>
            <p:ph sz="half" idx="1"/>
          </p:nvPr>
        </p:nvSpPr>
        <p:spPr/>
        <p:txBody>
          <a:bodyPr>
            <a:normAutofit fontScale="55000" lnSpcReduction="20000"/>
          </a:bodyPr>
          <a:lstStyle/>
          <a:p>
            <a:r>
              <a:rPr lang="ru-RU" dirty="0"/>
              <a:t>Олимпийские игры Древней Греции представляли собой религиозный и спортивный праздник, проводившийся в Олимпии. Сведения о происхождении игр утеряны, но сохранилось несколько мифов, описывающих это событие. Из истории к нам дошло множество документов, строений и скульптур того периода. Если внимательно присмотреться, то заметим, что все статуи того периода показывают тела людей и не просто любые тела, а красивые. В тот период истории был распространен культ красивых форм для строений и культ красивых тел. «В здоровом теле здоровый дух»,— так можно описать одну из идей и причин появления таких красивых скульптур. Занятия спортом и спортивные соревнования начались уже в этом древнем периоде. Победителей на соревнованиях почитали, как героев на войне. Первое документально подтверждённое празднование относится к 776 году до нашей эры. Они были учреждены Гераклом, хотя известно, что игры проводились и раньше. На время проведения Игр объявлялось священное перемирие (</a:t>
            </a:r>
            <a:r>
              <a:rPr lang="ru-RU" dirty="0" err="1"/>
              <a:t>έκεχειρί</a:t>
            </a:r>
            <a:r>
              <a:rPr lang="ru-RU" dirty="0"/>
              <a:t>α), в это время нельзя было вести войну, хотя это неоднократно нарушалось. Олимпийские игры существенно потеряли своё значение с приходом римлян. После того, как христианство стало официальной религией, игры стали рассматриваться как проявление язычества, и в 394 году н. э. они были запрещены императором Феодосием I.</a:t>
            </a:r>
          </a:p>
        </p:txBody>
      </p:sp>
      <p:pic>
        <p:nvPicPr>
          <p:cNvPr id="2050" name="Picture 2" descr="https://upload.wikimedia.org/wikipedia/ru/thumb/1/12/Olympia_stadion.jpg/383px-Olympia_stad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444" y="1844824"/>
            <a:ext cx="3520459" cy="233471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6409" y="4179542"/>
            <a:ext cx="3842527" cy="369332"/>
          </a:xfrm>
          <a:prstGeom prst="rect">
            <a:avLst/>
          </a:prstGeom>
        </p:spPr>
        <p:txBody>
          <a:bodyPr wrap="none">
            <a:spAutoFit/>
          </a:bodyPr>
          <a:lstStyle/>
          <a:p>
            <a:r>
              <a:rPr lang="ru-RU" dirty="0" smtClean="0"/>
              <a:t>беговая дорожка в Древней Олимпии‎</a:t>
            </a:r>
            <a:endParaRPr lang="ru-RU" dirty="0"/>
          </a:p>
        </p:txBody>
      </p:sp>
    </p:spTree>
    <p:extLst>
      <p:ext uri="{BB962C8B-B14F-4D97-AF65-F5344CB8AC3E}">
        <p14:creationId xmlns:p14="http://schemas.microsoft.com/office/powerpoint/2010/main" val="2001612660"/>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Летние Олимпийские игры 1980</a:t>
            </a:r>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normAutofit fontScale="85000" lnSpcReduction="20000"/>
          </a:bodyPr>
          <a:lstStyle/>
          <a:p>
            <a:r>
              <a:rPr lang="ru-RU" dirty="0" err="1"/>
              <a:t>Ле́тние</a:t>
            </a:r>
            <a:r>
              <a:rPr lang="ru-RU" dirty="0"/>
              <a:t> </a:t>
            </a:r>
            <a:r>
              <a:rPr lang="ru-RU" dirty="0" err="1"/>
              <a:t>Олимпи́йские</a:t>
            </a:r>
            <a:r>
              <a:rPr lang="ru-RU" dirty="0"/>
              <a:t> </a:t>
            </a:r>
            <a:r>
              <a:rPr lang="ru-RU" dirty="0" err="1"/>
              <a:t>и́гры</a:t>
            </a:r>
            <a:r>
              <a:rPr lang="ru-RU" dirty="0"/>
              <a:t> 1980 </a:t>
            </a:r>
            <a:r>
              <a:rPr lang="ru-RU" dirty="0" err="1"/>
              <a:t>го́да</a:t>
            </a:r>
            <a:r>
              <a:rPr lang="ru-RU" dirty="0"/>
              <a:t> (официальное название — </a:t>
            </a:r>
            <a:r>
              <a:rPr lang="ru-RU" dirty="0" err="1"/>
              <a:t>И́гры</a:t>
            </a:r>
            <a:r>
              <a:rPr lang="ru-RU" dirty="0"/>
              <a:t> XXII </a:t>
            </a:r>
            <a:r>
              <a:rPr lang="ru-RU" dirty="0" err="1"/>
              <a:t>Олимпиа́ды</a:t>
            </a:r>
            <a:r>
              <a:rPr lang="ru-RU" dirty="0"/>
              <a:t>) проходили в Москве, столице СССР, с 19 июля по 3 августа 1980 года. Это были первые в истории Олимпийские игры на территории Восточной Европы, а также первые Олимпийские игры, проведённые в социалистической стране</a:t>
            </a:r>
            <a:r>
              <a:rPr lang="ru-RU" dirty="0" smtClean="0"/>
              <a:t>.</a:t>
            </a:r>
          </a:p>
          <a:p>
            <a:r>
              <a:rPr lang="ru-RU" dirty="0"/>
              <a:t>Часть соревнований Олимпиады-1980 проводилась в других городах Советского Союза, а именно: парусные регаты стартовали в Таллине; предварительные игры и четвертьфиналы футбольного турнира состоялись в Киеве, Ленинграде и Минске; соревнования по пулевой стрельбе прошли на стрельбище «Динамо» в подмосковных Мытищах.</a:t>
            </a:r>
          </a:p>
        </p:txBody>
      </p:sp>
      <p:pic>
        <p:nvPicPr>
          <p:cNvPr id="1026" name="Picture 2" descr="&amp;Ecy;&amp;mcy;&amp;bcy;&amp;lcy;&amp;iecy;&amp;mcy;&amp;acy; &amp;lcy;&amp;iecy;&amp;tcy;&amp;ncy;&amp;icy;&amp;khcy; &amp;Ocy;&amp;lcy;&amp;icy;&amp;mcy;&amp;pcy;&amp;icy;&amp;jcy;&amp;scy;&amp;kcy;&amp;icy;&amp;khcy; &amp;icy;&amp;gcy;&amp;rcy; 19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132856"/>
            <a:ext cx="2762250" cy="271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196244"/>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Летние Олимпийские игры 1984</a:t>
            </a:r>
          </a:p>
        </p:txBody>
      </p:sp>
      <p:sp>
        <p:nvSpPr>
          <p:cNvPr id="3" name="Текст 2"/>
          <p:cNvSpPr>
            <a:spLocks noGrp="1"/>
          </p:cNvSpPr>
          <p:nvPr>
            <p:ph type="body" idx="2"/>
          </p:nvPr>
        </p:nvSpPr>
        <p:spPr/>
        <p:txBody>
          <a:bodyPr/>
          <a:lstStyle/>
          <a:p>
            <a:endParaRPr lang="ru-RU"/>
          </a:p>
        </p:txBody>
      </p:sp>
      <p:sp>
        <p:nvSpPr>
          <p:cNvPr id="4" name="Объект 3"/>
          <p:cNvSpPr>
            <a:spLocks noGrp="1"/>
          </p:cNvSpPr>
          <p:nvPr>
            <p:ph sz="half" idx="1"/>
          </p:nvPr>
        </p:nvSpPr>
        <p:spPr/>
        <p:txBody>
          <a:bodyPr>
            <a:normAutofit fontScale="70000" lnSpcReduction="20000"/>
          </a:bodyPr>
          <a:lstStyle/>
          <a:p>
            <a:r>
              <a:rPr lang="ru-RU" dirty="0"/>
              <a:t>Летние Олимпийские игры 1984 (англ. 1984 </a:t>
            </a:r>
            <a:r>
              <a:rPr lang="ru-RU" dirty="0" err="1"/>
              <a:t>Summer</a:t>
            </a:r>
            <a:r>
              <a:rPr lang="ru-RU" dirty="0"/>
              <a:t> </a:t>
            </a:r>
            <a:r>
              <a:rPr lang="ru-RU" dirty="0" err="1"/>
              <a:t>Olympics</a:t>
            </a:r>
            <a:r>
              <a:rPr lang="ru-RU" dirty="0"/>
              <a:t>), официальное название — Игры XXIII Олимпиады (англ. </a:t>
            </a:r>
            <a:r>
              <a:rPr lang="ru-RU" dirty="0" err="1"/>
              <a:t>Games</a:t>
            </a:r>
            <a:r>
              <a:rPr lang="ru-RU" dirty="0"/>
              <a:t> </a:t>
            </a:r>
            <a:r>
              <a:rPr lang="ru-RU" dirty="0" err="1"/>
              <a:t>of</a:t>
            </a:r>
            <a:r>
              <a:rPr lang="ru-RU" dirty="0"/>
              <a:t> </a:t>
            </a:r>
            <a:r>
              <a:rPr lang="ru-RU" dirty="0" err="1"/>
              <a:t>the</a:t>
            </a:r>
            <a:r>
              <a:rPr lang="ru-RU" dirty="0"/>
              <a:t> XXIII </a:t>
            </a:r>
            <a:r>
              <a:rPr lang="ru-RU" dirty="0" err="1"/>
              <a:t>Olympiad</a:t>
            </a:r>
            <a:r>
              <a:rPr lang="ru-RU" dirty="0"/>
              <a:t>) проводились в Лос-Анджелесе, штат Калифорния, США с 28 июля по 12 августа 1984 года. Лос-Анджелес второй раз принимал летние Олимпийские игры после 1932 года. «Лос-Анджелес Мемориал </a:t>
            </a:r>
            <a:r>
              <a:rPr lang="ru-RU" dirty="0" err="1"/>
              <a:t>Колизеум</a:t>
            </a:r>
            <a:r>
              <a:rPr lang="ru-RU" dirty="0"/>
              <a:t>» остаётся единственным стадионом, на котором дважды проходила церемония открытия летних Олимпийских игр (в других случаях, когда какой-либо город повторно принимал Олимпиаду, использовались другие стадионы</a:t>
            </a:r>
            <a:r>
              <a:rPr lang="ru-RU" dirty="0" smtClean="0"/>
              <a:t>).</a:t>
            </a:r>
          </a:p>
          <a:p>
            <a:r>
              <a:rPr lang="ru-RU" dirty="0"/>
              <a:t>Вследствие бойкота США предыдущих Олимпийских игр 1980 года, проводившихся в Москве, Игры бойкотировались СССР и большинством социалистических стран (за исключением Китая, Румынии и Югославии, при этом от Румынии официально выступала делегация национального олимпийского комитета), проводивших альтернативные соревнования — «Дружба-84».</a:t>
            </a:r>
          </a:p>
        </p:txBody>
      </p:sp>
      <p:pic>
        <p:nvPicPr>
          <p:cNvPr id="2050" name="Picture 2" descr="&amp;Ecy;&amp;mcy;&amp;bcy;&amp;lcy;&amp;iecy;&amp;mcy;&amp;acy; &amp;lcy;&amp;iecy;&amp;tcy;&amp;ncy;&amp;icy;&amp;khcy; &amp;Ocy;&amp;lcy;&amp;icy;&amp;mcy;&amp;pcy;&amp;icy;&amp;jcy;&amp;scy;&amp;kcy;&amp;icy;&amp;khcy; &amp;icy;&amp;gcy;&amp;rcy; 19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796" y="2564904"/>
            <a:ext cx="1905000" cy="165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018489"/>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Летние Олимпийские игры 1988</a:t>
            </a:r>
            <a:endParaRPr lang="ru-RU" dirty="0"/>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normAutofit fontScale="92500" lnSpcReduction="10000"/>
          </a:bodyPr>
          <a:lstStyle/>
          <a:p>
            <a:r>
              <a:rPr lang="ru-RU" dirty="0"/>
              <a:t>Летние Олимпийские игры 1988 года (официально Игры XXIV Олимпиады) проводились в Сеуле с 17 сентября по 2 октября. Республика Корея стала второй азиатской страной после Японии, принявшей Олимпийские игры. Последние в истории Игры для сборных СССР и ГДР, на протяжении 1970-х и 1980-х доминировавших в мировом спорте</a:t>
            </a:r>
            <a:r>
              <a:rPr lang="ru-RU" dirty="0" smtClean="0"/>
              <a:t>.</a:t>
            </a:r>
          </a:p>
          <a:p>
            <a:r>
              <a:rPr lang="ru-RU" dirty="0"/>
              <a:t>После окончания летних Олимпийских игр в Сеуле с 15 по 24 октября прошли летние </a:t>
            </a:r>
            <a:r>
              <a:rPr lang="ru-RU" dirty="0" err="1"/>
              <a:t>Паралимпийские</a:t>
            </a:r>
            <a:r>
              <a:rPr lang="ru-RU" dirty="0"/>
              <a:t> игры 1988.</a:t>
            </a:r>
            <a:endParaRPr lang="ru-RU" dirty="0"/>
          </a:p>
        </p:txBody>
      </p:sp>
      <p:pic>
        <p:nvPicPr>
          <p:cNvPr id="1026" name="Picture 2" descr="&amp;Ecy;&amp;mcy;&amp;bcy;&amp;lcy;&amp;iecy;&amp;mcy;&amp;acy; &amp;lcy;&amp;iecy;&amp;tcy;&amp;ncy;&amp;icy;&amp;khcy; &amp;Ocy;&amp;lcy;&amp;icy;&amp;mcy;&amp;pcy;&amp;icy;&amp;jcy;&amp;scy;&amp;kcy;&amp;icy;&amp;khcy; &amp;icy;&amp;gcy;&amp;rcy; 19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989" y="2251164"/>
            <a:ext cx="1619250" cy="229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224168"/>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Летние Олимпийские игры 1992</a:t>
            </a:r>
          </a:p>
        </p:txBody>
      </p:sp>
      <p:sp>
        <p:nvSpPr>
          <p:cNvPr id="3" name="Текст 2"/>
          <p:cNvSpPr>
            <a:spLocks noGrp="1"/>
          </p:cNvSpPr>
          <p:nvPr>
            <p:ph type="body" idx="2"/>
          </p:nvPr>
        </p:nvSpPr>
        <p:spPr/>
        <p:txBody>
          <a:bodyPr/>
          <a:lstStyle/>
          <a:p>
            <a:endParaRPr lang="ru-RU"/>
          </a:p>
        </p:txBody>
      </p:sp>
      <p:sp>
        <p:nvSpPr>
          <p:cNvPr id="4" name="Объект 3"/>
          <p:cNvSpPr>
            <a:spLocks noGrp="1"/>
          </p:cNvSpPr>
          <p:nvPr>
            <p:ph sz="half" idx="1"/>
          </p:nvPr>
        </p:nvSpPr>
        <p:spPr/>
        <p:txBody>
          <a:bodyPr>
            <a:normAutofit lnSpcReduction="10000"/>
          </a:bodyPr>
          <a:lstStyle/>
          <a:p>
            <a:r>
              <a:rPr lang="en-US" dirty="0"/>
              <a:t>XXV </a:t>
            </a:r>
            <a:r>
              <a:rPr lang="ru-RU" dirty="0"/>
              <a:t>летние Олимпийские игры (англ. 1992 </a:t>
            </a:r>
            <a:r>
              <a:rPr lang="en-US" dirty="0"/>
              <a:t>Summer Olympics, </a:t>
            </a:r>
            <a:r>
              <a:rPr lang="ru-RU" dirty="0"/>
              <a:t>фр. </a:t>
            </a:r>
            <a:r>
              <a:rPr lang="en-US" dirty="0" err="1"/>
              <a:t>Jeux</a:t>
            </a:r>
            <a:r>
              <a:rPr lang="en-US" dirty="0"/>
              <a:t> </a:t>
            </a:r>
            <a:r>
              <a:rPr lang="en-US" dirty="0" err="1"/>
              <a:t>Olympiques</a:t>
            </a:r>
            <a:r>
              <a:rPr lang="en-US" dirty="0"/>
              <a:t> </a:t>
            </a:r>
            <a:r>
              <a:rPr lang="en-US" dirty="0" err="1"/>
              <a:t>d'été</a:t>
            </a:r>
            <a:r>
              <a:rPr lang="en-US" dirty="0"/>
              <a:t> de 1992, </a:t>
            </a:r>
            <a:r>
              <a:rPr lang="ru-RU" dirty="0"/>
              <a:t>исп. </a:t>
            </a:r>
            <a:r>
              <a:rPr lang="en-US" dirty="0" err="1"/>
              <a:t>Juegos</a:t>
            </a:r>
            <a:r>
              <a:rPr lang="en-US" dirty="0"/>
              <a:t> </a:t>
            </a:r>
            <a:r>
              <a:rPr lang="en-US" dirty="0" err="1"/>
              <a:t>Olímpicos</a:t>
            </a:r>
            <a:r>
              <a:rPr lang="en-US" dirty="0"/>
              <a:t> de Barcelona 1992, </a:t>
            </a:r>
            <a:r>
              <a:rPr lang="ru-RU" dirty="0"/>
              <a:t>кат. </a:t>
            </a:r>
            <a:r>
              <a:rPr lang="en-US" dirty="0" err="1"/>
              <a:t>Jocs</a:t>
            </a:r>
            <a:r>
              <a:rPr lang="en-US" dirty="0"/>
              <a:t> </a:t>
            </a:r>
            <a:r>
              <a:rPr lang="en-US" dirty="0" err="1"/>
              <a:t>Olímpics</a:t>
            </a:r>
            <a:r>
              <a:rPr lang="en-US" dirty="0"/>
              <a:t> </a:t>
            </a:r>
            <a:r>
              <a:rPr lang="en-US" dirty="0" err="1"/>
              <a:t>d'estiu</a:t>
            </a:r>
            <a:r>
              <a:rPr lang="en-US" dirty="0"/>
              <a:t> 1992) </a:t>
            </a:r>
            <a:r>
              <a:rPr lang="ru-RU" dirty="0"/>
              <a:t>проводились в Барселоне с 25 июля по 9 августа 1992 года. Было разыграно 257 комплектов медалей. В Играх приняло участие 9 356 спортсменов (6 652 мужчин и 2 704 женщины), представляющих 169 команд.</a:t>
            </a:r>
          </a:p>
        </p:txBody>
      </p:sp>
      <p:pic>
        <p:nvPicPr>
          <p:cNvPr id="2050" name="Picture 2" descr="&amp;Ecy;&amp;mcy;&amp;bcy;&amp;lcy;&amp;iecy;&amp;mcy;&amp;acy; &amp;lcy;&amp;iecy;&amp;tcy;&amp;ncy;&amp;icy;&amp;khcy; &amp;Ocy;&amp;lcy;&amp;icy;&amp;mcy;&amp;pcy;&amp;icy;&amp;jcy;&amp;scy;&amp;kcy;&amp;icy;&amp;khcy; &amp;icy;&amp;gcy;&amp;rcy; 19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564904"/>
            <a:ext cx="171450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059083"/>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Летние Олимпийские игры 1996</a:t>
            </a:r>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lstStyle/>
          <a:p>
            <a:r>
              <a:rPr lang="ru-RU" dirty="0"/>
              <a:t>XXVI летние Олимпийские игры проводились в Атланте, штат Джорджия, США с 19 июля по 4 августа 1996 года. Был разыгран 271 комплект медалей в 26 видах спорта.</a:t>
            </a:r>
          </a:p>
        </p:txBody>
      </p:sp>
      <p:pic>
        <p:nvPicPr>
          <p:cNvPr id="3074" name="Picture 2" descr="&amp;Ecy;&amp;mcy;&amp;bcy;&amp;lcy;&amp;iecy;&amp;mcy;&amp;acy; &amp;lcy;&amp;iecy;&amp;tcy;&amp;ncy;&amp;icy;&amp;khcy; &amp;Ocy;&amp;lcy;&amp;icy;&amp;mcy;&amp;pcy;&amp;icy;&amp;jcy;&amp;scy;&amp;kcy;&amp;icy;&amp;khcy; &amp;icy;&amp;gcy;&amp;rcy; 19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381993"/>
            <a:ext cx="1333500" cy="2343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557069"/>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Летние Олимпийские игры 2000</a:t>
            </a:r>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lstStyle/>
          <a:p>
            <a:r>
              <a:rPr lang="ru-RU" dirty="0"/>
              <a:t>XXVII летние Олимпийские игры — международное спортивное мероприятие, проходившее в Сиднее с 15 сентября по 1 октября 2000 года. Было разыграно 300 комплектов медалей в 28 видах спорта (38 с учётом подвидов). Второй раз в истории летние Олимпийские игры были проведены в южном полушарии Земли (впервые — в 1956 году в Мельбурне).</a:t>
            </a:r>
          </a:p>
        </p:txBody>
      </p:sp>
      <p:pic>
        <p:nvPicPr>
          <p:cNvPr id="4098" name="Picture 2" descr="&amp;Ecy;&amp;mcy;&amp;bcy;&amp;lcy;&amp;iecy;&amp;mcy;&amp;acy; &amp;lcy;&amp;iecy;&amp;tcy;&amp;ncy;&amp;icy;&amp;khcy; &amp;Ocy;&amp;lcy;&amp;icy;&amp;mcy;&amp;pcy;&amp;icy;&amp;jcy;&amp;scy;&amp;kcy;&amp;icy;&amp;khcy; &amp;icy;&amp;gcy;&amp;rcy; 2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534" y="2427336"/>
            <a:ext cx="1619250" cy="200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533070"/>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Летние Олимпийские игры 2004</a:t>
            </a:r>
          </a:p>
        </p:txBody>
      </p:sp>
      <p:sp>
        <p:nvSpPr>
          <p:cNvPr id="3" name="Текст 2"/>
          <p:cNvSpPr>
            <a:spLocks noGrp="1"/>
          </p:cNvSpPr>
          <p:nvPr>
            <p:ph type="body" idx="2"/>
          </p:nvPr>
        </p:nvSpPr>
        <p:spPr/>
        <p:txBody>
          <a:bodyPr/>
          <a:lstStyle/>
          <a:p>
            <a:endParaRPr lang="ru-RU"/>
          </a:p>
        </p:txBody>
      </p:sp>
      <p:sp>
        <p:nvSpPr>
          <p:cNvPr id="4" name="Объект 3"/>
          <p:cNvSpPr>
            <a:spLocks noGrp="1"/>
          </p:cNvSpPr>
          <p:nvPr>
            <p:ph sz="half" idx="1"/>
          </p:nvPr>
        </p:nvSpPr>
        <p:spPr/>
        <p:txBody>
          <a:bodyPr/>
          <a:lstStyle/>
          <a:p>
            <a:r>
              <a:rPr lang="ru-RU" dirty="0"/>
              <a:t>XXVIII летние Олимпийские игры (официальное наименование — Игры XXVIII Олимпиады 2004 года) проводились в Афинах, Греция, с 13 по 29 августа. В соревнованиях приняли участие 10 625 спортсменов из 201 страны. Всего был разыгран 301 комплект наград в 28 видах спорта. Олимпийские игры посетило 3 875 479 человек.</a:t>
            </a:r>
          </a:p>
        </p:txBody>
      </p:sp>
      <p:pic>
        <p:nvPicPr>
          <p:cNvPr id="5122" name="Picture 2" descr="&amp;Ecy;&amp;mcy;&amp;bcy;&amp;lcy;&amp;iecy;&amp;mcy;&amp;acy; &amp;Lcy;&amp;iecy;&amp;tcy;&amp;ncy;&amp;icy;&amp;khcy; &amp;Ocy;&amp;lcy;&amp;icy;&amp;mcy;&amp;pcy;&amp;icy;&amp;jcy;&amp;scy;&amp;kcy;&amp;icy;&amp;khcy; &amp;icy;&amp;gcy;&amp;rcy; 2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784" y="1979661"/>
            <a:ext cx="1524000" cy="245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799378"/>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Летние Олимпийские игры 2008</a:t>
            </a:r>
          </a:p>
        </p:txBody>
      </p:sp>
      <p:sp>
        <p:nvSpPr>
          <p:cNvPr id="3" name="Текст 2"/>
          <p:cNvSpPr>
            <a:spLocks noGrp="1"/>
          </p:cNvSpPr>
          <p:nvPr>
            <p:ph type="body" idx="2"/>
          </p:nvPr>
        </p:nvSpPr>
        <p:spPr/>
        <p:txBody>
          <a:bodyPr/>
          <a:lstStyle/>
          <a:p>
            <a:endParaRPr lang="ru-RU"/>
          </a:p>
        </p:txBody>
      </p:sp>
      <p:sp>
        <p:nvSpPr>
          <p:cNvPr id="4" name="Объект 3"/>
          <p:cNvSpPr>
            <a:spLocks noGrp="1"/>
          </p:cNvSpPr>
          <p:nvPr>
            <p:ph sz="half" idx="1"/>
          </p:nvPr>
        </p:nvSpPr>
        <p:spPr/>
        <p:txBody>
          <a:bodyPr>
            <a:normAutofit lnSpcReduction="10000"/>
          </a:bodyPr>
          <a:lstStyle/>
          <a:p>
            <a:r>
              <a:rPr lang="ru-RU" dirty="0"/>
              <a:t>Летние Олимпийские игры 2008 (англ. 2008 </a:t>
            </a:r>
            <a:r>
              <a:rPr lang="en-US" dirty="0"/>
              <a:t>Summer Olympics, </a:t>
            </a:r>
            <a:r>
              <a:rPr lang="ru-RU" dirty="0"/>
              <a:t>фр. </a:t>
            </a:r>
            <a:r>
              <a:rPr lang="en-US" dirty="0" err="1"/>
              <a:t>Jeux</a:t>
            </a:r>
            <a:r>
              <a:rPr lang="en-US" dirty="0"/>
              <a:t> </a:t>
            </a:r>
            <a:r>
              <a:rPr lang="en-US" dirty="0" err="1"/>
              <a:t>Olympiques</a:t>
            </a:r>
            <a:r>
              <a:rPr lang="en-US" dirty="0"/>
              <a:t> </a:t>
            </a:r>
            <a:r>
              <a:rPr lang="en-US" dirty="0" err="1"/>
              <a:t>d'été</a:t>
            </a:r>
            <a:r>
              <a:rPr lang="en-US" dirty="0"/>
              <a:t> de 2008, </a:t>
            </a:r>
            <a:r>
              <a:rPr lang="ru-RU" dirty="0"/>
              <a:t>кит. 2008</a:t>
            </a:r>
            <a:r>
              <a:rPr lang="ja-JP" altLang="en-US" dirty="0"/>
              <a:t>年夏季奥林匹克运动会</a:t>
            </a:r>
            <a:r>
              <a:rPr lang="en-US" altLang="ja-JP" dirty="0"/>
              <a:t>, </a:t>
            </a:r>
            <a:r>
              <a:rPr lang="ru-RU" dirty="0"/>
              <a:t>официальное название — Игры </a:t>
            </a:r>
            <a:r>
              <a:rPr lang="en-US" dirty="0"/>
              <a:t>XXIX </a:t>
            </a:r>
            <a:r>
              <a:rPr lang="ru-RU" dirty="0"/>
              <a:t>Олимпиады) проходили в Пекине, столице КНР, с 8 по 24 августа 2008 года. Некоторые соревнования проходили также в Гонконге, </a:t>
            </a:r>
            <a:r>
              <a:rPr lang="ru-RU" dirty="0" err="1"/>
              <a:t>Тяньцзине</a:t>
            </a:r>
            <a:r>
              <a:rPr lang="ru-RU" dirty="0"/>
              <a:t>, Циндао, </a:t>
            </a:r>
            <a:r>
              <a:rPr lang="ru-RU" dirty="0" err="1"/>
              <a:t>Циньхуандао</a:t>
            </a:r>
            <a:r>
              <a:rPr lang="ru-RU" dirty="0"/>
              <a:t>, Шанхае и </a:t>
            </a:r>
            <a:r>
              <a:rPr lang="ru-RU" dirty="0" err="1"/>
              <a:t>Шэньяне</a:t>
            </a:r>
            <a:r>
              <a:rPr lang="ru-RU" dirty="0"/>
              <a:t>. Талисман игр — Дети удачи.</a:t>
            </a:r>
          </a:p>
        </p:txBody>
      </p:sp>
      <p:pic>
        <p:nvPicPr>
          <p:cNvPr id="6146" name="Picture 2" descr="&amp;Ecy;&amp;mcy;&amp;bcy;&amp;lcy;&amp;iecy;&amp;mcy;&amp;acy; &amp;lcy;&amp;iecy;&amp;tcy;&amp;ncy;&amp;icy;&amp;khcy; &amp;Ocy;&amp;lcy;&amp;icy;&amp;mcy;&amp;pcy;&amp;icy;&amp;jcy;&amp;scy;&amp;kcy;&amp;icy;&amp;khcy; &amp;icy;&amp;gcy;&amp;rcy; 2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534" y="2371327"/>
            <a:ext cx="1619250" cy="220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421426"/>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Летние Олимпийские игры 2012</a:t>
            </a:r>
          </a:p>
        </p:txBody>
      </p:sp>
      <p:sp>
        <p:nvSpPr>
          <p:cNvPr id="3" name="Текст 2"/>
          <p:cNvSpPr>
            <a:spLocks noGrp="1"/>
          </p:cNvSpPr>
          <p:nvPr>
            <p:ph type="body" idx="2"/>
          </p:nvPr>
        </p:nvSpPr>
        <p:spPr/>
        <p:txBody>
          <a:bodyPr/>
          <a:lstStyle/>
          <a:p>
            <a:endParaRPr lang="ru-RU"/>
          </a:p>
        </p:txBody>
      </p:sp>
      <p:sp>
        <p:nvSpPr>
          <p:cNvPr id="4" name="Объект 3"/>
          <p:cNvSpPr>
            <a:spLocks noGrp="1"/>
          </p:cNvSpPr>
          <p:nvPr>
            <p:ph sz="half" idx="1"/>
          </p:nvPr>
        </p:nvSpPr>
        <p:spPr/>
        <p:txBody>
          <a:bodyPr>
            <a:normAutofit lnSpcReduction="10000"/>
          </a:bodyPr>
          <a:lstStyle/>
          <a:p>
            <a:r>
              <a:rPr lang="ru-RU" dirty="0"/>
              <a:t>Летние Олимпийские игры 2012 (англ. 2012 </a:t>
            </a:r>
            <a:r>
              <a:rPr lang="ru-RU" dirty="0" err="1"/>
              <a:t>Summer</a:t>
            </a:r>
            <a:r>
              <a:rPr lang="ru-RU" dirty="0"/>
              <a:t> </a:t>
            </a:r>
            <a:r>
              <a:rPr lang="ru-RU" dirty="0" err="1"/>
              <a:t>Olympics</a:t>
            </a:r>
            <a:r>
              <a:rPr lang="ru-RU" dirty="0"/>
              <a:t>, фр. </a:t>
            </a:r>
            <a:r>
              <a:rPr lang="ru-RU" dirty="0" err="1"/>
              <a:t>Jeux</a:t>
            </a:r>
            <a:r>
              <a:rPr lang="ru-RU" dirty="0"/>
              <a:t> </a:t>
            </a:r>
            <a:r>
              <a:rPr lang="ru-RU" dirty="0" err="1"/>
              <a:t>Olympiques</a:t>
            </a:r>
            <a:r>
              <a:rPr lang="ru-RU" dirty="0"/>
              <a:t> </a:t>
            </a:r>
            <a:r>
              <a:rPr lang="ru-RU" dirty="0" err="1"/>
              <a:t>d'été</a:t>
            </a:r>
            <a:r>
              <a:rPr lang="ru-RU" dirty="0"/>
              <a:t> </a:t>
            </a:r>
            <a:r>
              <a:rPr lang="ru-RU" dirty="0" err="1"/>
              <a:t>de</a:t>
            </a:r>
            <a:r>
              <a:rPr lang="ru-RU" dirty="0"/>
              <a:t> 2012, официально называются Игры XXX Олимпиады) — </a:t>
            </a:r>
            <a:r>
              <a:rPr lang="ru-RU" dirty="0" smtClean="0"/>
              <a:t>тридцатые </a:t>
            </a:r>
            <a:r>
              <a:rPr lang="ru-RU" dirty="0"/>
              <a:t>летние Олимпийские игры, проходившие в Лондоне, столице Великобритании, с 27 июля по 12 августа 2012 года. Лондон стал первым городом, который принял игры уже третий раз (до этого они проходили там в 1908 и 1948 годах). Талисманы игр — </a:t>
            </a:r>
            <a:r>
              <a:rPr lang="ru-RU" dirty="0" err="1"/>
              <a:t>Венлок</a:t>
            </a:r>
            <a:r>
              <a:rPr lang="ru-RU" dirty="0"/>
              <a:t> и </a:t>
            </a:r>
            <a:r>
              <a:rPr lang="ru-RU" dirty="0" err="1"/>
              <a:t>Мандевиль</a:t>
            </a:r>
            <a:r>
              <a:rPr lang="ru-RU" dirty="0"/>
              <a:t>.</a:t>
            </a:r>
          </a:p>
        </p:txBody>
      </p:sp>
      <p:pic>
        <p:nvPicPr>
          <p:cNvPr id="7170" name="Picture 2" descr="&amp;Ecy;&amp;mcy;&amp;bcy;&amp;lcy;&amp;iecy;&amp;mcy;&amp;acy; &amp;lcy;&amp;iecy;&amp;tcy;&amp;ncy;&amp;icy;&amp;khcy; &amp;Ocy;&amp;lcy;&amp;icy;&amp;mcy;&amp;pcy;&amp;icy;&amp;jcy;&amp;scy;&amp;kcy;&amp;icy;&amp;khcy; &amp;icy;&amp;gcy;&amp;rcy; 2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816" y="2188070"/>
            <a:ext cx="1905000" cy="21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07937"/>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Летние Олимпийские игры 2016</a:t>
            </a:r>
          </a:p>
        </p:txBody>
      </p:sp>
      <p:sp>
        <p:nvSpPr>
          <p:cNvPr id="3" name="Текст 2"/>
          <p:cNvSpPr>
            <a:spLocks noGrp="1"/>
          </p:cNvSpPr>
          <p:nvPr>
            <p:ph type="body" idx="2"/>
          </p:nvPr>
        </p:nvSpPr>
        <p:spPr/>
        <p:txBody>
          <a:bodyPr/>
          <a:lstStyle/>
          <a:p>
            <a:endParaRPr lang="ru-RU"/>
          </a:p>
        </p:txBody>
      </p:sp>
      <p:sp>
        <p:nvSpPr>
          <p:cNvPr id="4" name="Объект 3"/>
          <p:cNvSpPr>
            <a:spLocks noGrp="1"/>
          </p:cNvSpPr>
          <p:nvPr>
            <p:ph sz="half" idx="1"/>
          </p:nvPr>
        </p:nvSpPr>
        <p:spPr/>
        <p:txBody>
          <a:bodyPr>
            <a:normAutofit lnSpcReduction="10000"/>
          </a:bodyPr>
          <a:lstStyle/>
          <a:p>
            <a:r>
              <a:rPr lang="ru-RU" dirty="0"/>
              <a:t>Игры </a:t>
            </a:r>
            <a:r>
              <a:rPr lang="en-US" dirty="0"/>
              <a:t>XXXI </a:t>
            </a:r>
            <a:r>
              <a:rPr lang="ru-RU" dirty="0"/>
              <a:t>Олимпиады (англ. </a:t>
            </a:r>
            <a:r>
              <a:rPr lang="en-US" dirty="0"/>
              <a:t>Games of the XXXI Olympiad, </a:t>
            </a:r>
            <a:r>
              <a:rPr lang="ru-RU" dirty="0"/>
              <a:t>фр. </a:t>
            </a:r>
            <a:r>
              <a:rPr lang="en-US" dirty="0" err="1"/>
              <a:t>Jeux</a:t>
            </a:r>
            <a:r>
              <a:rPr lang="en-US" dirty="0"/>
              <a:t> de la </a:t>
            </a:r>
            <a:r>
              <a:rPr lang="en-US" dirty="0" err="1"/>
              <a:t>XXXIe</a:t>
            </a:r>
            <a:r>
              <a:rPr lang="en-US" dirty="0"/>
              <a:t> </a:t>
            </a:r>
            <a:r>
              <a:rPr lang="en-US" dirty="0" err="1"/>
              <a:t>Olympiade</a:t>
            </a:r>
            <a:r>
              <a:rPr lang="en-US" dirty="0"/>
              <a:t>, </a:t>
            </a:r>
            <a:r>
              <a:rPr lang="ru-RU" dirty="0"/>
              <a:t>порт. </a:t>
            </a:r>
            <a:r>
              <a:rPr lang="en-US" dirty="0" err="1"/>
              <a:t>Jogos</a:t>
            </a:r>
            <a:r>
              <a:rPr lang="en-US" dirty="0"/>
              <a:t> da XXXI </a:t>
            </a:r>
            <a:r>
              <a:rPr lang="en-US" dirty="0" err="1"/>
              <a:t>Olimpíadae</a:t>
            </a:r>
            <a:r>
              <a:rPr lang="en-US" dirty="0"/>
              <a:t>), </a:t>
            </a:r>
            <a:r>
              <a:rPr lang="ru-RU" dirty="0"/>
              <a:t>чаще называемые летние Олимпийские игры 2016 (англ. 2016 </a:t>
            </a:r>
            <a:r>
              <a:rPr lang="en-US" dirty="0"/>
              <a:t>Summer Olympics, </a:t>
            </a:r>
            <a:r>
              <a:rPr lang="ru-RU" dirty="0"/>
              <a:t>фр. </a:t>
            </a:r>
            <a:r>
              <a:rPr lang="en-US" dirty="0" err="1"/>
              <a:t>Jeux</a:t>
            </a:r>
            <a:r>
              <a:rPr lang="en-US" dirty="0"/>
              <a:t> </a:t>
            </a:r>
            <a:r>
              <a:rPr lang="en-US" dirty="0" err="1"/>
              <a:t>Olympiques</a:t>
            </a:r>
            <a:r>
              <a:rPr lang="en-US" dirty="0"/>
              <a:t> </a:t>
            </a:r>
            <a:r>
              <a:rPr lang="en-US" dirty="0" err="1"/>
              <a:t>d'été</a:t>
            </a:r>
            <a:r>
              <a:rPr lang="en-US" dirty="0"/>
              <a:t> de 2016, </a:t>
            </a:r>
            <a:r>
              <a:rPr lang="ru-RU" dirty="0"/>
              <a:t>порт. </a:t>
            </a:r>
            <a:r>
              <a:rPr lang="en-US" dirty="0" err="1"/>
              <a:t>Jogos</a:t>
            </a:r>
            <a:r>
              <a:rPr lang="en-US" dirty="0"/>
              <a:t> </a:t>
            </a:r>
            <a:r>
              <a:rPr lang="en-US" dirty="0" err="1"/>
              <a:t>Olímpicos</a:t>
            </a:r>
            <a:r>
              <a:rPr lang="en-US" dirty="0"/>
              <a:t> de </a:t>
            </a:r>
            <a:r>
              <a:rPr lang="en-US" dirty="0" err="1"/>
              <a:t>Verão</a:t>
            </a:r>
            <a:r>
              <a:rPr lang="en-US" dirty="0"/>
              <a:t> de 2016), </a:t>
            </a:r>
            <a:r>
              <a:rPr lang="ru-RU" dirty="0"/>
              <a:t>пройдут с 5 по 21 августа 2016 года в Рио-де-Жанейро, Бразилия. Это будут первые Олимпийские игры, которые пройдут в Южной Америке.</a:t>
            </a:r>
          </a:p>
        </p:txBody>
      </p:sp>
      <p:pic>
        <p:nvPicPr>
          <p:cNvPr id="8194" name="Picture 2" descr="Rio2016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372" y="2346944"/>
            <a:ext cx="2857500" cy="216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21853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Возрождение Олимпийских игр</a:t>
            </a:r>
          </a:p>
        </p:txBody>
      </p:sp>
      <p:sp>
        <p:nvSpPr>
          <p:cNvPr id="3" name="Текст 2"/>
          <p:cNvSpPr>
            <a:spLocks noGrp="1"/>
          </p:cNvSpPr>
          <p:nvPr>
            <p:ph type="body" idx="2"/>
          </p:nvPr>
        </p:nvSpPr>
        <p:spPr/>
        <p:txBody>
          <a:bodyPr/>
          <a:lstStyle/>
          <a:p>
            <a:endParaRPr lang="ru-RU"/>
          </a:p>
        </p:txBody>
      </p:sp>
      <p:sp>
        <p:nvSpPr>
          <p:cNvPr id="4" name="Объект 3"/>
          <p:cNvSpPr>
            <a:spLocks noGrp="1"/>
          </p:cNvSpPr>
          <p:nvPr>
            <p:ph sz="half" idx="1"/>
          </p:nvPr>
        </p:nvSpPr>
        <p:spPr/>
        <p:txBody>
          <a:bodyPr>
            <a:normAutofit fontScale="47500" lnSpcReduction="20000"/>
          </a:bodyPr>
          <a:lstStyle/>
          <a:p>
            <a:r>
              <a:rPr lang="ru-RU" dirty="0"/>
              <a:t>Олимпийская идея и после запрета античных состязаний не исчезла насовсем. Например, в Англии в течение XVII века неоднократно проводились «олимпийские» соревнования и состязания. Позже похожие соревнования организовывались во Франции и Греции. Тем не менее, это были небольшие мероприятия, носившие, в лучшем случае, региональный характер. Первыми настоящими предшественниками современных Олимпийских игр являются «Олимпии» </a:t>
            </a:r>
            <a:r>
              <a:rPr lang="ru-RU" dirty="0" err="1"/>
              <a:t>enru</a:t>
            </a:r>
            <a:r>
              <a:rPr lang="ru-RU" dirty="0"/>
              <a:t>, которые проводились регулярно в период 1859—1888 годов. Идея возрождения Олимпийских игр в Греции принадлежала поэту </a:t>
            </a:r>
            <a:r>
              <a:rPr lang="ru-RU" dirty="0" err="1"/>
              <a:t>Панайотису</a:t>
            </a:r>
            <a:r>
              <a:rPr lang="ru-RU" dirty="0"/>
              <a:t> </a:t>
            </a:r>
            <a:r>
              <a:rPr lang="ru-RU" dirty="0" err="1"/>
              <a:t>Суцосу</a:t>
            </a:r>
            <a:r>
              <a:rPr lang="ru-RU" dirty="0"/>
              <a:t>, воплотил её в жизнь общественный деятель </a:t>
            </a:r>
            <a:r>
              <a:rPr lang="ru-RU" dirty="0" err="1"/>
              <a:t>Евангелис</a:t>
            </a:r>
            <a:r>
              <a:rPr lang="ru-RU" dirty="0"/>
              <a:t> </a:t>
            </a:r>
            <a:r>
              <a:rPr lang="ru-RU" dirty="0" err="1"/>
              <a:t>Заппас</a:t>
            </a:r>
            <a:r>
              <a:rPr lang="ru-RU" dirty="0"/>
              <a:t>.</a:t>
            </a:r>
          </a:p>
          <a:p>
            <a:endParaRPr lang="ru-RU" dirty="0"/>
          </a:p>
          <a:p>
            <a:r>
              <a:rPr lang="ru-RU" dirty="0"/>
              <a:t>В 1766, в результате археологических раскопок в Олимпии, были обнаружены спортивные и храмовые сооружения. В 1875 археологические исследования и раскопки продолжились под немецким руководством. В то время в Европе были в моде романтическо-идеалистические представления об античности. Желание возродить олимпийское мышление и культуру распространилось довольно быстро по всей Европе. Французский барон Пьер де Кубертен (фр. </a:t>
            </a:r>
            <a:r>
              <a:rPr lang="ru-RU" dirty="0" err="1"/>
              <a:t>Pierre</a:t>
            </a:r>
            <a:r>
              <a:rPr lang="ru-RU" dirty="0"/>
              <a:t> </a:t>
            </a:r>
            <a:r>
              <a:rPr lang="ru-RU" dirty="0" err="1"/>
              <a:t>de</a:t>
            </a:r>
            <a:r>
              <a:rPr lang="ru-RU" dirty="0"/>
              <a:t> </a:t>
            </a:r>
            <a:r>
              <a:rPr lang="ru-RU" dirty="0" err="1"/>
              <a:t>Coubertin</a:t>
            </a:r>
            <a:r>
              <a:rPr lang="ru-RU" dirty="0"/>
              <a:t>), осмысливая впоследствии вклад Франции, сказал: «Германия раскопала то, что осталось от древней Олимпии. Почему Франция не может восстановить старое величие?».</a:t>
            </a:r>
          </a:p>
          <a:p>
            <a:endParaRPr lang="ru-RU" dirty="0"/>
          </a:p>
          <a:p>
            <a:r>
              <a:rPr lang="ru-RU" dirty="0"/>
              <a:t>По мнению Кубертена, именно слабое физическое состояние французских солдат стало одной из причин поражения французов в Франко-прусской войне 1870—1871. Он стремился изменить положение с помощью улучшения физической культуры французов. Одновременно с этим, он хотел преодолеть национальный эгоизм и сделать вклад в борьбу за мир и международное взаимопонимание. «Молодежь мира» должна была мериться силами в спортивных состязаниях, а не на полях битв. Возрождение Олимпийских игр казалось в его глазах лучшим решением, чтобы достичь обеих целей.</a:t>
            </a:r>
          </a:p>
        </p:txBody>
      </p:sp>
      <p:pic>
        <p:nvPicPr>
          <p:cNvPr id="3074" name="Picture 2" descr="https://upload.wikimedia.org/wikipedia/commons/thumb/e/ef/Baron_Pierre_de_Coubertin.jpg/200px-Baron_Pierre_de_Coubert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66579"/>
            <a:ext cx="1905000" cy="268605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90600" y="4229464"/>
            <a:ext cx="4572000" cy="646331"/>
          </a:xfrm>
          <a:prstGeom prst="rect">
            <a:avLst/>
          </a:prstGeom>
        </p:spPr>
        <p:txBody>
          <a:bodyPr>
            <a:spAutoFit/>
          </a:bodyPr>
          <a:lstStyle/>
          <a:p>
            <a:endParaRPr lang="ru-RU" dirty="0" smtClean="0"/>
          </a:p>
          <a:p>
            <a:r>
              <a:rPr lang="ru-RU" dirty="0" smtClean="0"/>
              <a:t>Барон Пьер де Кубертен</a:t>
            </a:r>
            <a:endParaRPr lang="ru-RU" dirty="0"/>
          </a:p>
        </p:txBody>
      </p:sp>
    </p:spTree>
    <p:extLst>
      <p:ext uri="{BB962C8B-B14F-4D97-AF65-F5344CB8AC3E}">
        <p14:creationId xmlns:p14="http://schemas.microsoft.com/office/powerpoint/2010/main" val="3332516781"/>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Летние Олимпийские игры 2020</a:t>
            </a:r>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normAutofit fontScale="92500" lnSpcReduction="20000"/>
          </a:bodyPr>
          <a:lstStyle/>
          <a:p>
            <a:r>
              <a:rPr lang="vi-VN" dirty="0"/>
              <a:t>Ле́тние Олимпи́йские и́гры 2020 (англ. 2020 </a:t>
            </a:r>
            <a:r>
              <a:rPr lang="en-US" dirty="0"/>
              <a:t>Summer Olympics, </a:t>
            </a:r>
            <a:r>
              <a:rPr lang="vi-VN" dirty="0"/>
              <a:t>фр. </a:t>
            </a:r>
            <a:r>
              <a:rPr lang="en-US" dirty="0" err="1"/>
              <a:t>Jeux</a:t>
            </a:r>
            <a:r>
              <a:rPr lang="en-US" dirty="0"/>
              <a:t> </a:t>
            </a:r>
            <a:r>
              <a:rPr lang="en-US" dirty="0" err="1"/>
              <a:t>Olympiques</a:t>
            </a:r>
            <a:r>
              <a:rPr lang="en-US" dirty="0"/>
              <a:t> </a:t>
            </a:r>
            <a:r>
              <a:rPr lang="en-US" dirty="0" err="1"/>
              <a:t>d'été</a:t>
            </a:r>
            <a:r>
              <a:rPr lang="en-US" dirty="0"/>
              <a:t> de 2020, </a:t>
            </a:r>
            <a:r>
              <a:rPr lang="vi-VN" dirty="0"/>
              <a:t>официальное название — И́гры </a:t>
            </a:r>
            <a:r>
              <a:rPr lang="en-US" dirty="0"/>
              <a:t>XXXII </a:t>
            </a:r>
            <a:r>
              <a:rPr lang="vi-VN" dirty="0"/>
              <a:t>Олимпиа́ды) — </a:t>
            </a:r>
            <a:r>
              <a:rPr lang="en-US" dirty="0"/>
              <a:t>XXXII </a:t>
            </a:r>
            <a:r>
              <a:rPr lang="vi-VN" dirty="0"/>
              <a:t>летние Олимпийские игры, которые пройдут в </a:t>
            </a:r>
            <a:r>
              <a:rPr lang="vi-VN" dirty="0" smtClean="0"/>
              <a:t>Токио, </a:t>
            </a:r>
            <a:r>
              <a:rPr lang="vi-VN" dirty="0"/>
              <a:t>Япония, в 2020 </a:t>
            </a:r>
            <a:r>
              <a:rPr lang="vi-VN" dirty="0" smtClean="0"/>
              <a:t>году.</a:t>
            </a:r>
            <a:endParaRPr lang="ru-RU" dirty="0" smtClean="0"/>
          </a:p>
          <a:p>
            <a:r>
              <a:rPr lang="ru-RU" dirty="0"/>
              <a:t>Официальные заявки на проведения Игр были поданы до 1 сентября 2011 года. 23 мая 2012 года МОК объявил, что официальными кандидатами остаются Мадрид, Стамбул и Токио. 7 сентября 2013 года в Буэнос-Айресе (Аргентина) МОК объявил столицу Олимпиады на своей 125-й сессии.</a:t>
            </a:r>
          </a:p>
        </p:txBody>
      </p:sp>
      <p:pic>
        <p:nvPicPr>
          <p:cNvPr id="9218" name="Picture 2" descr="Tokyo 2020 Olympic bid logo.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324" y="1864964"/>
            <a:ext cx="2095500" cy="372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686390"/>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за внимание!</a:t>
            </a:r>
            <a:endParaRPr lang="ru-RU"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800" y="1700808"/>
            <a:ext cx="3497000"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827444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Возрождение Олимпийских игр</a:t>
            </a:r>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normAutofit fontScale="55000" lnSpcReduction="20000"/>
          </a:bodyPr>
          <a:lstStyle/>
          <a:p>
            <a:r>
              <a:rPr lang="ru-RU" dirty="0"/>
              <a:t>Первые Игры современности прошли с большим успехом. Несмотря на то, что участие в Играх приняли всего 241 атлет (14 стран), Игры стали крупнейшим спортивным событием, прошедшим когда-либо со времён Древней Греции. Греческие официальные лица были так довольны, что выдвинули предложение о «вечном» проведении Игр Олимпиады на их родине, в Греции. Но МОК ввёл ротацию между разными государствами, чтобы каждые 4 года Игры меняли место проведения</a:t>
            </a:r>
            <a:r>
              <a:rPr lang="ru-RU" dirty="0" smtClean="0"/>
              <a:t>.</a:t>
            </a:r>
          </a:p>
          <a:p>
            <a:r>
              <a:rPr lang="ru-RU" dirty="0"/>
              <a:t>После первого успеха, олимпийское движение испытало и первый кризис. II Олимпийские игры 1900 года в Париже (Франция) и III Олимпийские игры 1904 года в Сент-Луисе (штат Миссури, США) были совмещены со Всемирными выставками. Спортивные соревнования тянулись месяцами и почти не пользовались интересом у зрителей. На Олимпиаде-1900 в Париже впервые участвовали женщины и команда Российской Империи. На Олимпиаде-1904 в Сент-Луисе участвовали почти исключительно американские спортсмены, так как из Европы добраться через океан в те годы было очень сложно по техническим причинам</a:t>
            </a:r>
            <a:r>
              <a:rPr lang="ru-RU" dirty="0" smtClean="0"/>
              <a:t>.</a:t>
            </a:r>
          </a:p>
          <a:p>
            <a:r>
              <a:rPr lang="ru-RU" dirty="0"/>
              <a:t>На внеочередных Олимпийских играх 1906 года в Афинах (Греция) вновь вышли на первое место спортивные соревнования и достижения. Хотя МОК первоначально признавал и поддерживал проведение этих «промежуточных Игр» (всего через два года после предыдущих), сейчас эти Игры не признаются олимпийскими. Некоторые спортивные историки считают Игры 1906 спасением олимпийской идеи, так как они не дали играм стать «бессмысленными и ненужными».</a:t>
            </a:r>
          </a:p>
        </p:txBody>
      </p:sp>
      <p:pic>
        <p:nvPicPr>
          <p:cNvPr id="4098" name="Picture 2" descr="https://upload.wikimedia.org/wikipedia/commons/thumb/3/31/Athens_1896_report_cover.jpg/200px-Athens_1896_report_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772816"/>
            <a:ext cx="1905000" cy="274320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12577" y="4539000"/>
            <a:ext cx="3479029" cy="369332"/>
          </a:xfrm>
          <a:prstGeom prst="rect">
            <a:avLst/>
          </a:prstGeom>
        </p:spPr>
        <p:txBody>
          <a:bodyPr wrap="none">
            <a:spAutoFit/>
          </a:bodyPr>
          <a:lstStyle/>
          <a:p>
            <a:r>
              <a:rPr lang="ru-RU" dirty="0" smtClean="0"/>
              <a:t>Плакат первых Олимпийских игр</a:t>
            </a:r>
            <a:endParaRPr lang="ru-RU" dirty="0"/>
          </a:p>
        </p:txBody>
      </p:sp>
    </p:spTree>
    <p:extLst>
      <p:ext uri="{BB962C8B-B14F-4D97-AF65-F5344CB8AC3E}">
        <p14:creationId xmlns:p14="http://schemas.microsoft.com/office/powerpoint/2010/main" val="290439926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Летние Олимпийские игры 1900</a:t>
            </a:r>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normAutofit fontScale="85000" lnSpcReduction="20000"/>
          </a:bodyPr>
          <a:lstStyle/>
          <a:p>
            <a:r>
              <a:rPr lang="ru-RU" dirty="0"/>
              <a:t>Летние Олимпийские игры 1900 (англ. 1900 </a:t>
            </a:r>
            <a:r>
              <a:rPr lang="ru-RU" dirty="0" err="1"/>
              <a:t>Summer</a:t>
            </a:r>
            <a:r>
              <a:rPr lang="ru-RU" dirty="0"/>
              <a:t> </a:t>
            </a:r>
            <a:r>
              <a:rPr lang="ru-RU" dirty="0" err="1"/>
              <a:t>Olympics</a:t>
            </a:r>
            <a:r>
              <a:rPr lang="ru-RU" dirty="0"/>
              <a:t>, фр. </a:t>
            </a:r>
            <a:r>
              <a:rPr lang="ru-RU" dirty="0" err="1"/>
              <a:t>Jeux</a:t>
            </a:r>
            <a:r>
              <a:rPr lang="ru-RU" dirty="0"/>
              <a:t> </a:t>
            </a:r>
            <a:r>
              <a:rPr lang="ru-RU" dirty="0" err="1"/>
              <a:t>Olympiques</a:t>
            </a:r>
            <a:r>
              <a:rPr lang="ru-RU" dirty="0"/>
              <a:t> </a:t>
            </a:r>
            <a:r>
              <a:rPr lang="ru-RU" dirty="0" err="1"/>
              <a:t>d'été</a:t>
            </a:r>
            <a:r>
              <a:rPr lang="ru-RU" dirty="0"/>
              <a:t> </a:t>
            </a:r>
            <a:r>
              <a:rPr lang="ru-RU" dirty="0" err="1"/>
              <a:t>de</a:t>
            </a:r>
            <a:r>
              <a:rPr lang="ru-RU" dirty="0"/>
              <a:t> 1900, официально называются Игры II </a:t>
            </a:r>
            <a:r>
              <a:rPr lang="ru-RU" dirty="0" smtClean="0"/>
              <a:t>Олимпиады) </a:t>
            </a:r>
            <a:r>
              <a:rPr lang="ru-RU" dirty="0"/>
              <a:t>— прошли в Париже, Франция с 14 мая по 28 </a:t>
            </a:r>
            <a:r>
              <a:rPr lang="ru-RU" dirty="0" smtClean="0"/>
              <a:t>октября. </a:t>
            </a:r>
            <a:r>
              <a:rPr lang="ru-RU" dirty="0"/>
              <a:t>Проведение Игр было приурочено к Всемирной выставке, проходившей в то время во французской столице. Игры стали более массовыми по сравнению с прошлыми Играми 1896 в Афинах — приехало больше спортсменов и устраивалось больше соревнований. 997 спортсменов, из них 22 женщины, которые приехали на Олимпийские игры впервые, представляли 24 </a:t>
            </a:r>
            <a:r>
              <a:rPr lang="ru-RU" dirty="0" smtClean="0"/>
              <a:t>страны. </a:t>
            </a:r>
            <a:r>
              <a:rPr lang="ru-RU" dirty="0"/>
              <a:t>Спортсмены соревновались за 95 комплектов медалей в 20 видах </a:t>
            </a:r>
            <a:r>
              <a:rPr lang="ru-RU" dirty="0" smtClean="0"/>
              <a:t>спорта.</a:t>
            </a:r>
            <a:endParaRPr lang="ru-RU" dirty="0"/>
          </a:p>
        </p:txBody>
      </p:sp>
      <p:pic>
        <p:nvPicPr>
          <p:cNvPr id="5122" name="Picture 2" descr="https://upload.wikimedia.org/wikipedia/commons/thumb/c/cc/Projekt_1900.jpg/220px-Projekt_19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239074"/>
            <a:ext cx="2095500" cy="150495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637084" y="3391694"/>
            <a:ext cx="4572000" cy="646331"/>
          </a:xfrm>
          <a:prstGeom prst="rect">
            <a:avLst/>
          </a:prstGeom>
        </p:spPr>
        <p:txBody>
          <a:bodyPr>
            <a:spAutoFit/>
          </a:bodyPr>
          <a:lstStyle/>
          <a:p>
            <a:endParaRPr lang="ru-RU" dirty="0" smtClean="0"/>
          </a:p>
          <a:p>
            <a:r>
              <a:rPr lang="ru-RU" dirty="0" smtClean="0"/>
              <a:t>Один из проектов стадиона</a:t>
            </a:r>
            <a:endParaRPr lang="ru-RU" dirty="0"/>
          </a:p>
        </p:txBody>
      </p:sp>
    </p:spTree>
    <p:extLst>
      <p:ext uri="{BB962C8B-B14F-4D97-AF65-F5344CB8AC3E}">
        <p14:creationId xmlns:p14="http://schemas.microsoft.com/office/powerpoint/2010/main" val="216340442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Летние Олимпийские игры 1904</a:t>
            </a:r>
          </a:p>
        </p:txBody>
      </p:sp>
      <p:sp>
        <p:nvSpPr>
          <p:cNvPr id="3" name="Текст 2"/>
          <p:cNvSpPr>
            <a:spLocks noGrp="1"/>
          </p:cNvSpPr>
          <p:nvPr>
            <p:ph type="body" idx="2"/>
          </p:nvPr>
        </p:nvSpPr>
        <p:spPr/>
        <p:txBody>
          <a:bodyPr/>
          <a:lstStyle/>
          <a:p>
            <a:endParaRPr lang="ru-RU"/>
          </a:p>
        </p:txBody>
      </p:sp>
      <p:sp>
        <p:nvSpPr>
          <p:cNvPr id="4" name="Объект 3"/>
          <p:cNvSpPr>
            <a:spLocks noGrp="1"/>
          </p:cNvSpPr>
          <p:nvPr>
            <p:ph sz="half" idx="1"/>
          </p:nvPr>
        </p:nvSpPr>
        <p:spPr/>
        <p:txBody>
          <a:bodyPr>
            <a:normAutofit fontScale="92500" lnSpcReduction="20000"/>
          </a:bodyPr>
          <a:lstStyle/>
          <a:p>
            <a:r>
              <a:rPr lang="ru-RU" dirty="0"/>
              <a:t>Летние Олимпийские игры 1904 (англ. 1904 </a:t>
            </a:r>
            <a:r>
              <a:rPr lang="ru-RU" dirty="0" err="1"/>
              <a:t>Summer</a:t>
            </a:r>
            <a:r>
              <a:rPr lang="ru-RU" dirty="0"/>
              <a:t> </a:t>
            </a:r>
            <a:r>
              <a:rPr lang="ru-RU" dirty="0" err="1"/>
              <a:t>Olympics</a:t>
            </a:r>
            <a:r>
              <a:rPr lang="ru-RU" dirty="0"/>
              <a:t>, фр. </a:t>
            </a:r>
            <a:r>
              <a:rPr lang="ru-RU" dirty="0" err="1"/>
              <a:t>Jeux</a:t>
            </a:r>
            <a:r>
              <a:rPr lang="ru-RU" dirty="0"/>
              <a:t> </a:t>
            </a:r>
            <a:r>
              <a:rPr lang="ru-RU" dirty="0" err="1"/>
              <a:t>Olympiques</a:t>
            </a:r>
            <a:r>
              <a:rPr lang="ru-RU" dirty="0"/>
              <a:t> </a:t>
            </a:r>
            <a:r>
              <a:rPr lang="ru-RU" dirty="0" err="1"/>
              <a:t>d'été</a:t>
            </a:r>
            <a:r>
              <a:rPr lang="ru-RU" dirty="0"/>
              <a:t> </a:t>
            </a:r>
            <a:r>
              <a:rPr lang="ru-RU" dirty="0" err="1"/>
              <a:t>de</a:t>
            </a:r>
            <a:r>
              <a:rPr lang="ru-RU" dirty="0"/>
              <a:t> 1904, официально называются Игры III </a:t>
            </a:r>
            <a:r>
              <a:rPr lang="ru-RU" dirty="0" smtClean="0"/>
              <a:t>Олимпиады) </a:t>
            </a:r>
            <a:r>
              <a:rPr lang="ru-RU" dirty="0"/>
              <a:t>прошли в Сент-Луисе, США с 1 июля по 23 ноября. Игры, как и прошлые соревнования в Париже, были приурочены к Всемирной выставке. Они прошли более скромно по сравнению с предыдущими, так как многие спортсмены Европы не смогли позволить себе приехать. 651 человек, включая 6 женщин, представляли команды 12 стран. Они соревновались за 94 комплекта медалей в 18 видах спорта.</a:t>
            </a:r>
          </a:p>
        </p:txBody>
      </p:sp>
      <p:pic>
        <p:nvPicPr>
          <p:cNvPr id="6146" name="Picture 2" descr="&amp;Pcy;&amp;lcy;&amp;acy;&amp;kcy;&amp;acy;&amp;tcy; III &amp;lcy;&amp;iecy;&amp;tcy;&amp;ncy;&amp;icy;&amp;khcy; &amp;Ocy;&amp;lcy;&amp;icy;&amp;mcy;&amp;pcy;&amp;icy;&amp;jcy;&amp;scy;&amp;kcy;&amp;icy;&amp;khcy; &amp;Icy;&amp;gcy;&amp;r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88840"/>
            <a:ext cx="1905000"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46679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Летние Олимпийские игры 1908</a:t>
            </a:r>
          </a:p>
        </p:txBody>
      </p:sp>
      <p:sp>
        <p:nvSpPr>
          <p:cNvPr id="3" name="Текст 2"/>
          <p:cNvSpPr>
            <a:spLocks noGrp="1"/>
          </p:cNvSpPr>
          <p:nvPr>
            <p:ph type="body" idx="2"/>
          </p:nvPr>
        </p:nvSpPr>
        <p:spPr/>
        <p:txBody>
          <a:bodyPr/>
          <a:lstStyle/>
          <a:p>
            <a:endParaRPr lang="ru-RU"/>
          </a:p>
        </p:txBody>
      </p:sp>
      <p:sp>
        <p:nvSpPr>
          <p:cNvPr id="4" name="Объект 3"/>
          <p:cNvSpPr>
            <a:spLocks noGrp="1"/>
          </p:cNvSpPr>
          <p:nvPr>
            <p:ph sz="half" idx="1"/>
          </p:nvPr>
        </p:nvSpPr>
        <p:spPr/>
        <p:txBody>
          <a:bodyPr>
            <a:normAutofit fontScale="77500" lnSpcReduction="20000"/>
          </a:bodyPr>
          <a:lstStyle/>
          <a:p>
            <a:r>
              <a:rPr lang="ru-RU" dirty="0"/>
              <a:t>Игры IV Олимпиады (англ. </a:t>
            </a:r>
            <a:r>
              <a:rPr lang="ru-RU" dirty="0" err="1"/>
              <a:t>Games</a:t>
            </a:r>
            <a:r>
              <a:rPr lang="ru-RU" dirty="0"/>
              <a:t> </a:t>
            </a:r>
            <a:r>
              <a:rPr lang="ru-RU" dirty="0" err="1"/>
              <a:t>of</a:t>
            </a:r>
            <a:r>
              <a:rPr lang="ru-RU" dirty="0"/>
              <a:t> </a:t>
            </a:r>
            <a:r>
              <a:rPr lang="ru-RU" dirty="0" err="1"/>
              <a:t>the</a:t>
            </a:r>
            <a:r>
              <a:rPr lang="ru-RU" dirty="0"/>
              <a:t> IV </a:t>
            </a:r>
            <a:r>
              <a:rPr lang="ru-RU" dirty="0" err="1" smtClean="0"/>
              <a:t>Olympiad</a:t>
            </a:r>
            <a:r>
              <a:rPr lang="ru-RU" dirty="0" smtClean="0"/>
              <a:t>, </a:t>
            </a:r>
            <a:r>
              <a:rPr lang="ru-RU" dirty="0"/>
              <a:t>фр. </a:t>
            </a:r>
            <a:r>
              <a:rPr lang="ru-RU" dirty="0" err="1"/>
              <a:t>Jeux</a:t>
            </a:r>
            <a:r>
              <a:rPr lang="ru-RU" dirty="0"/>
              <a:t> </a:t>
            </a:r>
            <a:r>
              <a:rPr lang="ru-RU" dirty="0" err="1"/>
              <a:t>de</a:t>
            </a:r>
            <a:r>
              <a:rPr lang="ru-RU" dirty="0"/>
              <a:t> </a:t>
            </a:r>
            <a:r>
              <a:rPr lang="ru-RU" dirty="0" err="1"/>
              <a:t>la</a:t>
            </a:r>
            <a:r>
              <a:rPr lang="ru-RU" dirty="0"/>
              <a:t> </a:t>
            </a:r>
            <a:r>
              <a:rPr lang="ru-RU" dirty="0" err="1"/>
              <a:t>IVe</a:t>
            </a:r>
            <a:r>
              <a:rPr lang="ru-RU" dirty="0"/>
              <a:t> </a:t>
            </a:r>
            <a:r>
              <a:rPr lang="ru-RU" dirty="0" err="1" smtClean="0"/>
              <a:t>Olympiade</a:t>
            </a:r>
            <a:r>
              <a:rPr lang="ru-RU" dirty="0" smtClean="0"/>
              <a:t>), </a:t>
            </a:r>
            <a:r>
              <a:rPr lang="ru-RU" dirty="0"/>
              <a:t>чаще называемые летние Олимпийские игры 1908 года (англ. 1908 </a:t>
            </a:r>
            <a:r>
              <a:rPr lang="ru-RU" dirty="0" err="1"/>
              <a:t>Summer</a:t>
            </a:r>
            <a:r>
              <a:rPr lang="ru-RU" dirty="0"/>
              <a:t> </a:t>
            </a:r>
            <a:r>
              <a:rPr lang="ru-RU" dirty="0" err="1"/>
              <a:t>Olympics</a:t>
            </a:r>
            <a:r>
              <a:rPr lang="ru-RU" dirty="0"/>
              <a:t>, фр. </a:t>
            </a:r>
            <a:r>
              <a:rPr lang="ru-RU" dirty="0" err="1"/>
              <a:t>Jeux</a:t>
            </a:r>
            <a:r>
              <a:rPr lang="ru-RU" dirty="0"/>
              <a:t> </a:t>
            </a:r>
            <a:r>
              <a:rPr lang="ru-RU" dirty="0" err="1"/>
              <a:t>Olympiques</a:t>
            </a:r>
            <a:r>
              <a:rPr lang="ru-RU" dirty="0"/>
              <a:t> </a:t>
            </a:r>
            <a:r>
              <a:rPr lang="ru-RU" dirty="0" err="1"/>
              <a:t>d'été</a:t>
            </a:r>
            <a:r>
              <a:rPr lang="ru-RU" dirty="0"/>
              <a:t> </a:t>
            </a:r>
            <a:r>
              <a:rPr lang="ru-RU" dirty="0" err="1"/>
              <a:t>de</a:t>
            </a:r>
            <a:r>
              <a:rPr lang="ru-RU" dirty="0"/>
              <a:t> 1908), прошли в Лондоне (Великобритания) с 27 апреля по 31 октября. Было разыграно 110 комплектов медалей в 22 видах </a:t>
            </a:r>
            <a:r>
              <a:rPr lang="ru-RU" dirty="0" err="1" smtClean="0"/>
              <a:t>спортa</a:t>
            </a:r>
            <a:r>
              <a:rPr lang="ru-RU" dirty="0" smtClean="0"/>
              <a:t>.</a:t>
            </a:r>
            <a:endParaRPr lang="ru-RU" dirty="0"/>
          </a:p>
          <a:p>
            <a:endParaRPr lang="ru-RU" dirty="0"/>
          </a:p>
          <a:p>
            <a:r>
              <a:rPr lang="ru-RU" dirty="0"/>
              <a:t>В этих Играх приняло участие 2008 спортсменов, что больше, чем за все предыдущие Игры, вместе взятые. Они представляли 22 команды (спортсмены Новой Зеландии, не имевшей своего НОК, выступали совместно со спортсменами Австралии под названием </a:t>
            </a:r>
            <a:r>
              <a:rPr lang="ru-RU" dirty="0" err="1"/>
              <a:t>Австралазия</a:t>
            </a:r>
            <a:r>
              <a:rPr lang="ru-RU" dirty="0"/>
              <a:t>).</a:t>
            </a:r>
          </a:p>
        </p:txBody>
      </p:sp>
      <p:pic>
        <p:nvPicPr>
          <p:cNvPr id="7170" name="Picture 2" descr="https://upload.wikimedia.org/wikipedia/commons/thumb/4/4d/1908_white_city.jpg/300px-1908_white_c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924944"/>
            <a:ext cx="2857500" cy="78105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894226" y="3705995"/>
            <a:ext cx="2148152" cy="369332"/>
          </a:xfrm>
          <a:prstGeom prst="rect">
            <a:avLst/>
          </a:prstGeom>
        </p:spPr>
        <p:txBody>
          <a:bodyPr wrap="none">
            <a:spAutoFit/>
          </a:bodyPr>
          <a:lstStyle/>
          <a:p>
            <a:r>
              <a:rPr lang="ru-RU" dirty="0" smtClean="0"/>
              <a:t>Стадион Уайт-Сити</a:t>
            </a:r>
            <a:endParaRPr lang="ru-RU" dirty="0"/>
          </a:p>
        </p:txBody>
      </p:sp>
    </p:spTree>
    <p:extLst>
      <p:ext uri="{BB962C8B-B14F-4D97-AF65-F5344CB8AC3E}">
        <p14:creationId xmlns:p14="http://schemas.microsoft.com/office/powerpoint/2010/main" val="313955506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Летние Олимпийские игры 1912</a:t>
            </a:r>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lstStyle/>
          <a:p>
            <a:r>
              <a:rPr lang="ru-RU" dirty="0"/>
              <a:t>Летние Олимпийские игры 1912 (англ. 1912 </a:t>
            </a:r>
            <a:r>
              <a:rPr lang="en-US" dirty="0"/>
              <a:t>Summer Olympics, </a:t>
            </a:r>
            <a:r>
              <a:rPr lang="ru-RU" dirty="0"/>
              <a:t>фр. </a:t>
            </a:r>
            <a:r>
              <a:rPr lang="en-US" dirty="0" err="1"/>
              <a:t>Jeux</a:t>
            </a:r>
            <a:r>
              <a:rPr lang="en-US" dirty="0"/>
              <a:t> </a:t>
            </a:r>
            <a:r>
              <a:rPr lang="en-US" dirty="0" err="1"/>
              <a:t>Olympiques</a:t>
            </a:r>
            <a:r>
              <a:rPr lang="en-US" dirty="0"/>
              <a:t> </a:t>
            </a:r>
            <a:r>
              <a:rPr lang="en-US" dirty="0" err="1"/>
              <a:t>d'été</a:t>
            </a:r>
            <a:r>
              <a:rPr lang="en-US" dirty="0"/>
              <a:t> de 1912, </a:t>
            </a:r>
            <a:r>
              <a:rPr lang="ru-RU" dirty="0"/>
              <a:t>швед. </a:t>
            </a:r>
            <a:r>
              <a:rPr lang="en-US" dirty="0" err="1"/>
              <a:t>Olympiska</a:t>
            </a:r>
            <a:r>
              <a:rPr lang="en-US" dirty="0"/>
              <a:t> </a:t>
            </a:r>
            <a:r>
              <a:rPr lang="en-US" dirty="0" err="1"/>
              <a:t>sommarspelen</a:t>
            </a:r>
            <a:r>
              <a:rPr lang="en-US" dirty="0"/>
              <a:t> 1912; </a:t>
            </a:r>
            <a:r>
              <a:rPr lang="ru-RU" dirty="0"/>
              <a:t>официальное название — Игры </a:t>
            </a:r>
            <a:r>
              <a:rPr lang="en-US" dirty="0"/>
              <a:t>V </a:t>
            </a:r>
            <a:r>
              <a:rPr lang="ru-RU" dirty="0"/>
              <a:t>Олимпиады) — Олимпийские игры, прошедшие в Стокгольме (Швеция).</a:t>
            </a:r>
          </a:p>
        </p:txBody>
      </p:sp>
      <p:pic>
        <p:nvPicPr>
          <p:cNvPr id="8194" name="Picture 2" descr="https://upload.wikimedia.org/wikipedia/commons/thumb/2/25/Olympic_opening_ceremony_1912.jpg/200px-Olympic_opening_ceremony_19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502737"/>
            <a:ext cx="1905000" cy="120015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86172" y="3702887"/>
            <a:ext cx="2987824" cy="1477328"/>
          </a:xfrm>
          <a:prstGeom prst="rect">
            <a:avLst/>
          </a:prstGeom>
        </p:spPr>
        <p:txBody>
          <a:bodyPr wrap="square">
            <a:spAutoFit/>
          </a:bodyPr>
          <a:lstStyle/>
          <a:p>
            <a:r>
              <a:rPr lang="ru-RU" dirty="0" smtClean="0"/>
              <a:t>Стокгольмский стадион, вместо стандартных 400 метров длина дорожки оказалась на 19 м 67 см короче</a:t>
            </a:r>
            <a:endParaRPr lang="ru-RU" dirty="0"/>
          </a:p>
        </p:txBody>
      </p:sp>
    </p:spTree>
    <p:extLst>
      <p:ext uri="{BB962C8B-B14F-4D97-AF65-F5344CB8AC3E}">
        <p14:creationId xmlns:p14="http://schemas.microsoft.com/office/powerpoint/2010/main" val="333205815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Летние Олимпийские игры 1920</a:t>
            </a:r>
          </a:p>
        </p:txBody>
      </p:sp>
      <p:sp>
        <p:nvSpPr>
          <p:cNvPr id="3" name="Текст 2"/>
          <p:cNvSpPr>
            <a:spLocks noGrp="1"/>
          </p:cNvSpPr>
          <p:nvPr>
            <p:ph type="body" idx="2"/>
          </p:nvPr>
        </p:nvSpPr>
        <p:spPr/>
        <p:txBody>
          <a:bodyPr/>
          <a:lstStyle/>
          <a:p>
            <a:endParaRPr lang="ru-RU"/>
          </a:p>
        </p:txBody>
      </p:sp>
      <p:sp>
        <p:nvSpPr>
          <p:cNvPr id="4" name="Объект 3"/>
          <p:cNvSpPr>
            <a:spLocks noGrp="1"/>
          </p:cNvSpPr>
          <p:nvPr>
            <p:ph sz="half" idx="1"/>
          </p:nvPr>
        </p:nvSpPr>
        <p:spPr/>
        <p:txBody>
          <a:bodyPr>
            <a:normAutofit fontScale="77500" lnSpcReduction="20000"/>
          </a:bodyPr>
          <a:lstStyle/>
          <a:p>
            <a:r>
              <a:rPr lang="ru-RU"/>
              <a:t>В Олимпиаде 1920 года приняли участие следующие страны: Аргентина, Австралия, Бельгия, Бразилия, Великобритания, Греция, Дания, Египет, Индия, Испания, Италия, Канада, Люксембург, Королевство Сербов, Хорватов и Словенцев, Монако, Нидерланды, Новая Зеландия, Норвегия, Португалия, США, Финляндия, Франция, Чехословакия, Чили, Швеция, Швейцария, Эстония, Южная Африка, Япония. </a:t>
            </a:r>
            <a:r>
              <a:rPr lang="ru-RU" dirty="0"/>
              <a:t>Из них представители Аргентины, Бразилии, Монако, Финляндии (как независимое государство; ранее принимала участие отдельно от России), Чехословакии (как независимое государство; ранее принимала участие как Богемия отдельно от Австро-Венгрии), Эстонии и Королевства Сербов, Хорватов и Словенцев (ранее принимала участие Сербия) участвовали в Олимпиаде впервые.</a:t>
            </a:r>
          </a:p>
        </p:txBody>
      </p:sp>
      <p:pic>
        <p:nvPicPr>
          <p:cNvPr id="9218" name="Picture 2" descr="1920 olympics po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88840"/>
            <a:ext cx="19050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856625"/>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69</TotalTime>
  <Words>2930</Words>
  <Application>Microsoft Office PowerPoint</Application>
  <PresentationFormat>Экран (4:3)</PresentationFormat>
  <Paragraphs>87</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Апекс</vt:lpstr>
      <vt:lpstr>Олимпийские игры</vt:lpstr>
      <vt:lpstr>Античные Олимпийские игры</vt:lpstr>
      <vt:lpstr>Возрождение Олимпийских игр</vt:lpstr>
      <vt:lpstr>Возрождение Олимпийских игр</vt:lpstr>
      <vt:lpstr>Летние Олимпийские игры 1900</vt:lpstr>
      <vt:lpstr>Летние Олимпийские игры 1904</vt:lpstr>
      <vt:lpstr>Летние Олимпийские игры 1908</vt:lpstr>
      <vt:lpstr>Летние Олимпийские игры 1912</vt:lpstr>
      <vt:lpstr>Летние Олимпийские игры 1920</vt:lpstr>
      <vt:lpstr>Летние Олимпийские игры 1932</vt:lpstr>
      <vt:lpstr>Летние Олимпийские игры 1936</vt:lpstr>
      <vt:lpstr>Летние Олимпийские игры 1948</vt:lpstr>
      <vt:lpstr>Летние Олимпийские игры 1952</vt:lpstr>
      <vt:lpstr>Летние Олимпийские игры 1956</vt:lpstr>
      <vt:lpstr>Летние Олимпийские игры 1960</vt:lpstr>
      <vt:lpstr>Летние Олимпийские игры 1964</vt:lpstr>
      <vt:lpstr>Летние Олимпийские игры 1968</vt:lpstr>
      <vt:lpstr>Летние Олимпийские игры 1972</vt:lpstr>
      <vt:lpstr>Летние Олимпийские игры 1976</vt:lpstr>
      <vt:lpstr>Летние Олимпийские игры 1980</vt:lpstr>
      <vt:lpstr>Летние Олимпийские игры 1984</vt:lpstr>
      <vt:lpstr>Летние Олимпийские игры 1988</vt:lpstr>
      <vt:lpstr>Летние Олимпийские игры 1992</vt:lpstr>
      <vt:lpstr>Летние Олимпийские игры 1996</vt:lpstr>
      <vt:lpstr>Летние Олимпийские игры 2000</vt:lpstr>
      <vt:lpstr>Летние Олимпийские игры 2004</vt:lpstr>
      <vt:lpstr>Летние Олимпийские игры 2008</vt:lpstr>
      <vt:lpstr>Летние Олимпийские игры 2012</vt:lpstr>
      <vt:lpstr>Летние Олимпийские игры 2016</vt:lpstr>
      <vt:lpstr>Летние Олимпийские игры 2020</vt:lpstr>
      <vt:lpstr>Спасибо за внимание!</vt:lpstr>
    </vt:vector>
  </TitlesOfParts>
  <Company>SimartSOFT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Олимпийские игры</dc:title>
  <dc:creator>Юля</dc:creator>
  <cp:lastModifiedBy>Юля</cp:lastModifiedBy>
  <cp:revision>9</cp:revision>
  <dcterms:created xsi:type="dcterms:W3CDTF">2015-03-09T13:51:28Z</dcterms:created>
  <dcterms:modified xsi:type="dcterms:W3CDTF">2015-03-10T01:46:54Z</dcterms:modified>
</cp:coreProperties>
</file>