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9" r:id="rId5"/>
    <p:sldId id="258" r:id="rId6"/>
    <p:sldId id="264" r:id="rId7"/>
    <p:sldId id="265" r:id="rId8"/>
    <p:sldId id="260" r:id="rId9"/>
    <p:sldId id="261" r:id="rId10"/>
    <p:sldId id="267" r:id="rId11"/>
    <p:sldId id="262" r:id="rId12"/>
    <p:sldId id="263" r:id="rId13"/>
    <p:sldId id="269" r:id="rId14"/>
    <p:sldId id="268" r:id="rId15"/>
    <p:sldId id="270" r:id="rId16"/>
    <p:sldId id="274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3B70756-AA61-46B9-AF54-6A8842A4CB77}">
          <p14:sldIdLst>
            <p14:sldId id="256"/>
            <p14:sldId id="257"/>
            <p14:sldId id="273"/>
            <p14:sldId id="259"/>
            <p14:sldId id="258"/>
            <p14:sldId id="264"/>
            <p14:sldId id="265"/>
            <p14:sldId id="260"/>
            <p14:sldId id="261"/>
            <p14:sldId id="267"/>
            <p14:sldId id="262"/>
            <p14:sldId id="263"/>
            <p14:sldId id="269"/>
            <p14:sldId id="268"/>
            <p14:sldId id="270"/>
            <p14:sldId id="274"/>
            <p14:sldId id="272"/>
          </p14:sldIdLst>
        </p14:section>
        <p14:section name="Раздел без заголовка" id="{45FDAB97-4BB8-4E8E-B0B7-F4477F2BD08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0%D1%80%D0%BB%D0%B8%D0%BA%D0%BE%D0%B2%D1%8B%D0%B5_%D0%B3%D0%BE%D1%81%D1%83%D0%B4%D0%B0%D1%80%D1%81%D1%82%D0%B2%D0%B0_%D0%95%D0%B2%D1%80%D0%BE%D0%BF%D1%8B#.D0.93.D0.BE.D1.80.D0.BE.D0.B4_.D0.92.D0.B0.D1.82.D0.B8.D0.BA.D0.B0.D0.BD" TargetMode="External"/><Relationship Id="rId3" Type="http://schemas.openxmlformats.org/officeDocument/2006/relationships/hyperlink" Target="https://ru.wikipedia.org/wiki/%D0%9A%D0%B0%D1%80%D0%BB%D0%B8%D0%BA%D0%BE%D0%B2%D1%8B%D0%B5_%D0%B3%D0%BE%D1%81%D1%83%D0%B4%D0%B0%D1%80%D1%81%D1%82%D0%B2%D0%B0_%D0%95%D0%B2%D1%80%D0%BE%D0%BF%D1%8B#.D0.90.D0.BD.D0.B4.D0.BE.D1.80.D1.80.D0.B0" TargetMode="External"/><Relationship Id="rId7" Type="http://schemas.openxmlformats.org/officeDocument/2006/relationships/hyperlink" Target="https://ru.wikipedia.org/wiki/%D0%9A%D0%B0%D1%80%D0%BB%D0%B8%D0%BA%D0%BE%D0%B2%D1%8B%D0%B5_%D0%B3%D0%BE%D1%81%D1%83%D0%B4%D0%B0%D1%80%D1%81%D1%82%D0%B2%D0%B0_%D0%95%D0%B2%D1%80%D0%BE%D0%BF%D1%8B#.D0.A1.D0.B0.D0.BD-.D0.9C.D0.B0.D1.80.D0.B8.D0.BD.D0.BE" TargetMode="External"/><Relationship Id="rId2" Type="http://schemas.openxmlformats.org/officeDocument/2006/relationships/hyperlink" Target="https://ru.wikipedia.org/wiki/%D0%9A%D0%B0%D1%80%D0%BB%D0%B8%D0%BA%D0%BE%D0%B2%D1%8B%D0%B5_%D0%B3%D0%BE%D1%81%D1%83%D0%B4%D0%B0%D1%80%D1%81%D1%82%D0%B2%D0%B0_%D0%95%D0%B2%D1%80%D0%BE%D0%BF%D1%8B#.D0.9A.D0.B0.D1.80.D0.BB.D0.B8.D0.BA.D0.BE.D0.B2.D1.8B.D0.B5_.D0.B3.D0.BE.D1.81.D1.83.D0.B4.D0.B0.D1.80.D1.81.D1.82.D0.B2.D0.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0%D1%80%D0%BB%D0%B8%D0%BA%D0%BE%D0%B2%D1%8B%D0%B5_%D0%B3%D0%BE%D1%81%D1%83%D0%B4%D0%B0%D1%80%D1%81%D1%82%D0%B2%D0%B0_%D0%95%D0%B2%D1%80%D0%BE%D0%BF%D1%8B#.D0.9C.D0.BE.D0.BD.D0.B0.D0.BA.D0.BE" TargetMode="External"/><Relationship Id="rId5" Type="http://schemas.openxmlformats.org/officeDocument/2006/relationships/hyperlink" Target="https://ru.wikipedia.org/wiki/%D0%9A%D0%B0%D1%80%D0%BB%D0%B8%D0%BA%D0%BE%D0%B2%D1%8B%D0%B5_%D0%B3%D0%BE%D1%81%D1%83%D0%B4%D0%B0%D1%80%D1%81%D1%82%D0%B2%D0%B0_%D0%95%D0%B2%D1%80%D0%BE%D0%BF%D1%8B#.D0.9C.D0.B0.D0.BB.D1.8C.D1.82.D0.B0" TargetMode="External"/><Relationship Id="rId10" Type="http://schemas.openxmlformats.org/officeDocument/2006/relationships/image" Target="../media/image4.jpg"/><Relationship Id="rId4" Type="http://schemas.openxmlformats.org/officeDocument/2006/relationships/hyperlink" Target="https://ru.wikipedia.org/wiki/%D0%9A%D0%B0%D1%80%D0%BB%D0%B8%D0%BA%D0%BE%D0%B2%D1%8B%D0%B5_%D0%B3%D0%BE%D1%81%D1%83%D0%B4%D0%B0%D1%80%D1%81%D1%82%D0%B2%D0%B0_%D0%95%D0%B2%D1%80%D0%BE%D0%BF%D1%8B#.D0.9B.D0.B8.D1.85.D1.82.D0.B5.D0.BD.D1.88.D1.82.D0.B5.D0.B9.D0.BD" TargetMode="External"/><Relationship Id="rId9" Type="http://schemas.openxmlformats.org/officeDocument/2006/relationships/hyperlink" Target="https://ru.wikipedia.org/wiki/%D0%9A%D0%B0%D1%80%D0%BB%D0%B8%D0%BA%D0%BE%D0%B2%D1%8B%D0%B5_%D0%B3%D0%BE%D1%81%D1%83%D0%B4%D0%B0%D1%80%D1%81%D1%82%D0%B2%D0%B0_%D0%95%D0%B2%D1%80%D0%BE%D0%BF%D1%8B#.D0.9C.D0.B0.D0.BB.D1.8C.D1.82.D0.B8.D0.B9.D1.81.D0.BA.D0.B8.D0.B9_.D0.BE.D1.80.D0.B4.D0.B5.D0.B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336704"/>
          </a:xfrm>
          <a:prstGeom prst="roundRect">
            <a:avLst>
              <a:gd name="adj" fmla="val 16667"/>
            </a:avLst>
          </a:prstGeom>
          <a:ln w="82550" cmpd="thickThin">
            <a:solidFill>
              <a:srgbClr val="0000FF"/>
            </a:solidFill>
            <a:beve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43808" y="5343599"/>
            <a:ext cx="3893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Составила: Соколенко Т. Д.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2823071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ЕВРОПА:</a:t>
            </a:r>
            <a:br>
              <a:rPr lang="ru-RU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ОБЩАЯ ХАРАКТЕРИСТИКА</a:t>
            </a:r>
            <a:endParaRPr lang="ru-RU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480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/>
              <a:t>Топливно-энергетический комплекс</a:t>
            </a: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На долю Европы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приходится: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18,2% - угля;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1,8% - нефти;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4,8% - газа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smtClean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smtClean="0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4859338" y="1628776"/>
            <a:ext cx="3816350" cy="4986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sz="2400" dirty="0" smtClean="0"/>
              <a:t>  </a:t>
            </a:r>
            <a:r>
              <a:rPr lang="ru-RU" sz="2400" dirty="0"/>
              <a:t>потребление угля основные </a:t>
            </a:r>
            <a:r>
              <a:rPr lang="ru-RU" sz="2400" dirty="0" smtClean="0"/>
              <a:t>потребители –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Чехия и Польша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/>
              <a:t>  потребление нефти и газа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/>
              <a:t>  доля  АЭС-80%; Франция –</a:t>
            </a:r>
            <a:r>
              <a:rPr lang="en-US" sz="2400" dirty="0" smtClean="0"/>
              <a:t> </a:t>
            </a:r>
            <a:r>
              <a:rPr lang="ru-RU" sz="2400" dirty="0" smtClean="0"/>
              <a:t>1 место</a:t>
            </a:r>
            <a:r>
              <a:rPr lang="en-US" sz="2400" dirty="0" smtClean="0"/>
              <a:t> </a:t>
            </a:r>
            <a:r>
              <a:rPr lang="ru-RU" sz="2400" dirty="0" smtClean="0"/>
              <a:t>, Литва –1</a:t>
            </a:r>
            <a:r>
              <a:rPr lang="en-US" sz="2400" dirty="0" smtClean="0"/>
              <a:t>%</a:t>
            </a:r>
            <a:endParaRPr lang="ru-RU" sz="2400" dirty="0" smtClean="0"/>
          </a:p>
          <a:p>
            <a:pPr>
              <a:lnSpc>
                <a:spcPct val="90000"/>
              </a:lnSpc>
              <a:defRPr/>
            </a:pPr>
            <a:r>
              <a:rPr lang="ru-RU" sz="2400" dirty="0" smtClean="0"/>
              <a:t>Наибольшая доля ГЭС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в Норвегии, Швеции,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Швейцарии </a:t>
            </a:r>
            <a:endParaRPr lang="en-US" sz="2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                             </a:t>
            </a:r>
            <a:r>
              <a:rPr lang="ru-RU" sz="2400" dirty="0" smtClean="0"/>
              <a:t> </a:t>
            </a:r>
          </a:p>
        </p:txBody>
      </p:sp>
      <p:pic>
        <p:nvPicPr>
          <p:cNvPr id="7" name="Picture 9" descr="ГЭС «Акосомбо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860800"/>
            <a:ext cx="3671887" cy="2754313"/>
          </a:xfrm>
          <a:prstGeom prst="rect">
            <a:avLst/>
          </a:prstGeom>
        </p:spPr>
      </p:pic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5364163" y="16287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5364163" y="278092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 flipV="1">
            <a:off x="5337460" y="35734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091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/>
              <a:t>Промышленность</a:t>
            </a:r>
            <a:br>
              <a:rPr lang="ru-RU" sz="4000" b="1" dirty="0" smtClean="0"/>
            </a:br>
            <a:r>
              <a:rPr lang="ru-RU" sz="4000" b="1" dirty="0" smtClean="0"/>
              <a:t>Машиностроение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850" y="1600200"/>
            <a:ext cx="446405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smtClean="0"/>
              <a:t>Главная отрасль (1/3 промышленной продукции, 2/3 экспорта)</a:t>
            </a:r>
          </a:p>
          <a:p>
            <a:pPr>
              <a:defRPr/>
            </a:pPr>
            <a:r>
              <a:rPr lang="ru-RU" sz="2800" smtClean="0"/>
              <a:t>Размещение – крупные города;</a:t>
            </a:r>
          </a:p>
          <a:p>
            <a:pPr>
              <a:defRPr/>
            </a:pPr>
            <a:r>
              <a:rPr lang="ru-RU" sz="2800" smtClean="0"/>
              <a:t>Направление – наукоёмкое и трудоёмкое</a:t>
            </a:r>
          </a:p>
        </p:txBody>
      </p:sp>
      <p:pic>
        <p:nvPicPr>
          <p:cNvPr id="5" name="Picture 4" descr="Автомобили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2420938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791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6"/>
          <p:cNvSpPr>
            <a:spLocks noGrp="1" noChangeArrowheads="1"/>
          </p:cNvSpPr>
          <p:nvPr>
            <p:ph type="title" sz="quarter"/>
          </p:nvPr>
        </p:nvSpPr>
        <p:spPr>
          <a:xfrm>
            <a:off x="179388" y="277813"/>
            <a:ext cx="8785225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/>
              <a:t>Химия нефтеоргсинтеза и химия полимеров наиболее науко и трудоёмкие отрасли в</a:t>
            </a:r>
            <a:r>
              <a:rPr lang="ru-RU" sz="3200" b="1" smtClean="0"/>
              <a:t> </a:t>
            </a:r>
            <a:r>
              <a:rPr lang="ru-RU" sz="2800" b="1" smtClean="0"/>
              <a:t>Европе</a:t>
            </a:r>
          </a:p>
        </p:txBody>
      </p:sp>
      <p:pic>
        <p:nvPicPr>
          <p:cNvPr id="16" name="Picture 7" descr="Нефтеперерабатывающий завод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474192"/>
            <a:ext cx="3279080" cy="2458864"/>
          </a:xfrm>
          <a:noFill/>
          <a:ln w="19050"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Самовосстанавливающийся пласт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5327" y="3922464"/>
            <a:ext cx="3279081" cy="2458864"/>
          </a:xfrm>
          <a:prstGeom prst="rect">
            <a:avLst/>
          </a:prstGeom>
          <a:noFill/>
          <a:ln w="19050"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8"/>
          <p:cNvSpPr txBox="1">
            <a:spLocks noChangeArrowheads="1"/>
          </p:cNvSpPr>
          <p:nvPr/>
        </p:nvSpPr>
        <p:spPr>
          <a:xfrm>
            <a:off x="4500563" y="1557338"/>
            <a:ext cx="4319587" cy="21891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Лидер химической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промышленности Европы и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мира – ФРГ </a:t>
            </a:r>
          </a:p>
        </p:txBody>
      </p:sp>
      <p:pic>
        <p:nvPicPr>
          <p:cNvPr id="19" name="Picture 19" descr="Продукты нефтепереработ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3994471"/>
            <a:ext cx="3279081" cy="2458865"/>
          </a:xfrm>
          <a:prstGeom prst="rect">
            <a:avLst/>
          </a:prstGeom>
          <a:ln w="19050"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3892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2700338" y="0"/>
            <a:ext cx="6443662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/>
              <a:t>Лесная  промышленность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611188" y="908050"/>
            <a:ext cx="8229600" cy="5761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                                 Финляндия и Швеция –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                                 лесной цех Европы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b="1" dirty="0" smtClean="0"/>
              <a:t>Легкая промышленность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Старые промышленные центры –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Фландрия, Лион, Йоркшир, Лодзь –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u="sng" dirty="0" smtClean="0"/>
              <a:t>текстильная промышленность</a:t>
            </a:r>
            <a:r>
              <a:rPr lang="ru-RU" dirty="0" smtClean="0"/>
              <a:t>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Португалия – </a:t>
            </a:r>
            <a:r>
              <a:rPr lang="ru-RU" u="sng" dirty="0" smtClean="0"/>
              <a:t>швейный</a:t>
            </a:r>
            <a:r>
              <a:rPr lang="ru-RU" dirty="0" smtClean="0"/>
              <a:t> цех Европы;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Италия – </a:t>
            </a:r>
            <a:r>
              <a:rPr lang="ru-RU" u="sng" dirty="0" smtClean="0"/>
              <a:t>производство обуви</a:t>
            </a:r>
            <a:r>
              <a:rPr lang="ru-RU" dirty="0" smtClean="0"/>
              <a:t>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Франция – </a:t>
            </a:r>
            <a:r>
              <a:rPr lang="ru-RU" u="sng" dirty="0" smtClean="0"/>
              <a:t>законодательница моды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ru-RU" u="sng" dirty="0" smtClean="0"/>
          </a:p>
        </p:txBody>
      </p:sp>
      <p:pic>
        <p:nvPicPr>
          <p:cNvPr id="7" name="Picture 4" descr="Лес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332656"/>
            <a:ext cx="2663825" cy="182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73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447551" y="0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Сельское хозяйство Европы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303088" y="908050"/>
            <a:ext cx="8496300" cy="576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Переход от мелкого крестьянского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хозяйства к крупным высокотоварным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фермам практически завершён.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            </a:t>
            </a:r>
            <a:r>
              <a:rPr lang="ru-RU" sz="2400" dirty="0" smtClean="0"/>
              <a:t>Сев. Евр. </a:t>
            </a:r>
            <a:r>
              <a:rPr lang="ru-RU" sz="2400" dirty="0" err="1" smtClean="0"/>
              <a:t>Феноскандия</a:t>
            </a:r>
            <a:endParaRPr lang="ru-RU" sz="2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            </a:t>
            </a:r>
            <a:r>
              <a:rPr lang="ru-RU" sz="2400" u="sng" dirty="0" smtClean="0"/>
              <a:t>КРС</a:t>
            </a:r>
            <a:r>
              <a:rPr lang="ru-RU" sz="2400" dirty="0" smtClean="0"/>
              <a:t> + </a:t>
            </a:r>
            <a:r>
              <a:rPr lang="ru-RU" sz="2400" dirty="0" err="1" smtClean="0"/>
              <a:t>корм.растениев</a:t>
            </a:r>
            <a:r>
              <a:rPr lang="ru-RU" sz="24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           Ср. Евр. </a:t>
            </a:r>
            <a:r>
              <a:rPr lang="ru-RU" sz="2400" u="sng" dirty="0" smtClean="0"/>
              <a:t>КРС</a:t>
            </a:r>
            <a:r>
              <a:rPr lang="ru-RU" sz="2400" dirty="0" smtClean="0"/>
              <a:t> (</a:t>
            </a:r>
            <a:r>
              <a:rPr lang="ru-RU" sz="2400" dirty="0" err="1" smtClean="0"/>
              <a:t>мяс</a:t>
            </a:r>
            <a:r>
              <a:rPr lang="ru-RU" sz="2400" dirty="0" smtClean="0"/>
              <a:t>.-мол.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           мол.),</a:t>
            </a:r>
            <a:r>
              <a:rPr lang="ru-RU" sz="2400" u="sng" dirty="0" smtClean="0"/>
              <a:t>св., пт</a:t>
            </a:r>
            <a:r>
              <a:rPr lang="ru-RU" sz="2400" dirty="0" smtClean="0"/>
              <a:t>., </a:t>
            </a:r>
            <a:r>
              <a:rPr lang="ru-RU" sz="2400" u="sng" dirty="0" smtClean="0"/>
              <a:t>зерновое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           хоз., овощеводство.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           </a:t>
            </a:r>
            <a:r>
              <a:rPr lang="ru-RU" sz="2400" dirty="0" err="1" smtClean="0"/>
              <a:t>Юж</a:t>
            </a:r>
            <a:r>
              <a:rPr lang="ru-RU" sz="2400" dirty="0" smtClean="0"/>
              <a:t>. Евр.- </a:t>
            </a:r>
            <a:r>
              <a:rPr lang="ru-RU" sz="2400" u="sng" dirty="0" smtClean="0"/>
              <a:t>растениевод</a:t>
            </a:r>
            <a:r>
              <a:rPr lang="ru-RU" sz="24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           зерно, фрукты, оливки,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           виноград и т.д. «сад»</a:t>
            </a:r>
          </a:p>
        </p:txBody>
      </p:sp>
      <p:pic>
        <p:nvPicPr>
          <p:cNvPr id="6" name="Picture 4" descr="Свинья с поросятами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3847" y="3917081"/>
            <a:ext cx="3476625" cy="2608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 rot="16200000">
            <a:off x="-543843" y="4131469"/>
            <a:ext cx="2268538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ТИПЫ С/Х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879351" y="3213099"/>
            <a:ext cx="576262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79351" y="4365625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879351" y="4365104"/>
            <a:ext cx="576262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7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Транспорт Европы</a:t>
            </a:r>
          </a:p>
        </p:txBody>
      </p:sp>
      <p:sp>
        <p:nvSpPr>
          <p:cNvPr id="5" name="Rectangle 11"/>
          <p:cNvSpPr txBox="1">
            <a:spLocks noChangeArrowheads="1"/>
          </p:cNvSpPr>
          <p:nvPr/>
        </p:nvSpPr>
        <p:spPr>
          <a:xfrm>
            <a:off x="250825" y="908050"/>
            <a:ext cx="8435975" cy="522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На</a:t>
            </a:r>
            <a:r>
              <a:rPr lang="en-US" sz="2400" dirty="0" smtClean="0"/>
              <a:t> </a:t>
            </a:r>
            <a:r>
              <a:rPr lang="ru-RU" sz="2400" dirty="0" smtClean="0"/>
              <a:t>1-м месте –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автомобильный транспорт</a:t>
            </a:r>
          </a:p>
          <a:p>
            <a:pPr>
              <a:buNone/>
              <a:defRPr/>
            </a:pPr>
            <a:r>
              <a:rPr lang="ru-RU" sz="2400" dirty="0" smtClean="0"/>
              <a:t>На 2-м </a:t>
            </a:r>
            <a:r>
              <a:rPr lang="ru-RU" sz="2400" dirty="0"/>
              <a:t>месте – </a:t>
            </a:r>
          </a:p>
          <a:p>
            <a:pPr>
              <a:buNone/>
              <a:defRPr/>
            </a:pPr>
            <a:r>
              <a:rPr lang="ru-RU" sz="2400" dirty="0" smtClean="0"/>
              <a:t> ж/д </a:t>
            </a:r>
            <a:r>
              <a:rPr lang="ru-RU" sz="2400" dirty="0"/>
              <a:t>транспорт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. Создано 9 транспортных коридоров.</a:t>
            </a:r>
          </a:p>
        </p:txBody>
      </p:sp>
      <p:pic>
        <p:nvPicPr>
          <p:cNvPr id="6" name="Picture 4" descr="Транспорт Европы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3237061"/>
            <a:ext cx="4824413" cy="3216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Окленд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128" y="1556792"/>
            <a:ext cx="3095625" cy="2322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Пассажирский экспресс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128" y="4159399"/>
            <a:ext cx="3059112" cy="2293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814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56984" cy="664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49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58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7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Политическая карта Европы</a:t>
            </a:r>
          </a:p>
        </p:txBody>
      </p:sp>
      <p:pic>
        <p:nvPicPr>
          <p:cNvPr id="5" name="Picture 1027" descr="Политическая карта Европ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7"/>
            <a:ext cx="5824264" cy="5112419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147739" y="1322838"/>
            <a:ext cx="1714500" cy="33239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400" dirty="0"/>
              <a:t> </a:t>
            </a:r>
            <a:r>
              <a:rPr lang="ru-RU" altLang="ru-RU" i="1" dirty="0"/>
              <a:t>12 монархий:</a:t>
            </a:r>
            <a:r>
              <a:rPr lang="ru-RU" altLang="ru-RU" sz="1600" dirty="0"/>
              <a:t> </a:t>
            </a:r>
          </a:p>
          <a:p>
            <a:r>
              <a:rPr lang="ru-RU" altLang="ru-RU" sz="1600" b="0" dirty="0"/>
              <a:t>Андорра</a:t>
            </a:r>
          </a:p>
          <a:p>
            <a:r>
              <a:rPr lang="ru-RU" altLang="ru-RU" sz="1600" b="0" dirty="0"/>
              <a:t>Бельгия, Ватикан,</a:t>
            </a:r>
          </a:p>
          <a:p>
            <a:r>
              <a:rPr lang="ru-RU" altLang="ru-RU" sz="1600" b="0" dirty="0"/>
              <a:t>Великобритания</a:t>
            </a:r>
          </a:p>
          <a:p>
            <a:r>
              <a:rPr lang="ru-RU" altLang="ru-RU" sz="1600" b="0" dirty="0"/>
              <a:t>Дания, </a:t>
            </a:r>
          </a:p>
          <a:p>
            <a:r>
              <a:rPr lang="ru-RU" altLang="ru-RU" sz="1600" b="0" dirty="0"/>
              <a:t>Испания,</a:t>
            </a:r>
          </a:p>
          <a:p>
            <a:r>
              <a:rPr lang="ru-RU" altLang="ru-RU" sz="1600" b="0" dirty="0"/>
              <a:t>Лихтенштейн, </a:t>
            </a:r>
          </a:p>
          <a:p>
            <a:r>
              <a:rPr lang="ru-RU" altLang="ru-RU" sz="1600" b="0" dirty="0"/>
              <a:t>Люксембург, Монако,</a:t>
            </a:r>
          </a:p>
          <a:p>
            <a:r>
              <a:rPr lang="ru-RU" altLang="ru-RU" sz="1600" b="0" dirty="0"/>
              <a:t>Нидерланды, Норвегия,</a:t>
            </a:r>
          </a:p>
          <a:p>
            <a:r>
              <a:rPr lang="ru-RU" altLang="ru-RU" sz="1600" b="0" dirty="0"/>
              <a:t>Швеция</a:t>
            </a:r>
            <a:r>
              <a:rPr lang="ru-RU" altLang="ru-RU" sz="1600" dirty="0"/>
              <a:t>.</a:t>
            </a:r>
          </a:p>
        </p:txBody>
      </p:sp>
      <p:sp>
        <p:nvSpPr>
          <p:cNvPr id="7" name="Rectangle 25" descr="Светлый горизонтальный"/>
          <p:cNvSpPr>
            <a:spLocks noChangeArrowheads="1"/>
          </p:cNvSpPr>
          <p:nvPr/>
        </p:nvSpPr>
        <p:spPr bwMode="auto">
          <a:xfrm>
            <a:off x="147739" y="4646825"/>
            <a:ext cx="2357437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Федеративных государств</a:t>
            </a:r>
          </a:p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 зарубежной Европе</a:t>
            </a:r>
          </a:p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всего 5:</a:t>
            </a:r>
            <a:endParaRPr lang="ru-RU" sz="1000" i="1" dirty="0"/>
          </a:p>
          <a:p>
            <a:pPr>
              <a:defRPr/>
            </a:pPr>
            <a:r>
              <a:rPr lang="ru-RU" sz="1400" i="1" dirty="0"/>
              <a:t>ФРГ</a:t>
            </a:r>
          </a:p>
          <a:p>
            <a:pPr>
              <a:defRPr/>
            </a:pPr>
            <a:r>
              <a:rPr lang="ru-RU" sz="1400" i="1" dirty="0"/>
              <a:t>БЕЛЬГИЯ</a:t>
            </a:r>
          </a:p>
          <a:p>
            <a:pPr>
              <a:defRPr/>
            </a:pPr>
            <a:r>
              <a:rPr lang="ru-RU" sz="1400" i="1" dirty="0"/>
              <a:t>ШВЕЙЦАРИЯ</a:t>
            </a:r>
          </a:p>
          <a:p>
            <a:pPr>
              <a:defRPr/>
            </a:pPr>
            <a:r>
              <a:rPr lang="ru-RU" sz="1400" i="1" dirty="0"/>
              <a:t>АВСТРИЯ</a:t>
            </a:r>
          </a:p>
          <a:p>
            <a:pPr>
              <a:defRPr/>
            </a:pPr>
            <a:r>
              <a:rPr lang="ru-RU" sz="1400" i="1" dirty="0"/>
              <a:t>Сербия и Черногория</a:t>
            </a:r>
            <a:endParaRPr lang="ru-RU" i="1" dirty="0"/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2555776" y="908720"/>
            <a:ext cx="1285875" cy="1219200"/>
          </a:xfrm>
          <a:prstGeom prst="ellips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2400" dirty="0"/>
              <a:t>50</a:t>
            </a:r>
            <a:endParaRPr lang="ru-RU" altLang="ru-RU" dirty="0"/>
          </a:p>
          <a:p>
            <a:pPr algn="ctr"/>
            <a:r>
              <a:rPr lang="ru-RU" altLang="ru-RU" dirty="0"/>
              <a:t>государств</a:t>
            </a:r>
          </a:p>
        </p:txBody>
      </p:sp>
    </p:spTree>
    <p:extLst>
      <p:ext uri="{BB962C8B-B14F-4D97-AF65-F5344CB8AC3E}">
        <p14:creationId xmlns:p14="http://schemas.microsoft.com/office/powerpoint/2010/main" val="4199668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9904"/>
            <a:ext cx="8784976" cy="66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55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ЕВРОПА - СУБРЕГИОНЫ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00808"/>
            <a:ext cx="2160240" cy="2862322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ru-RU" sz="2000" b="1" i="1" dirty="0" smtClean="0">
                <a:solidFill>
                  <a:srgbClr val="0000FF"/>
                </a:solidFill>
                <a:hlinkClick r:id="rId2"/>
              </a:rPr>
              <a:t>КАРЛИКОВЫЕ ГОСУДАРСТВА</a:t>
            </a:r>
            <a:r>
              <a:rPr lang="ru-RU" sz="2000" b="1" i="1" dirty="0" smtClean="0">
                <a:solidFill>
                  <a:srgbClr val="0000FF"/>
                </a:solidFill>
              </a:rPr>
              <a:t>:</a:t>
            </a:r>
            <a:endParaRPr lang="ru-RU" sz="2000" b="1" i="1" dirty="0" smtClean="0">
              <a:solidFill>
                <a:srgbClr val="0000FF"/>
              </a:solidFill>
              <a:hlinkClick r:id="rId3"/>
            </a:endParaRPr>
          </a:p>
          <a:p>
            <a:endParaRPr lang="ru-RU" sz="2000" i="1" dirty="0" smtClean="0">
              <a:solidFill>
                <a:srgbClr val="0000FF"/>
              </a:solidFill>
              <a:hlinkClick r:id="rId3"/>
            </a:endParaRPr>
          </a:p>
          <a:p>
            <a:r>
              <a:rPr lang="ru-RU" sz="2000" i="1" dirty="0" smtClean="0">
                <a:solidFill>
                  <a:srgbClr val="0000FF"/>
                </a:solidFill>
                <a:hlinkClick r:id="rId3"/>
              </a:rPr>
              <a:t>АНДОРРА</a:t>
            </a:r>
            <a:endParaRPr lang="ru-RU" sz="2000" i="1" dirty="0" smtClean="0">
              <a:solidFill>
                <a:srgbClr val="0000FF"/>
              </a:solidFill>
            </a:endParaRPr>
          </a:p>
          <a:p>
            <a:r>
              <a:rPr lang="ru-RU" sz="2000" i="1" dirty="0" smtClean="0">
                <a:solidFill>
                  <a:srgbClr val="0000FF"/>
                </a:solidFill>
                <a:hlinkClick r:id="rId4"/>
              </a:rPr>
              <a:t>ЛИХТЕНШТЕЙН</a:t>
            </a:r>
            <a:endParaRPr lang="ru-RU" sz="2000" i="1" dirty="0" smtClean="0">
              <a:solidFill>
                <a:srgbClr val="0000FF"/>
              </a:solidFill>
              <a:hlinkClick r:id="rId5"/>
            </a:endParaRPr>
          </a:p>
          <a:p>
            <a:r>
              <a:rPr lang="ru-RU" sz="2000" i="1" dirty="0" smtClean="0">
                <a:solidFill>
                  <a:srgbClr val="0000FF"/>
                </a:solidFill>
                <a:hlinkClick r:id="rId5"/>
              </a:rPr>
              <a:t>МАЛЬТА</a:t>
            </a:r>
            <a:endParaRPr lang="ru-RU" sz="2000" i="1" dirty="0" smtClean="0">
              <a:solidFill>
                <a:srgbClr val="0000FF"/>
              </a:solidFill>
              <a:hlinkClick r:id="rId6"/>
            </a:endParaRPr>
          </a:p>
          <a:p>
            <a:r>
              <a:rPr lang="ru-RU" sz="2000" i="1" dirty="0" smtClean="0">
                <a:solidFill>
                  <a:srgbClr val="0000FF"/>
                </a:solidFill>
                <a:hlinkClick r:id="rId6"/>
              </a:rPr>
              <a:t>МОНАКО</a:t>
            </a:r>
            <a:endParaRPr lang="ru-RU" sz="2000" i="1" dirty="0" smtClean="0">
              <a:solidFill>
                <a:srgbClr val="0000FF"/>
              </a:solidFill>
            </a:endParaRPr>
          </a:p>
          <a:p>
            <a:r>
              <a:rPr lang="ru-RU" sz="2000" i="1" dirty="0" smtClean="0">
                <a:solidFill>
                  <a:srgbClr val="0000FF"/>
                </a:solidFill>
                <a:hlinkClick r:id="rId7"/>
              </a:rPr>
              <a:t>САН-МАРИНО</a:t>
            </a:r>
            <a:endParaRPr lang="ru-RU" sz="2000" i="1" dirty="0" smtClean="0">
              <a:solidFill>
                <a:srgbClr val="0000FF"/>
              </a:solidFill>
            </a:endParaRPr>
          </a:p>
          <a:p>
            <a:r>
              <a:rPr lang="ru-RU" sz="2000" i="1" dirty="0" smtClean="0">
                <a:solidFill>
                  <a:srgbClr val="0000FF"/>
                </a:solidFill>
                <a:hlinkClick r:id="rId8"/>
              </a:rPr>
              <a:t>ГОРОД ВАТИКАН</a:t>
            </a:r>
            <a:endParaRPr lang="ru-RU" sz="2000" i="1" dirty="0" smtClean="0">
              <a:solidFill>
                <a:srgbClr val="0000FF"/>
              </a:solidFill>
            </a:endParaRPr>
          </a:p>
          <a:p>
            <a:r>
              <a:rPr lang="ru-RU" sz="2000" i="1" dirty="0" smtClean="0">
                <a:solidFill>
                  <a:srgbClr val="0000FF"/>
                </a:solidFill>
                <a:hlinkClick r:id="rId9"/>
              </a:rPr>
              <a:t>МАЛЬТИЙСКИЙ ОРДЕН</a:t>
            </a:r>
            <a:endParaRPr lang="ru-RU" sz="2000" i="1" dirty="0">
              <a:solidFill>
                <a:srgbClr val="0000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756468"/>
            <a:ext cx="6576045" cy="592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43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8" y="116632"/>
            <a:ext cx="8818840" cy="6552728"/>
          </a:xfrm>
        </p:spPr>
      </p:pic>
    </p:spTree>
    <p:extLst>
      <p:ext uri="{BB962C8B-B14F-4D97-AF65-F5344CB8AC3E}">
        <p14:creationId xmlns:p14="http://schemas.microsoft.com/office/powerpoint/2010/main" val="235387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601091" y="188913"/>
            <a:ext cx="8229600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dirty="0" smtClean="0"/>
              <a:t>Природные ресурсы Европы</a:t>
            </a: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394716" y="908050"/>
            <a:ext cx="8281740" cy="3313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                                     (горы, Балтийский щит)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                                     (платформы, прогибы)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                            - Скандинавский п-ов, Альпы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                             - Финляндия, Швеция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                             - умеренный и </a:t>
            </a:r>
            <a:r>
              <a:rPr lang="ru-RU" sz="2800" dirty="0" err="1" smtClean="0"/>
              <a:t>субтроп</a:t>
            </a:r>
            <a:r>
              <a:rPr lang="ru-RU" sz="2800" dirty="0" smtClean="0"/>
              <a:t>. пояс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/>
              <a:t>                                          - горы, морское побережье.</a:t>
            </a:r>
          </a:p>
          <a:p>
            <a:pPr>
              <a:buFont typeface="Wingdings" pitchFamily="2" charset="2"/>
              <a:buNone/>
              <a:defRPr/>
            </a:pPr>
            <a:endParaRPr lang="ru-RU" sz="2800" dirty="0" smtClean="0"/>
          </a:p>
        </p:txBody>
      </p:sp>
      <p:pic>
        <p:nvPicPr>
          <p:cNvPr id="6" name="Picture 4" descr="Разработка рудн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741" y="4370388"/>
            <a:ext cx="3384550" cy="225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Широколиственные леса Европ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7691" y="4365625"/>
            <a:ext cx="3390900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467741" y="1052513"/>
            <a:ext cx="1008063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П. иск.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052066" y="1484313"/>
            <a:ext cx="1511300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/>
              <a:t>нерудные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052066" y="908050"/>
            <a:ext cx="1439863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/>
              <a:t>рудные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67741" y="2060575"/>
            <a:ext cx="266382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Гидроресурсы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467741" y="2565400"/>
            <a:ext cx="266382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Лесные ресурсы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467741" y="3068638"/>
            <a:ext cx="266382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Агроклиматические</a:t>
            </a: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467741" y="3573463"/>
            <a:ext cx="266382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Рекреационные</a:t>
            </a:r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 flipV="1">
            <a:off x="1475804" y="1052513"/>
            <a:ext cx="5762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>
            <a:off x="1475804" y="1196975"/>
            <a:ext cx="5762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12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Население Европы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68313" y="1412875"/>
            <a:ext cx="8207375" cy="2376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smtClean="0"/>
              <a:t>I</a:t>
            </a:r>
            <a:r>
              <a:rPr lang="ru-RU" sz="2800" smtClean="0"/>
              <a:t> тип воспроизводства Н</a:t>
            </a:r>
          </a:p>
          <a:p>
            <a:pPr>
              <a:defRPr/>
            </a:pPr>
            <a:r>
              <a:rPr lang="ru-RU" sz="2800" smtClean="0"/>
              <a:t>- ЕП =   Р -   С (депопуляция)</a:t>
            </a:r>
          </a:p>
          <a:p>
            <a:pPr>
              <a:defRPr/>
            </a:pPr>
            <a:r>
              <a:rPr lang="ru-RU" sz="2800" smtClean="0"/>
              <a:t> количество Тр.Р   внешняя миграция (12 -13 млн чел.) – гастербайтеры</a:t>
            </a:r>
          </a:p>
          <a:p>
            <a:pPr>
              <a:buFont typeface="Wingdings" pitchFamily="2" charset="2"/>
              <a:buNone/>
              <a:defRPr/>
            </a:pPr>
            <a:endParaRPr lang="ru-RU" sz="2800" dirty="0" smtClean="0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2339975" y="20605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3203575" y="20605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900113" y="25654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4067175" y="27082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7" name="Picture 9" descr="Река Дунай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0" t="34807" b="5695"/>
          <a:stretch>
            <a:fillRect/>
          </a:stretch>
        </p:blipFill>
        <p:spPr>
          <a:xfrm>
            <a:off x="468313" y="3716338"/>
            <a:ext cx="8135937" cy="29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5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Народы и языки Европ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16632"/>
            <a:ext cx="8938704" cy="66247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446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4104456" cy="56166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/>
              <a:t>РЕЛИГИОЗНЫЙ </a:t>
            </a:r>
            <a:r>
              <a:rPr lang="ru-RU" sz="2800" b="1" dirty="0" smtClean="0"/>
              <a:t>СОСТАВ НАСЕЛЕНИЯ </a:t>
            </a:r>
            <a:r>
              <a:rPr lang="ru-RU" sz="2800" b="1" dirty="0"/>
              <a:t>ЕВРОПЫ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800" dirty="0"/>
          </a:p>
        </p:txBody>
      </p:sp>
      <p:pic>
        <p:nvPicPr>
          <p:cNvPr id="4" name="Picture 13" descr="Религии Европ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1" t="10580" r="20300" b="29182"/>
          <a:stretch>
            <a:fillRect/>
          </a:stretch>
        </p:blipFill>
        <p:spPr bwMode="auto">
          <a:xfrm>
            <a:off x="3419872" y="764704"/>
            <a:ext cx="5472608" cy="5665095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5826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395</Words>
  <Application>Microsoft Office PowerPoint</Application>
  <PresentationFormat>Экран (4:3)</PresentationFormat>
  <Paragraphs>107</Paragraphs>
  <Slides>17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ЕВРОПА:  ОБЩАЯ ХАРАКТЕРИСТИКА</vt:lpstr>
      <vt:lpstr>Политическая карта Европы</vt:lpstr>
      <vt:lpstr>Презентация PowerPoint</vt:lpstr>
      <vt:lpstr>ЕВРОПА - СУБРЕГИОНЫ</vt:lpstr>
      <vt:lpstr>Презентация PowerPoint</vt:lpstr>
      <vt:lpstr>Презентация PowerPoint</vt:lpstr>
      <vt:lpstr>Население Европы</vt:lpstr>
      <vt:lpstr>Презентация PowerPoint</vt:lpstr>
      <vt:lpstr>РЕЛИГИОЗНЫЙ СОСТАВ НАСЕЛЕНИЯ ЕВРОПЫ </vt:lpstr>
      <vt:lpstr>Топливно-энергетический комплекс</vt:lpstr>
      <vt:lpstr>Промышленность Машиностроение</vt:lpstr>
      <vt:lpstr>Химия нефтеоргсинтеза и химия полимеров наиболее науко и трудоёмкие отрасли в Европе</vt:lpstr>
      <vt:lpstr>Лесная  промышленность</vt:lpstr>
      <vt:lpstr>Сельское хозяйство Европы</vt:lpstr>
      <vt:lpstr>Транспорт Европы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ЕВРОПА - ОБЩАЯ ХАРАКТЕРИСТИКА</dc:title>
  <dc:creator>Tanya</dc:creator>
  <cp:lastModifiedBy>Tanya</cp:lastModifiedBy>
  <cp:revision>23</cp:revision>
  <dcterms:created xsi:type="dcterms:W3CDTF">2015-08-04T08:56:45Z</dcterms:created>
  <dcterms:modified xsi:type="dcterms:W3CDTF">2015-08-09T14:18:10Z</dcterms:modified>
</cp:coreProperties>
</file>