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23.08.2015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23.08.2015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Мариус - Отдыхаем с удовольствием - Поволжье, Волгоград"/>
          <p:cNvPicPr>
            <a:picLocks noChangeAspect="1" noChangeArrowheads="1"/>
          </p:cNvPicPr>
          <p:nvPr/>
        </p:nvPicPr>
        <p:blipFill>
          <a:blip r:embed="rId2"/>
          <a:srcRect/>
          <a:stretch>
            <a:fillRect/>
          </a:stretch>
        </p:blipFill>
        <p:spPr bwMode="auto">
          <a:xfrm>
            <a:off x="0" y="5515"/>
            <a:ext cx="9144000" cy="6858000"/>
          </a:xfrm>
          <a:prstGeom prst="rect">
            <a:avLst/>
          </a:prstGeom>
          <a:noFill/>
        </p:spPr>
      </p:pic>
      <p:sp>
        <p:nvSpPr>
          <p:cNvPr id="2" name="Заголовок 1"/>
          <p:cNvSpPr>
            <a:spLocks noGrp="1"/>
          </p:cNvSpPr>
          <p:nvPr>
            <p:ph type="ctrTitle"/>
          </p:nvPr>
        </p:nvSpPr>
        <p:spPr>
          <a:xfrm>
            <a:off x="1043608" y="2708920"/>
            <a:ext cx="7628384" cy="1872208"/>
          </a:xfrm>
        </p:spPr>
        <p:txBody>
          <a:bodyPr>
            <a:noAutofit/>
          </a:bodyPr>
          <a:lstStyle/>
          <a:p>
            <a:r>
              <a:rPr lang="ru-RU" sz="5400" dirty="0" smtClean="0"/>
              <a:t>Население и хозяйство Поволжья.</a:t>
            </a:r>
            <a:br>
              <a:rPr lang="ru-RU" sz="5400" dirty="0" smtClean="0"/>
            </a:br>
            <a:r>
              <a:rPr lang="ru-RU" sz="5400" dirty="0" smtClean="0"/>
              <a:t/>
            </a:r>
            <a:br>
              <a:rPr lang="ru-RU" sz="5400" dirty="0" smtClean="0"/>
            </a:br>
            <a:r>
              <a:rPr lang="ru-RU" sz="5400" dirty="0" smtClean="0"/>
              <a:t/>
            </a:r>
            <a:br>
              <a:rPr lang="ru-RU" sz="5400" dirty="0" smtClean="0"/>
            </a:br>
            <a:endParaRPr lang="ru-RU"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Сделано у нас - Настоящее и будущее ульяновского авиастроительного кластера: взгляд изнутри"/>
          <p:cNvPicPr>
            <a:picLocks noChangeAspect="1" noChangeArrowheads="1"/>
          </p:cNvPicPr>
          <p:nvPr/>
        </p:nvPicPr>
        <p:blipFill>
          <a:blip r:embed="rId2" cstate="email"/>
          <a:srcRect/>
          <a:stretch>
            <a:fillRect/>
          </a:stretch>
        </p:blipFill>
        <p:spPr bwMode="auto">
          <a:xfrm>
            <a:off x="0" y="4071942"/>
            <a:ext cx="4143404" cy="2569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Заголовок 1"/>
          <p:cNvSpPr>
            <a:spLocks noGrp="1"/>
          </p:cNvSpPr>
          <p:nvPr>
            <p:ph type="title"/>
          </p:nvPr>
        </p:nvSpPr>
        <p:spPr>
          <a:xfrm>
            <a:off x="357158" y="1643050"/>
            <a:ext cx="8229600" cy="1143000"/>
          </a:xfrm>
        </p:spPr>
        <p:txBody>
          <a:bodyPr>
            <a:normAutofit fontScale="90000"/>
          </a:bodyPr>
          <a:lstStyle/>
          <a:p>
            <a:r>
              <a:rPr lang="ru-RU" sz="2800" dirty="0" smtClean="0"/>
              <a:t>В 1930—1960-х гг. в Казани строятся крупные промышленные предприятия: авиа-, </a:t>
            </a:r>
            <a:r>
              <a:rPr lang="ru-RU" sz="2800" dirty="0" err="1" smtClean="0"/>
              <a:t>вертолето</a:t>
            </a:r>
            <a:r>
              <a:rPr lang="ru-RU" sz="2800" dirty="0" smtClean="0"/>
              <a:t>- и моторостроения; меховой комбинат (самый крупный в России) и т. д. Город становится одним из крупнейших центров высшего образования (более 15 вузов). Особенность Казани как культурного центра — обслуживание» всего татарского населения России и СНГ. Издание литературы на татарском языке, радио- и телевещание, подготовка учителей языка и литературы для татарских школ — всем этим Казань обеспечивает все другие регионы России, где проживают </a:t>
            </a:r>
            <a:r>
              <a:rPr lang="ru-RU" sz="2800" dirty="0" err="1" smtClean="0"/>
              <a:t>татары.-+++++</a:t>
            </a:r>
            <a:endParaRPr lang="ru-RU" sz="2800" dirty="0"/>
          </a:p>
        </p:txBody>
      </p:sp>
      <p:pic>
        <p:nvPicPr>
          <p:cNvPr id="22532" name="Picture 4" descr="Ъ-Справочник"/>
          <p:cNvPicPr>
            <a:picLocks noChangeAspect="1" noChangeArrowheads="1"/>
          </p:cNvPicPr>
          <p:nvPr/>
        </p:nvPicPr>
        <p:blipFill>
          <a:blip r:embed="rId3" cstate="email"/>
          <a:srcRect/>
          <a:stretch>
            <a:fillRect/>
          </a:stretch>
        </p:blipFill>
        <p:spPr bwMode="auto">
          <a:xfrm>
            <a:off x="5357818" y="4357695"/>
            <a:ext cx="3571900" cy="25003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534" name="Picture 6" descr="В Татарстане создают единого авиаперевозчика для всего Поволжья / Казань. Достопримечательности Казани. Казань фото. Казань дост"/>
          <p:cNvPicPr>
            <a:picLocks noChangeAspect="1" noChangeArrowheads="1"/>
          </p:cNvPicPr>
          <p:nvPr/>
        </p:nvPicPr>
        <p:blipFill>
          <a:blip r:embed="rId4"/>
          <a:srcRect/>
          <a:stretch>
            <a:fillRect/>
          </a:stretch>
        </p:blipFill>
        <p:spPr bwMode="auto">
          <a:xfrm>
            <a:off x="3000364" y="4214818"/>
            <a:ext cx="3643338" cy="264318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6" name="Picture 14" descr="Форум &quot; ВОСТОЧНЫЕ СЛАДОСТИ"/>
          <p:cNvPicPr>
            <a:picLocks noChangeAspect="1" noChangeArrowheads="1"/>
          </p:cNvPicPr>
          <p:nvPr/>
        </p:nvPicPr>
        <p:blipFill>
          <a:blip r:embed="rId2" cstate="email"/>
          <a:srcRect/>
          <a:stretch>
            <a:fillRect/>
          </a:stretch>
        </p:blipFill>
        <p:spPr bwMode="auto">
          <a:xfrm>
            <a:off x="2071670" y="2143116"/>
            <a:ext cx="4429156" cy="3321867"/>
          </a:xfrm>
          <a:prstGeom prst="ellipse">
            <a:avLst/>
          </a:prstGeom>
          <a:ln>
            <a:noFill/>
          </a:ln>
          <a:effectLst>
            <a:softEdge rad="112500"/>
          </a:effectLst>
        </p:spPr>
      </p:pic>
      <p:pic>
        <p:nvPicPr>
          <p:cNvPr id="23560" name="Picture 8" descr="mOole - Развлекательный блого-новостной портал"/>
          <p:cNvPicPr>
            <a:picLocks noChangeAspect="1" noChangeArrowheads="1"/>
          </p:cNvPicPr>
          <p:nvPr/>
        </p:nvPicPr>
        <p:blipFill>
          <a:blip r:embed="rId3" cstate="email"/>
          <a:srcRect/>
          <a:stretch>
            <a:fillRect/>
          </a:stretch>
        </p:blipFill>
        <p:spPr bwMode="auto">
          <a:xfrm>
            <a:off x="0" y="214290"/>
            <a:ext cx="4082614" cy="20413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558" name="Picture 6" descr="ВПК: Всю партию ракет &quot;Булава&quot; вернут на завод"/>
          <p:cNvPicPr>
            <a:picLocks noChangeAspect="1" noChangeArrowheads="1"/>
          </p:cNvPicPr>
          <p:nvPr/>
        </p:nvPicPr>
        <p:blipFill>
          <a:blip r:embed="rId4"/>
          <a:srcRect/>
          <a:stretch>
            <a:fillRect/>
          </a:stretch>
        </p:blipFill>
        <p:spPr bwMode="auto">
          <a:xfrm>
            <a:off x="5786414" y="0"/>
            <a:ext cx="3357586" cy="2518190"/>
          </a:xfrm>
          <a:prstGeom prst="ellipse">
            <a:avLst/>
          </a:prstGeom>
          <a:ln>
            <a:noFill/>
          </a:ln>
          <a:effectLst>
            <a:softEdge rad="112500"/>
          </a:effectLst>
        </p:spPr>
      </p:pic>
      <p:sp>
        <p:nvSpPr>
          <p:cNvPr id="2" name="Заголовок 1"/>
          <p:cNvSpPr>
            <a:spLocks noGrp="1"/>
          </p:cNvSpPr>
          <p:nvPr>
            <p:ph type="title"/>
          </p:nvPr>
        </p:nvSpPr>
        <p:spPr>
          <a:xfrm>
            <a:off x="357158" y="1357298"/>
            <a:ext cx="8229600" cy="1143000"/>
          </a:xfrm>
        </p:spPr>
        <p:txBody>
          <a:bodyPr>
            <a:normAutofit fontScale="90000"/>
          </a:bodyPr>
          <a:lstStyle/>
          <a:p>
            <a:r>
              <a:rPr lang="ru-RU" sz="2800" dirty="0" smtClean="0"/>
              <a:t> Самара — один из крупнейших промышленных центров России с развитым ВПК, производством гражданских самолетов и двигателей, станков и многого другого. После начала добычи нефти в Поволжье в Самаре возникла и нефтепереработка. Широко известна продукция кондитерской фабрики «Россия» — одной из лучших в стране.</a:t>
            </a:r>
            <a:br>
              <a:rPr lang="ru-RU" sz="2800" dirty="0" smtClean="0"/>
            </a:br>
            <a:endParaRPr lang="ru-RU" sz="2800" dirty="0"/>
          </a:p>
        </p:txBody>
      </p:sp>
      <p:pic>
        <p:nvPicPr>
          <p:cNvPr id="23556" name="Picture 4" descr="Зенитчики Поволжья, Урала и Сибири впервые проводят боевые стрельбы ЗРК &quot;Бук-М2&quot; &quot; Сountermovement.ru - военная ьехника, авиащия"/>
          <p:cNvPicPr>
            <a:picLocks noChangeAspect="1" noChangeArrowheads="1"/>
          </p:cNvPicPr>
          <p:nvPr/>
        </p:nvPicPr>
        <p:blipFill>
          <a:blip r:embed="rId5" cstate="email"/>
          <a:srcRect/>
          <a:stretch>
            <a:fillRect/>
          </a:stretch>
        </p:blipFill>
        <p:spPr bwMode="auto">
          <a:xfrm>
            <a:off x="-500098" y="4119161"/>
            <a:ext cx="4143372" cy="27388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3564" name="Picture 12" descr="На Ямале будут утилизировать 95% попутного газа. В Поволжье загрузятся 100% мощностей :: Новости :: Накануне.RU"/>
          <p:cNvPicPr>
            <a:picLocks noChangeAspect="1" noChangeArrowheads="1"/>
          </p:cNvPicPr>
          <p:nvPr/>
        </p:nvPicPr>
        <p:blipFill>
          <a:blip r:embed="rId6" cstate="email"/>
          <a:srcRect/>
          <a:stretch>
            <a:fillRect/>
          </a:stretch>
        </p:blipFill>
        <p:spPr bwMode="auto">
          <a:xfrm>
            <a:off x="5209961" y="4214818"/>
            <a:ext cx="3934039" cy="26431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Посевы зерновых в новом сезоне сохранятся на уровне 2011 года - ПАРАГРАФ-WWW"/>
          <p:cNvPicPr>
            <a:picLocks noChangeAspect="1" noChangeArrowheads="1"/>
          </p:cNvPicPr>
          <p:nvPr/>
        </p:nvPicPr>
        <p:blipFill>
          <a:blip r:embed="rId2" cstate="email"/>
          <a:srcRect/>
          <a:stretch>
            <a:fillRect/>
          </a:stretch>
        </p:blipFill>
        <p:spPr bwMode="auto">
          <a:xfrm>
            <a:off x="0" y="4500546"/>
            <a:ext cx="3143272" cy="2357454"/>
          </a:xfrm>
          <a:prstGeom prst="ellipse">
            <a:avLst/>
          </a:prstGeom>
          <a:ln>
            <a:noFill/>
          </a:ln>
          <a:effectLst>
            <a:softEdge rad="112500"/>
          </a:effectLst>
        </p:spPr>
      </p:pic>
      <p:pic>
        <p:nvPicPr>
          <p:cNvPr id="24580" name="Picture 4" descr="Новости NEWSru.com :: Самое жаркое лето за 200 лет привело к рекордному росту цен на фрукты в Европе"/>
          <p:cNvPicPr>
            <a:picLocks noChangeAspect="1" noChangeArrowheads="1"/>
          </p:cNvPicPr>
          <p:nvPr/>
        </p:nvPicPr>
        <p:blipFill>
          <a:blip r:embed="rId3"/>
          <a:srcRect/>
          <a:stretch>
            <a:fillRect/>
          </a:stretch>
        </p:blipFill>
        <p:spPr bwMode="auto">
          <a:xfrm>
            <a:off x="3000364" y="4571999"/>
            <a:ext cx="3048000" cy="2286001"/>
          </a:xfrm>
          <a:prstGeom prst="ellipse">
            <a:avLst/>
          </a:prstGeom>
          <a:ln>
            <a:noFill/>
          </a:ln>
          <a:effectLst>
            <a:softEdge rad="112500"/>
          </a:effectLst>
        </p:spPr>
      </p:pic>
      <p:pic>
        <p:nvPicPr>
          <p:cNvPr id="24578" name="Picture 2" descr="продаем товарного карпа"/>
          <p:cNvPicPr>
            <a:picLocks noChangeAspect="1" noChangeArrowheads="1"/>
          </p:cNvPicPr>
          <p:nvPr/>
        </p:nvPicPr>
        <p:blipFill>
          <a:blip r:embed="rId4" cstate="email"/>
          <a:srcRect/>
          <a:stretch>
            <a:fillRect/>
          </a:stretch>
        </p:blipFill>
        <p:spPr bwMode="auto">
          <a:xfrm>
            <a:off x="5786446" y="4357694"/>
            <a:ext cx="3571900" cy="2678925"/>
          </a:xfrm>
          <a:prstGeom prst="ellipse">
            <a:avLst/>
          </a:prstGeom>
          <a:ln>
            <a:noFill/>
          </a:ln>
          <a:effectLst>
            <a:softEdge rad="112500"/>
          </a:effectLst>
        </p:spPr>
      </p:pic>
      <p:sp>
        <p:nvSpPr>
          <p:cNvPr id="2" name="Заголовок 1"/>
          <p:cNvSpPr>
            <a:spLocks noGrp="1"/>
          </p:cNvSpPr>
          <p:nvPr>
            <p:ph type="title"/>
          </p:nvPr>
        </p:nvSpPr>
        <p:spPr>
          <a:xfrm>
            <a:off x="214282" y="1928802"/>
            <a:ext cx="8229600" cy="1143000"/>
          </a:xfrm>
        </p:spPr>
        <p:txBody>
          <a:bodyPr>
            <a:noAutofit/>
          </a:bodyPr>
          <a:lstStyle/>
          <a:p>
            <a:r>
              <a:rPr lang="ru-RU" sz="2000" dirty="0" smtClean="0"/>
              <a:t>Царицын, как и Самара, возник как деревянная сторожевая крепость в 1589 г. Здесь Волга более всего приближается к Дону, и в этом месте издавна существовал волок. Царицынская крепость должна была служить для обороны волжского пути от кочевников и разбойников. В конце XIX в. начинается бурное торгово-промышленное развитие города. В 1862 г. построена самая первая на юге России железная дорога Царицын — </a:t>
            </a:r>
            <a:r>
              <a:rPr lang="ru-RU" sz="2000" dirty="0" err="1" smtClean="0"/>
              <a:t>Калач-на-Дону</a:t>
            </a:r>
            <a:r>
              <a:rPr lang="ru-RU" sz="2000" dirty="0" smtClean="0"/>
              <a:t> (почти по линии древнего волока), соединившая бассейны Волги и Дона. Позже построены дороги на Москву и на Северный Кавказ. Царицын становится центром торговли </a:t>
            </a:r>
            <a:r>
              <a:rPr lang="ru-RU" sz="2000" dirty="0" err="1" smtClean="0"/>
              <a:t>бакинской</a:t>
            </a:r>
            <a:r>
              <a:rPr lang="ru-RU" sz="2000" dirty="0" smtClean="0"/>
              <a:t> нефтью, зерном, рыбой, солью, арбузами, лесом. В 1918 г., во время Гражданской войны, Царицын оказался важнейшим звеном транспортного маршрута, снабжавшего хлебом Северного Кавказа Центральную Россию (поскольку путь через Ростов был перерезан), поэтому оборона Царицына (от донских казаков, выступавших на стороне белых) сыграла решающую роль в кампании 1918 г.</a:t>
            </a:r>
            <a:endParaRPr lang="ru-R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357298"/>
            <a:ext cx="8229600" cy="1143000"/>
          </a:xfrm>
        </p:spPr>
        <p:txBody>
          <a:bodyPr>
            <a:noAutofit/>
          </a:bodyPr>
          <a:lstStyle/>
          <a:p>
            <a:r>
              <a:rPr lang="ru-RU" sz="2000" dirty="0" smtClean="0"/>
              <a:t>В советский период (1920 г.) Царицын становится губернским центром (в 1925 г. город переименован в Сталинград, а в 1961 г. — в Волгоград). В 1930-е гг. в нем начинается строительство новых крупных заводов, в том числе тракторного — одного из крупнейших в мире. Тракторный завод должен был быть построен в степной зоне (где наибольшая нужда в тракторах), в районе с наилучшей транспортной доступностью (значит— на одной из магистралей, проходящих через степную зону, например на крупнейшей реке) и желательно в том месте, которое ближе всего к сырьевой базе, то есть к центру производства металла. Таким местом на Волге, максимально приближенным к Донбассу, был Сталинград. По словам Н. Н. </a:t>
            </a:r>
            <a:r>
              <a:rPr lang="ru-RU" sz="2000" dirty="0" err="1" smtClean="0"/>
              <a:t>Баранского</a:t>
            </a:r>
            <a:r>
              <a:rPr lang="ru-RU" sz="2000" dirty="0" smtClean="0"/>
              <a:t>, «так, почти математически точно, мы приходим к единственной наилучшей точке строительства завода».</a:t>
            </a:r>
            <a:endParaRPr lang="ru-RU" sz="2000" dirty="0"/>
          </a:p>
        </p:txBody>
      </p:sp>
      <p:pic>
        <p:nvPicPr>
          <p:cNvPr id="25602" name="Picture 2" descr="Это интересно. (Новгородская область, Россия)"/>
          <p:cNvPicPr>
            <a:picLocks noChangeAspect="1" noChangeArrowheads="1"/>
          </p:cNvPicPr>
          <p:nvPr/>
        </p:nvPicPr>
        <p:blipFill>
          <a:blip r:embed="rId2" cstate="email"/>
          <a:srcRect/>
          <a:stretch>
            <a:fillRect/>
          </a:stretch>
        </p:blipFill>
        <p:spPr bwMode="auto">
          <a:xfrm>
            <a:off x="214282" y="3643314"/>
            <a:ext cx="4500594" cy="29028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4" name="Picture 4" descr="Вестник Мордовии"/>
          <p:cNvPicPr>
            <a:picLocks noChangeAspect="1" noChangeArrowheads="1"/>
          </p:cNvPicPr>
          <p:nvPr/>
        </p:nvPicPr>
        <p:blipFill>
          <a:blip r:embed="rId3" cstate="email"/>
          <a:srcRect/>
          <a:stretch>
            <a:fillRect/>
          </a:stretch>
        </p:blipFill>
        <p:spPr bwMode="auto">
          <a:xfrm>
            <a:off x="4929158" y="3696868"/>
            <a:ext cx="4214842" cy="31611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500174"/>
            <a:ext cx="8229600" cy="1143000"/>
          </a:xfrm>
        </p:spPr>
        <p:txBody>
          <a:bodyPr>
            <a:normAutofit fontScale="90000"/>
          </a:bodyPr>
          <a:lstStyle/>
          <a:p>
            <a:r>
              <a:rPr lang="ru-RU" sz="3100" dirty="0" smtClean="0"/>
              <a:t>Мировую известность Сталинград получил во время Великой Отечественной войны, когда победа в продолжавшейся полгода битве стала поворотной в судьбе всей войны. Для немецко-фашистских войск было необходимо захватить город на Волге, перекрыть важнейший водный путь. Сталинград стал последней точкой, куда смогли дойти фашисты в своем продвижении на восток</a:t>
            </a:r>
            <a:r>
              <a:rPr lang="ru-RU" dirty="0" smtClean="0"/>
              <a:t>.</a:t>
            </a:r>
            <a:endParaRPr lang="ru-RU" dirty="0"/>
          </a:p>
        </p:txBody>
      </p:sp>
      <p:pic>
        <p:nvPicPr>
          <p:cNvPr id="26626" name="Picture 2" descr="Персональный сайт - Великая отечественная война (1941-1945 г…"/>
          <p:cNvPicPr>
            <a:picLocks noChangeAspect="1" noChangeArrowheads="1"/>
          </p:cNvPicPr>
          <p:nvPr/>
        </p:nvPicPr>
        <p:blipFill>
          <a:blip r:embed="rId2"/>
          <a:srcRect/>
          <a:stretch>
            <a:fillRect/>
          </a:stretch>
        </p:blipFill>
        <p:spPr bwMode="auto">
          <a:xfrm>
            <a:off x="1500166" y="3619499"/>
            <a:ext cx="5715000" cy="32385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САМАРА l Строительство - Page 6 - SkyscraperCity"/>
          <p:cNvPicPr>
            <a:picLocks noChangeAspect="1" noChangeArrowheads="1"/>
          </p:cNvPicPr>
          <p:nvPr/>
        </p:nvPicPr>
        <p:blipFill>
          <a:blip r:embed="rId2" cstate="email"/>
          <a:srcRect/>
          <a:stretch>
            <a:fillRect/>
          </a:stretch>
        </p:blipFill>
        <p:spPr bwMode="auto">
          <a:xfrm>
            <a:off x="0" y="3857628"/>
            <a:ext cx="4214810" cy="3158629"/>
          </a:xfrm>
          <a:prstGeom prst="ellipse">
            <a:avLst/>
          </a:prstGeom>
          <a:ln>
            <a:noFill/>
          </a:ln>
          <a:effectLst>
            <a:softEdge rad="112500"/>
          </a:effectLst>
        </p:spPr>
      </p:pic>
      <p:sp>
        <p:nvSpPr>
          <p:cNvPr id="2" name="Заголовок 1"/>
          <p:cNvSpPr>
            <a:spLocks noGrp="1"/>
          </p:cNvSpPr>
          <p:nvPr>
            <p:ph type="title"/>
          </p:nvPr>
        </p:nvSpPr>
        <p:spPr>
          <a:xfrm>
            <a:off x="571472" y="1714488"/>
            <a:ext cx="8229600" cy="1143000"/>
          </a:xfrm>
        </p:spPr>
        <p:txBody>
          <a:bodyPr>
            <a:noAutofit/>
          </a:bodyPr>
          <a:lstStyle/>
          <a:p>
            <a:r>
              <a:rPr lang="ru-RU" sz="2000" dirty="0" smtClean="0"/>
              <a:t>Таким образом, каждая из «ключевых» точек на Волге вызвала к жизни развитие крупных городов. Каждый из них стал городом-миллионером, в каждом сейчас представлены различные функции: промышленные, транспортные, торговые, административные, научные, культурные, образовательные и другие. Но история этих городов складывалась по-разному, и в результате в каждом из них образовалось свое специфическое сочетание этих функций, каждому стала свойственна разная степень их развития. «Самым промышленным», позже всех получившим административные функции, оказался Волгоград; «культурно-образовательные» функции в наибольшей степени оказались развитыми у Казани — самого старого из рассмотренных городов и давно уже выполнявшего «столичную» роль (центра ханства, затем губернии, затем одной их крупнейших республик России).</a:t>
            </a:r>
            <a:endParaRPr lang="ru-RU" sz="2000" dirty="0"/>
          </a:p>
        </p:txBody>
      </p:sp>
      <p:pic>
        <p:nvPicPr>
          <p:cNvPr id="27650" name="Picture 2" descr="Саратовская область представит турпродукты на фестивале &quot;Открой Поволжье&quot;"/>
          <p:cNvPicPr>
            <a:picLocks noChangeAspect="1" noChangeArrowheads="1"/>
          </p:cNvPicPr>
          <p:nvPr/>
        </p:nvPicPr>
        <p:blipFill>
          <a:blip r:embed="rId3" cstate="email"/>
          <a:srcRect/>
          <a:stretch>
            <a:fillRect/>
          </a:stretch>
        </p:blipFill>
        <p:spPr bwMode="auto">
          <a:xfrm>
            <a:off x="5143503" y="3929066"/>
            <a:ext cx="3905245" cy="2928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8229600" cy="1143000"/>
          </a:xfrm>
        </p:spPr>
        <p:txBody>
          <a:bodyPr>
            <a:noAutofit/>
          </a:bodyPr>
          <a:lstStyle/>
          <a:p>
            <a:r>
              <a:rPr lang="ru-RU" sz="2400" dirty="0" smtClean="0"/>
              <a:t>Поволжье — густонаселенный </a:t>
            </a:r>
            <a:r>
              <a:rPr lang="ru-RU" sz="2400" dirty="0" err="1" smtClean="0"/>
              <a:t>староосвоенный</a:t>
            </a:r>
            <a:r>
              <a:rPr lang="ru-RU" sz="2400" dirty="0" smtClean="0"/>
              <a:t> район с мозаичным многонациональным населением, район мощной многоотраслевой промышленности, развитого сельского хозяйства и разветвленной транспортной системы. Основу хозяйства района составляют взаимосвязанные производства машиностроительного, топливно-энергетического, химического и агропромышленного комплексов. В Поволжье много крупных городов, возникновение и развитие которых во многом обусловлено выгодным экономико-географическим положением.</a:t>
            </a:r>
            <a:endParaRPr lang="ru-RU" sz="2400" dirty="0"/>
          </a:p>
        </p:txBody>
      </p:sp>
      <p:pic>
        <p:nvPicPr>
          <p:cNvPr id="28674" name="Picture 2" descr="Новости Казани День Казани - новости, хроника событий"/>
          <p:cNvPicPr>
            <a:picLocks noChangeAspect="1" noChangeArrowheads="1"/>
          </p:cNvPicPr>
          <p:nvPr/>
        </p:nvPicPr>
        <p:blipFill>
          <a:blip r:embed="rId2" cstate="email"/>
          <a:srcRect/>
          <a:stretch>
            <a:fillRect/>
          </a:stretch>
        </p:blipFill>
        <p:spPr bwMode="auto">
          <a:xfrm>
            <a:off x="2214546" y="3000372"/>
            <a:ext cx="5757652" cy="38576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1760" y="5301208"/>
            <a:ext cx="7272808" cy="1472184"/>
          </a:xfrm>
        </p:spPr>
        <p:txBody>
          <a:bodyPr>
            <a:normAutofit fontScale="90000"/>
          </a:bodyPr>
          <a:lstStyle/>
          <a:p>
            <a:r>
              <a:rPr lang="ru-RU" dirty="0" smtClean="0"/>
              <a:t>Выполнила: ученица 9в класса,</a:t>
            </a:r>
            <a:br>
              <a:rPr lang="ru-RU" dirty="0" smtClean="0"/>
            </a:br>
            <a:r>
              <a:rPr lang="ru-RU" dirty="0" err="1" smtClean="0"/>
              <a:t>Галдина</a:t>
            </a:r>
            <a:r>
              <a:rPr lang="ru-RU" dirty="0" smtClean="0"/>
              <a:t> Татьяна</a:t>
            </a:r>
            <a:endParaRPr lang="ru-RU" dirty="0"/>
          </a:p>
        </p:txBody>
      </p:sp>
      <p:sp>
        <p:nvSpPr>
          <p:cNvPr id="3" name="Подзаголовок 2"/>
          <p:cNvSpPr>
            <a:spLocks noGrp="1"/>
          </p:cNvSpPr>
          <p:nvPr>
            <p:ph type="subTitle" idx="1"/>
          </p:nvPr>
        </p:nvSpPr>
        <p:spPr/>
        <p:txBody>
          <a:bodyPr>
            <a:normAutofit/>
          </a:bodyPr>
          <a:lstStyle/>
          <a:p>
            <a:r>
              <a:rPr lang="ru-RU" sz="4800" dirty="0" smtClean="0"/>
              <a:t>Спасибо за внимание!!!</a:t>
            </a:r>
            <a:endParaRPr lang="ru-RU" sz="4800" dirty="0"/>
          </a:p>
        </p:txBody>
      </p:sp>
    </p:spTree>
    <p:extLst>
      <p:ext uri="{BB962C8B-B14F-4D97-AF65-F5344CB8AC3E}">
        <p14:creationId xmlns:p14="http://schemas.microsoft.com/office/powerpoint/2010/main" xmlns="" val="124896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857232"/>
            <a:ext cx="8229600" cy="1143000"/>
          </a:xfrm>
        </p:spPr>
        <p:txBody>
          <a:bodyPr>
            <a:noAutofit/>
          </a:bodyPr>
          <a:lstStyle/>
          <a:p>
            <a:r>
              <a:rPr lang="ru-RU" sz="2800" dirty="0" smtClean="0"/>
              <a:t>Мы знаем, что на заре становления Киевской Руси ее соседями были Хазарское и Булгарское царства. Позднее, после распада Золотой Орды, здесь находились Казанское и Астраханское ханства, с которыми вело оживленную торговлю нарождающееся Российское государство.</a:t>
            </a:r>
            <a:endParaRPr lang="ru-RU" sz="2800" dirty="0"/>
          </a:p>
        </p:txBody>
      </p:sp>
      <p:pic>
        <p:nvPicPr>
          <p:cNvPr id="1026" name="Picture 2" descr="Краткая история геоэтноса Византия, 11 век н.э."/>
          <p:cNvPicPr>
            <a:picLocks noChangeAspect="1" noChangeArrowheads="1"/>
          </p:cNvPicPr>
          <p:nvPr/>
        </p:nvPicPr>
        <p:blipFill>
          <a:blip r:embed="rId2" cstate="email"/>
          <a:srcRect/>
          <a:stretch>
            <a:fillRect/>
          </a:stretch>
        </p:blipFill>
        <p:spPr bwMode="auto">
          <a:xfrm>
            <a:off x="1285852" y="2857496"/>
            <a:ext cx="5411265" cy="36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142984"/>
            <a:ext cx="8229600" cy="1143000"/>
          </a:xfrm>
        </p:spPr>
        <p:txBody>
          <a:bodyPr>
            <a:noAutofit/>
          </a:bodyPr>
          <a:lstStyle/>
          <a:p>
            <a:r>
              <a:rPr lang="ru-RU" sz="2800" dirty="0" smtClean="0"/>
              <a:t>После присоединения этих ханств к России, в конце XVI в., на Волге возникают первые русские оборонительные пункты — сторожевые города Царицын (Волгоград), Самара, Саратов. Астрахань становится южными морскими «воротами» России. Крепостными крестьянами начинает постепенно заселяться правобережная, а затем и левобережная часть региона.</a:t>
            </a:r>
            <a:endParaRPr lang="ru-RU" sz="2800" dirty="0"/>
          </a:p>
        </p:txBody>
      </p:sp>
      <p:pic>
        <p:nvPicPr>
          <p:cNvPr id="15362" name="Picture 2" descr="История благодарностей участнику - Форум волгоградских родителей"/>
          <p:cNvPicPr>
            <a:picLocks noChangeAspect="1" noChangeArrowheads="1"/>
          </p:cNvPicPr>
          <p:nvPr/>
        </p:nvPicPr>
        <p:blipFill>
          <a:blip r:embed="rId2"/>
          <a:srcRect/>
          <a:stretch>
            <a:fillRect/>
          </a:stretch>
        </p:blipFill>
        <p:spPr bwMode="auto">
          <a:xfrm>
            <a:off x="1643043" y="3688354"/>
            <a:ext cx="4286280" cy="2912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142984"/>
            <a:ext cx="8229600" cy="1143000"/>
          </a:xfrm>
        </p:spPr>
        <p:txBody>
          <a:bodyPr>
            <a:normAutofit fontScale="90000"/>
          </a:bodyPr>
          <a:lstStyle/>
          <a:p>
            <a:r>
              <a:rPr lang="ru-RU" sz="2800" dirty="0" smtClean="0"/>
              <a:t>К началу XX в. Поволжье становится крупнейшим районом производства товарного зерна и мукомольной промышленности. Происходит бурный рост волжских городов, ставших крупными перевалочными и торговыми пунктами, а сама Волга выполняет функцию «главной улицы России», по которой идут потоки разнообразных грузов: зерна, леса, нефти и т. д.</a:t>
            </a:r>
            <a:endParaRPr lang="ru-RU" sz="2800" dirty="0"/>
          </a:p>
        </p:txBody>
      </p:sp>
      <p:pic>
        <p:nvPicPr>
          <p:cNvPr id="3074" name="Picture 2" descr="ООН прогнозирует Украине неурожай пшеницы"/>
          <p:cNvPicPr>
            <a:picLocks noChangeAspect="1" noChangeArrowheads="1"/>
          </p:cNvPicPr>
          <p:nvPr/>
        </p:nvPicPr>
        <p:blipFill>
          <a:blip r:embed="rId2" cstate="email"/>
          <a:srcRect/>
          <a:stretch>
            <a:fillRect/>
          </a:stretch>
        </p:blipFill>
        <p:spPr bwMode="auto">
          <a:xfrm>
            <a:off x="214282" y="3286124"/>
            <a:ext cx="3810027"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урожай / Поиск по тегам / Пензенская правда - Новости Пензы и Пензенской области"/>
          <p:cNvPicPr>
            <a:picLocks noChangeAspect="1" noChangeArrowheads="1"/>
          </p:cNvPicPr>
          <p:nvPr/>
        </p:nvPicPr>
        <p:blipFill>
          <a:blip r:embed="rId3" cstate="email"/>
          <a:srcRect/>
          <a:stretch>
            <a:fillRect/>
          </a:stretch>
        </p:blipFill>
        <p:spPr bwMode="auto">
          <a:xfrm>
            <a:off x="4357686" y="3429000"/>
            <a:ext cx="4572032" cy="2857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357298"/>
            <a:ext cx="8229600" cy="1143000"/>
          </a:xfrm>
        </p:spPr>
        <p:txBody>
          <a:bodyPr>
            <a:normAutofit fontScale="90000"/>
          </a:bodyPr>
          <a:lstStyle/>
          <a:p>
            <a:r>
              <a:rPr lang="ru-RU" sz="2800" dirty="0" smtClean="0"/>
              <a:t>С 1950-х гг. целых два десятилетия в районе быстрыми темпами развивались нефтедобыча и сопутствующие ей отрасли: нефтепереработка и нефтехимия. Был полностью зарегулирован сток Волги — построили крупнейшие по тем временам ГЭС: Волгоградскую, Саратовскую, Куйбышевскую (Самарскую), на Каме — Нижнекамскую. В дальнейшем приоритетное развитие разнообразных отраслей машиностроения будет продолжаться.</a:t>
            </a:r>
            <a:endParaRPr lang="ru-RU" sz="2800" dirty="0"/>
          </a:p>
        </p:txBody>
      </p:sp>
      <p:pic>
        <p:nvPicPr>
          <p:cNvPr id="2050" name="Picture 2" descr="Нефтепродукты &quot;Сургутнефтегаза&quot; и &quot;Транснефти&quot; переработают на новом заводе под Новосибирском"/>
          <p:cNvPicPr>
            <a:picLocks noChangeAspect="1" noChangeArrowheads="1"/>
          </p:cNvPicPr>
          <p:nvPr/>
        </p:nvPicPr>
        <p:blipFill>
          <a:blip r:embed="rId2" cstate="email"/>
          <a:srcRect/>
          <a:stretch>
            <a:fillRect/>
          </a:stretch>
        </p:blipFill>
        <p:spPr bwMode="auto">
          <a:xfrm>
            <a:off x="1643042" y="3071810"/>
            <a:ext cx="5000660" cy="3422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Я живу в стране, где."/>
          <p:cNvPicPr>
            <a:picLocks noChangeAspect="1" noChangeArrowheads="1"/>
          </p:cNvPicPr>
          <p:nvPr/>
        </p:nvPicPr>
        <p:blipFill>
          <a:blip r:embed="rId2" cstate="email"/>
          <a:srcRect/>
          <a:stretch>
            <a:fillRect/>
          </a:stretch>
        </p:blipFill>
        <p:spPr bwMode="auto">
          <a:xfrm>
            <a:off x="0" y="3929066"/>
            <a:ext cx="4071930" cy="271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SPIK.KZ :: СПИК-Тайм"/>
          <p:cNvPicPr>
            <a:picLocks noChangeAspect="1" noChangeArrowheads="1"/>
          </p:cNvPicPr>
          <p:nvPr/>
        </p:nvPicPr>
        <p:blipFill>
          <a:blip r:embed="rId3" cstate="email"/>
          <a:srcRect/>
          <a:stretch>
            <a:fillRect/>
          </a:stretch>
        </p:blipFill>
        <p:spPr bwMode="auto">
          <a:xfrm>
            <a:off x="5214942" y="3929066"/>
            <a:ext cx="3714776" cy="24765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Заголовок 1"/>
          <p:cNvSpPr>
            <a:spLocks noGrp="1"/>
          </p:cNvSpPr>
          <p:nvPr>
            <p:ph type="title"/>
          </p:nvPr>
        </p:nvSpPr>
        <p:spPr>
          <a:xfrm>
            <a:off x="714348" y="1142984"/>
            <a:ext cx="8229600" cy="1143000"/>
          </a:xfrm>
        </p:spPr>
        <p:txBody>
          <a:bodyPr>
            <a:normAutofit fontScale="90000"/>
          </a:bodyPr>
          <a:lstStyle/>
          <a:p>
            <a:r>
              <a:rPr lang="ru-RU" sz="2800" dirty="0" smtClean="0"/>
              <a:t>Поволжье отмечается пестрым национальным составом населения. Здесь проживают татары, калмыки, мордва, украинцы, казахи, удмурты, немцы и другие. Русские составляют подавляющее большинство населения (около 70%) и преобладают во всех регионах, кроме Татарстана и Калмыкии. Для Поволжского района характерен большой миграционный прирост: в последнее десятилетие сюда буквально хлынули потоки переселенцев из соседнего Казахстана и стран Средней Азии.</a:t>
            </a:r>
            <a:endParaRPr lang="ru-RU" sz="2800" dirty="0"/>
          </a:p>
        </p:txBody>
      </p:sp>
      <p:pic>
        <p:nvPicPr>
          <p:cNvPr id="1030" name="Picture 6" descr="День единства народа Казахстана - татары"/>
          <p:cNvPicPr>
            <a:picLocks noChangeAspect="1" noChangeArrowheads="1"/>
          </p:cNvPicPr>
          <p:nvPr/>
        </p:nvPicPr>
        <p:blipFill>
          <a:blip r:embed="rId4" cstate="email"/>
          <a:srcRect/>
          <a:stretch>
            <a:fillRect/>
          </a:stretch>
        </p:blipFill>
        <p:spPr bwMode="auto">
          <a:xfrm>
            <a:off x="2786050" y="3857628"/>
            <a:ext cx="3715285" cy="300037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285860"/>
            <a:ext cx="8229600" cy="1143000"/>
          </a:xfrm>
        </p:spPr>
        <p:txBody>
          <a:bodyPr>
            <a:normAutofit fontScale="90000"/>
          </a:bodyPr>
          <a:lstStyle/>
          <a:p>
            <a:r>
              <a:rPr lang="ru-RU" sz="2700" dirty="0" smtClean="0"/>
              <a:t>Ведущая роль принадлежит машиностроению , которое занимает первое место по объему производства. Наиболее развито транспортное машиностроение, особенно выделяется автомобилестроение.</a:t>
            </a:r>
            <a:br>
              <a:rPr lang="ru-RU" sz="2700" dirty="0" smtClean="0"/>
            </a:br>
            <a:r>
              <a:rPr lang="ru-RU" sz="2700" dirty="0" smtClean="0"/>
              <a:t>Отраслью специализации является также авиационная промышленность. В Казани, Ульяновске, Самаре и Саратове делают самолеты, а в Казани еще и вертолеты. Поволжье выделяется также производством подшипников и станков, электротехнических изделий и приборов</a:t>
            </a:r>
            <a:r>
              <a:rPr lang="ru-RU" sz="2400" dirty="0" smtClean="0"/>
              <a:t>.</a:t>
            </a:r>
            <a:endParaRPr lang="ru-RU" sz="2800" dirty="0"/>
          </a:p>
        </p:txBody>
      </p:sp>
      <p:pic>
        <p:nvPicPr>
          <p:cNvPr id="19458" name="Picture 2" descr="Дневник Наталия_Туркина : LiveInternet - Российский Сервис Онлайн-Дневников"/>
          <p:cNvPicPr>
            <a:picLocks noChangeAspect="1" noChangeArrowheads="1"/>
          </p:cNvPicPr>
          <p:nvPr/>
        </p:nvPicPr>
        <p:blipFill>
          <a:blip r:embed="rId2"/>
          <a:srcRect/>
          <a:stretch>
            <a:fillRect/>
          </a:stretch>
        </p:blipFill>
        <p:spPr bwMode="auto">
          <a:xfrm>
            <a:off x="285720" y="3833347"/>
            <a:ext cx="3219452" cy="2810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60" name="Picture 4" descr="Самарский &quot;Авиакор&quot; планирует собрать еще три Ан-140 для Минобороны РФ - Рамблер-Новости"/>
          <p:cNvPicPr>
            <a:picLocks noChangeAspect="1" noChangeArrowheads="1"/>
          </p:cNvPicPr>
          <p:nvPr/>
        </p:nvPicPr>
        <p:blipFill>
          <a:blip r:embed="rId3" cstate="email"/>
          <a:srcRect/>
          <a:stretch>
            <a:fillRect/>
          </a:stretch>
        </p:blipFill>
        <p:spPr bwMode="auto">
          <a:xfrm>
            <a:off x="3857620" y="3714752"/>
            <a:ext cx="4429156" cy="27197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214422"/>
            <a:ext cx="8229600" cy="1143000"/>
          </a:xfrm>
        </p:spPr>
        <p:txBody>
          <a:bodyPr>
            <a:normAutofit fontScale="90000"/>
          </a:bodyPr>
          <a:lstStyle/>
          <a:p>
            <a:r>
              <a:rPr lang="ru-RU" sz="2800" dirty="0" smtClean="0"/>
              <a:t>Ведущим звеном топливно-энергетического комплекса Поволжья является нефтяная промышленность (главным образом в Татарии и Самарской области), а также нефтепереработка, причем используется не только собственная, но и западносибирская нефть. Электроэнергию в районе вырабатывают на трех видах электростанций: ТЭС (3/5 суммарного производства электроэнергии), ГЭС и АЭС (</a:t>
            </a:r>
            <a:r>
              <a:rPr lang="ru-RU" sz="2800" dirty="0" err="1" smtClean="0"/>
              <a:t>Балаковская</a:t>
            </a:r>
            <a:r>
              <a:rPr lang="ru-RU" sz="2800" dirty="0" smtClean="0"/>
              <a:t>).</a:t>
            </a:r>
            <a:endParaRPr lang="ru-RU" sz="2800" dirty="0"/>
          </a:p>
        </p:txBody>
      </p:sp>
      <p:pic>
        <p:nvPicPr>
          <p:cNvPr id="20484" name="Picture 4" descr="Познай мир! Нефтеперерабатывающий-завод"/>
          <p:cNvPicPr>
            <a:picLocks noChangeAspect="1" noChangeArrowheads="1"/>
          </p:cNvPicPr>
          <p:nvPr/>
        </p:nvPicPr>
        <p:blipFill>
          <a:blip r:embed="rId2" cstate="email"/>
          <a:srcRect/>
          <a:stretch>
            <a:fillRect/>
          </a:stretch>
        </p:blipFill>
        <p:spPr bwMode="auto">
          <a:xfrm>
            <a:off x="1285852" y="3214686"/>
            <a:ext cx="5822197" cy="388146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Трансгенные семена гибридов в Украине - импортные семена оптом, цены Агроимпортсемена"/>
          <p:cNvPicPr>
            <a:picLocks noChangeAspect="1" noChangeArrowheads="1"/>
          </p:cNvPicPr>
          <p:nvPr/>
        </p:nvPicPr>
        <p:blipFill>
          <a:blip r:embed="rId2" cstate="email"/>
          <a:srcRect/>
          <a:stretch>
            <a:fillRect/>
          </a:stretch>
        </p:blipFill>
        <p:spPr bwMode="auto">
          <a:xfrm>
            <a:off x="2500298" y="1857364"/>
            <a:ext cx="3786182" cy="28522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Заголовок 1"/>
          <p:cNvSpPr>
            <a:spLocks noGrp="1"/>
          </p:cNvSpPr>
          <p:nvPr>
            <p:ph type="title"/>
          </p:nvPr>
        </p:nvSpPr>
        <p:spPr>
          <a:xfrm>
            <a:off x="500034" y="857232"/>
            <a:ext cx="8229600" cy="1143000"/>
          </a:xfrm>
        </p:spPr>
        <p:txBody>
          <a:bodyPr>
            <a:normAutofit fontScale="90000"/>
          </a:bodyPr>
          <a:lstStyle/>
          <a:p>
            <a:r>
              <a:rPr lang="ru-RU" sz="2800" dirty="0" smtClean="0"/>
              <a:t>Поволжье лидирует в России по производству пластмасс, химических волокон, синтетического каучука и покрышек, минеральных удобрений. Нижнекамский нефтехимический комбинат является крупнейшим в России производителем каучука, здесь же расположен и крупнейший в стране шинный завод.</a:t>
            </a:r>
            <a:endParaRPr lang="ru-RU" sz="2800" dirty="0"/>
          </a:p>
        </p:txBody>
      </p:sp>
      <p:pic>
        <p:nvPicPr>
          <p:cNvPr id="21506" name="Picture 2" descr="Кто поджег церкви в Татарстане - Новости Набережных Челнов, Казани и Татарстана."/>
          <p:cNvPicPr>
            <a:picLocks noChangeAspect="1" noChangeArrowheads="1"/>
          </p:cNvPicPr>
          <p:nvPr/>
        </p:nvPicPr>
        <p:blipFill>
          <a:blip r:embed="rId3" cstate="email"/>
          <a:srcRect/>
          <a:stretch>
            <a:fillRect/>
          </a:stretch>
        </p:blipFill>
        <p:spPr bwMode="auto">
          <a:xfrm>
            <a:off x="0" y="3643314"/>
            <a:ext cx="4000495" cy="30003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1508" name="Picture 4" descr="Войлок натуральный, клинковый, молоточковый: ГОСТ, цены"/>
          <p:cNvPicPr>
            <a:picLocks noChangeAspect="1" noChangeArrowheads="1"/>
          </p:cNvPicPr>
          <p:nvPr/>
        </p:nvPicPr>
        <p:blipFill>
          <a:blip r:embed="rId4"/>
          <a:srcRect/>
          <a:stretch>
            <a:fillRect/>
          </a:stretch>
        </p:blipFill>
        <p:spPr bwMode="auto">
          <a:xfrm>
            <a:off x="4286248" y="3581399"/>
            <a:ext cx="5000660" cy="32766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4213150</TotalTime>
  <Words>1044</Words>
  <Application>Microsoft Office PowerPoint</Application>
  <PresentationFormat>Экран (4:3)</PresentationFormat>
  <Paragraphs>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Солнцестояние</vt:lpstr>
      <vt:lpstr>Население и хозяйство Поволжья.   </vt:lpstr>
      <vt:lpstr>Мы знаем, что на заре становления Киевской Руси ее соседями были Хазарское и Булгарское царства. Позднее, после распада Золотой Орды, здесь находились Казанское и Астраханское ханства, с которыми вело оживленную торговлю нарождающееся Российское государство.</vt:lpstr>
      <vt:lpstr>После присоединения этих ханств к России, в конце XVI в., на Волге возникают первые русские оборонительные пункты — сторожевые города Царицын (Волгоград), Самара, Саратов. Астрахань становится южными морскими «воротами» России. Крепостными крестьянами начинает постепенно заселяться правобережная, а затем и левобережная часть региона.</vt:lpstr>
      <vt:lpstr>К началу XX в. Поволжье становится крупнейшим районом производства товарного зерна и мукомольной промышленности. Происходит бурный рост волжских городов, ставших крупными перевалочными и торговыми пунктами, а сама Волга выполняет функцию «главной улицы России», по которой идут потоки разнообразных грузов: зерна, леса, нефти и т. д.</vt:lpstr>
      <vt:lpstr>С 1950-х гг. целых два десятилетия в районе быстрыми темпами развивались нефтедобыча и сопутствующие ей отрасли: нефтепереработка и нефтехимия. Был полностью зарегулирован сток Волги — построили крупнейшие по тем временам ГЭС: Волгоградскую, Саратовскую, Куйбышевскую (Самарскую), на Каме — Нижнекамскую. В дальнейшем приоритетное развитие разнообразных отраслей машиностроения будет продолжаться.</vt:lpstr>
      <vt:lpstr>Поволжье отмечается пестрым национальным составом населения. Здесь проживают татары, калмыки, мордва, украинцы, казахи, удмурты, немцы и другие. Русские составляют подавляющее большинство населения (около 70%) и преобладают во всех регионах, кроме Татарстана и Калмыкии. Для Поволжского района характерен большой миграционный прирост: в последнее десятилетие сюда буквально хлынули потоки переселенцев из соседнего Казахстана и стран Средней Азии.</vt:lpstr>
      <vt:lpstr>Ведущая роль принадлежит машиностроению , которое занимает первое место по объему производства. Наиболее развито транспортное машиностроение, особенно выделяется автомобилестроение. Отраслью специализации является также авиационная промышленность. В Казани, Ульяновске, Самаре и Саратове делают самолеты, а в Казани еще и вертолеты. Поволжье выделяется также производством подшипников и станков, электротехнических изделий и приборов.</vt:lpstr>
      <vt:lpstr>Ведущим звеном топливно-энергетического комплекса Поволжья является нефтяная промышленность (главным образом в Татарии и Самарской области), а также нефтепереработка, причем используется не только собственная, но и западносибирская нефть. Электроэнергию в районе вырабатывают на трех видах электростанций: ТЭС (3/5 суммарного производства электроэнергии), ГЭС и АЭС (Балаковская).</vt:lpstr>
      <vt:lpstr>Поволжье лидирует в России по производству пластмасс, химических волокон, синтетического каучука и покрышек, минеральных удобрений. Нижнекамский нефтехимический комбинат является крупнейшим в России производителем каучука, здесь же расположен и крупнейший в стране шинный завод.</vt:lpstr>
      <vt:lpstr>В 1930—1960-х гг. в Казани строятся крупные промышленные предприятия: авиа-, вертолето- и моторостроения; меховой комбинат (самый крупный в России) и т. д. Город становится одним из крупнейших центров высшего образования (более 15 вузов). Особенность Казани как культурного центра — обслуживание» всего татарского населения России и СНГ. Издание литературы на татарском языке, радио- и телевещание, подготовка учителей языка и литературы для татарских школ — всем этим Казань обеспечивает все другие регионы России, где проживают татары.-+++++</vt:lpstr>
      <vt:lpstr> Самара — один из крупнейших промышленных центров России с развитым ВПК, производством гражданских самолетов и двигателей, станков и многого другого. После начала добычи нефти в Поволжье в Самаре возникла и нефтепереработка. Широко известна продукция кондитерской фабрики «Россия» — одной из лучших в стране. </vt:lpstr>
      <vt:lpstr>Царицын, как и Самара, возник как деревянная сторожевая крепость в 1589 г. Здесь Волга более всего приближается к Дону, и в этом месте издавна существовал волок. Царицынская крепость должна была служить для обороны волжского пути от кочевников и разбойников. В конце XIX в. начинается бурное торгово-промышленное развитие города. В 1862 г. построена самая первая на юге России железная дорога Царицын — Калач-на-Дону (почти по линии древнего волока), соединившая бассейны Волги и Дона. Позже построены дороги на Москву и на Северный Кавказ. Царицын становится центром торговли бакинской нефтью, зерном, рыбой, солью, арбузами, лесом. В 1918 г., во время Гражданской войны, Царицын оказался важнейшим звеном транспортного маршрута, снабжавшего хлебом Северного Кавказа Центральную Россию (поскольку путь через Ростов был перерезан), поэтому оборона Царицына (от донских казаков, выступавших на стороне белых) сыграла решающую роль в кампании 1918 г.</vt:lpstr>
      <vt:lpstr>В советский период (1920 г.) Царицын становится губернским центром (в 1925 г. город переименован в Сталинград, а в 1961 г. — в Волгоград). В 1930-е гг. в нем начинается строительство новых крупных заводов, в том числе тракторного — одного из крупнейших в мире. Тракторный завод должен был быть построен в степной зоне (где наибольшая нужда в тракторах), в районе с наилучшей транспортной доступностью (значит— на одной из магистралей, проходящих через степную зону, например на крупнейшей реке) и желательно в том месте, которое ближе всего к сырьевой базе, то есть к центру производства металла. Таким местом на Волге, максимально приближенным к Донбассу, был Сталинград. По словам Н. Н. Баранского, «так, почти математически точно, мы приходим к единственной наилучшей точке строительства завода».</vt:lpstr>
      <vt:lpstr>Мировую известность Сталинград получил во время Великой Отечественной войны, когда победа в продолжавшейся полгода битве стала поворотной в судьбе всей войны. Для немецко-фашистских войск было необходимо захватить город на Волге, перекрыть важнейший водный путь. Сталинград стал последней точкой, куда смогли дойти фашисты в своем продвижении на восток.</vt:lpstr>
      <vt:lpstr>Таким образом, каждая из «ключевых» точек на Волге вызвала к жизни развитие крупных городов. Каждый из них стал городом-миллионером, в каждом сейчас представлены различные функции: промышленные, транспортные, торговые, административные, научные, культурные, образовательные и другие. Но история этих городов складывалась по-разному, и в результате в каждом из них образовалось свое специфическое сочетание этих функций, каждому стала свойственна разная степень их развития. «Самым промышленным», позже всех получившим административные функции, оказался Волгоград; «культурно-образовательные» функции в наибольшей степени оказались развитыми у Казани — самого старого из рассмотренных городов и давно уже выполнявшего «столичную» роль (центра ханства, затем губернии, затем одной их крупнейших республик России).</vt:lpstr>
      <vt:lpstr>Поволжье — густонаселенный староосвоенный район с мозаичным многонациональным населением, район мощной многоотраслевой промышленности, развитого сельского хозяйства и разветвленной транспортной системы. Основу хозяйства района составляют взаимосвязанные производства машиностроительного, топливно-энергетического, химического и агропромышленного комплексов. В Поволжье много крупных городов, возникновение и развитие которых во многом обусловлено выгодным экономико-географическим положением.</vt:lpstr>
      <vt:lpstr>Выполнила: ученица 9в класса, Галдина Татьяна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Население и хозяйство Поволжья</dc:title>
  <dc:creator>Ирина</dc:creator>
  <cp:lastModifiedBy>Ирина</cp:lastModifiedBy>
  <cp:revision>19</cp:revision>
  <dcterms:modified xsi:type="dcterms:W3CDTF">2015-08-23T14:34:53Z</dcterms:modified>
</cp:coreProperties>
</file>