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 Хозяйственное освоение Сибири</a:t>
            </a:r>
            <a:br>
              <a:rPr lang="ru-RU" dirty="0" smtClean="0"/>
            </a:br>
            <a:endParaRPr lang="ru-RU" dirty="0"/>
          </a:p>
        </p:txBody>
      </p:sp>
      <p:sp>
        <p:nvSpPr>
          <p:cNvPr id="4" name="Подзаголовок 3"/>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85794"/>
            <a:ext cx="8229600" cy="1143000"/>
          </a:xfrm>
        </p:spPr>
        <p:txBody>
          <a:bodyPr>
            <a:normAutofit fontScale="90000"/>
          </a:bodyPr>
          <a:lstStyle/>
          <a:p>
            <a:r>
              <a:rPr lang="ru-RU" sz="2400" dirty="0" smtClean="0"/>
              <a:t>Достопримечательности Новосибирска созданы в XX в. Это промышленные предприятия, научные и проектные организации, театры и музеи. Новосибирск — крупнейший научный центр в Азиатской России; здесь еще в 1950-х гг. был построен знаменитый своими научными достижениями мирового уровня Академгородок — центр Сибирского отделения Российской академии наук.</a:t>
            </a:r>
            <a:endParaRPr lang="ru-RU" sz="2400" dirty="0"/>
          </a:p>
        </p:txBody>
      </p:sp>
      <p:pic>
        <p:nvPicPr>
          <p:cNvPr id="23554" name="Picture 2" descr="egoga: Новониколаевск - Новосибирск-9"/>
          <p:cNvPicPr>
            <a:picLocks noChangeAspect="1" noChangeArrowheads="1"/>
          </p:cNvPicPr>
          <p:nvPr/>
        </p:nvPicPr>
        <p:blipFill>
          <a:blip r:embed="rId2" cstate="email"/>
          <a:srcRect/>
          <a:stretch>
            <a:fillRect/>
          </a:stretch>
        </p:blipFill>
        <p:spPr bwMode="auto">
          <a:xfrm>
            <a:off x="357158" y="3000372"/>
            <a:ext cx="4214842" cy="3024209"/>
          </a:xfrm>
          <a:prstGeom prst="rect">
            <a:avLst/>
          </a:prstGeom>
          <a:noFill/>
        </p:spPr>
      </p:pic>
      <p:pic>
        <p:nvPicPr>
          <p:cNvPr id="23556" name="Picture 4" descr="Образцов А. С. и др. Торговый центр (изображение) - значение слова, определение слова, слово означает VseslovA"/>
          <p:cNvPicPr>
            <a:picLocks noChangeAspect="1" noChangeArrowheads="1"/>
          </p:cNvPicPr>
          <p:nvPr/>
        </p:nvPicPr>
        <p:blipFill>
          <a:blip r:embed="rId3"/>
          <a:srcRect/>
          <a:stretch>
            <a:fillRect/>
          </a:stretch>
        </p:blipFill>
        <p:spPr bwMode="auto">
          <a:xfrm>
            <a:off x="5000628" y="2928935"/>
            <a:ext cx="3871909" cy="321471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Возникновение Красноярска"/>
          <p:cNvPicPr>
            <a:picLocks noChangeAspect="1" noChangeArrowheads="1"/>
          </p:cNvPicPr>
          <p:nvPr/>
        </p:nvPicPr>
        <p:blipFill>
          <a:blip r:embed="rId2" cstate="email"/>
          <a:srcRect/>
          <a:stretch>
            <a:fillRect/>
          </a:stretch>
        </p:blipFill>
        <p:spPr bwMode="auto">
          <a:xfrm>
            <a:off x="3143240" y="3786190"/>
            <a:ext cx="2857520" cy="2357454"/>
          </a:xfrm>
          <a:prstGeom prst="rect">
            <a:avLst/>
          </a:prstGeom>
          <a:ln>
            <a:noFill/>
          </a:ln>
          <a:effectLst>
            <a:softEdge rad="112500"/>
          </a:effectLst>
        </p:spPr>
      </p:pic>
      <p:sp>
        <p:nvSpPr>
          <p:cNvPr id="5" name="Заголовок 4"/>
          <p:cNvSpPr>
            <a:spLocks noGrp="1"/>
          </p:cNvSpPr>
          <p:nvPr>
            <p:ph type="title"/>
          </p:nvPr>
        </p:nvSpPr>
        <p:spPr>
          <a:xfrm>
            <a:off x="357158" y="1214422"/>
            <a:ext cx="8229600" cy="1143000"/>
          </a:xfrm>
        </p:spPr>
        <p:txBody>
          <a:bodyPr>
            <a:normAutofit fontScale="90000"/>
          </a:bodyPr>
          <a:lstStyle/>
          <a:p>
            <a:r>
              <a:rPr lang="ru-RU" sz="2000" dirty="0" smtClean="0"/>
              <a:t>Красноярск, основанный в 1628 г. как острог Красный Яр на высоком, правом берегу Енисея, начал развиваться как промышленный центр после постройки Транссибирской магистрали, но особенно во время Великой Отечественной войны, когда сюда были эвакуированы десятки заводов. В 1960-х гг. в 40 км выше города на Енисее была построена Красноярская ГЭС, в результате чего в городе ухудшилась экологическая обстановка: падающая с большой высоты вода не замерзает даже в самые холодные зимы, и над незамерзающей рекой клубится туман, который смешивается с выбросами заводов (алюминиевого, синтетического каучука и многих других), что в безветренную погоду резко ухудшает качество воздуха. К юго-западу от города в отрогах Восточного </a:t>
            </a:r>
            <a:r>
              <a:rPr lang="ru-RU" sz="2000" dirty="0" err="1" smtClean="0"/>
              <a:t>Саяна</a:t>
            </a:r>
            <a:r>
              <a:rPr lang="ru-RU" sz="2000" dirty="0" smtClean="0"/>
              <a:t> находится знаменитый заповедник «Столбы» со стометровыми скалами причудливых форм.</a:t>
            </a:r>
            <a:endParaRPr lang="ru-RU" sz="2000" dirty="0"/>
          </a:p>
        </p:txBody>
      </p:sp>
      <p:pic>
        <p:nvPicPr>
          <p:cNvPr id="22532" name="Picture 4" descr="Обский мост - Термин -Энциклопедический Фонд"/>
          <p:cNvPicPr>
            <a:picLocks noChangeAspect="1" noChangeArrowheads="1"/>
          </p:cNvPicPr>
          <p:nvPr/>
        </p:nvPicPr>
        <p:blipFill>
          <a:blip r:embed="rId3" cstate="email"/>
          <a:srcRect/>
          <a:stretch>
            <a:fillRect/>
          </a:stretch>
        </p:blipFill>
        <p:spPr bwMode="auto">
          <a:xfrm>
            <a:off x="0" y="4214818"/>
            <a:ext cx="2928926" cy="2357430"/>
          </a:xfrm>
          <a:prstGeom prst="rect">
            <a:avLst/>
          </a:prstGeom>
          <a:ln>
            <a:noFill/>
          </a:ln>
          <a:effectLst>
            <a:softEdge rad="112500"/>
          </a:effectLst>
        </p:spPr>
      </p:pic>
      <p:pic>
        <p:nvPicPr>
          <p:cNvPr id="22536" name="Picture 8" descr="Красноярская ГЭС вышла на рекордные объемы выработки электроэнергии, 25 июня 2010-15:30 - ФедералПресс"/>
          <p:cNvPicPr>
            <a:picLocks noChangeAspect="1" noChangeArrowheads="1"/>
          </p:cNvPicPr>
          <p:nvPr/>
        </p:nvPicPr>
        <p:blipFill>
          <a:blip r:embed="rId4" cstate="email"/>
          <a:srcRect/>
          <a:stretch>
            <a:fillRect/>
          </a:stretch>
        </p:blipFill>
        <p:spPr bwMode="auto">
          <a:xfrm>
            <a:off x="6262667" y="4357694"/>
            <a:ext cx="2881333" cy="21610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143000"/>
          </a:xfrm>
        </p:spPr>
        <p:txBody>
          <a:bodyPr>
            <a:normAutofit fontScale="90000"/>
          </a:bodyPr>
          <a:lstStyle/>
          <a:p>
            <a:r>
              <a:rPr lang="ru-RU" sz="2400" dirty="0" smtClean="0"/>
              <a:t>После войны началось развитие новых для Сибири отраслей: </a:t>
            </a:r>
            <a:r>
              <a:rPr lang="ru-RU" sz="2400" dirty="0" err="1" smtClean="0"/>
              <a:t>электрогидроэнергетики</a:t>
            </a:r>
            <a:r>
              <a:rPr lang="ru-RU" sz="2400" dirty="0" smtClean="0"/>
              <a:t> на Ангаре и Енисее, выплавки алюминия на базе этой дешевой энергии, выплавки меди и никеля в Норильске, целлюлозно-бумажной промышленности и, конечно, добычи нефти и газа на севере Западной Сибири. Еще более разветвленным становится военно-промышленный комплекс; возникает несколько «закрытых городов», связанных преимущественно с атомной промышленностью.</a:t>
            </a:r>
            <a:endParaRPr lang="ru-RU" sz="2400" dirty="0"/>
          </a:p>
        </p:txBody>
      </p:sp>
      <p:pic>
        <p:nvPicPr>
          <p:cNvPr id="21506" name="Picture 2" descr="&quot;Казахстан Инжиниринг&quot; планирует утроить прибыль - до 1 млрд тенге - Компании - КУРСИВ.kz"/>
          <p:cNvPicPr>
            <a:picLocks noChangeAspect="1" noChangeArrowheads="1"/>
          </p:cNvPicPr>
          <p:nvPr/>
        </p:nvPicPr>
        <p:blipFill>
          <a:blip r:embed="rId2" cstate="email"/>
          <a:srcRect/>
          <a:stretch>
            <a:fillRect/>
          </a:stretch>
        </p:blipFill>
        <p:spPr bwMode="auto">
          <a:xfrm>
            <a:off x="3000364" y="3143248"/>
            <a:ext cx="3071834" cy="2303876"/>
          </a:xfrm>
          <a:prstGeom prst="rect">
            <a:avLst/>
          </a:prstGeom>
          <a:ln>
            <a:noFill/>
          </a:ln>
          <a:effectLst>
            <a:softEdge rad="112500"/>
          </a:effectLst>
        </p:spPr>
      </p:pic>
      <p:pic>
        <p:nvPicPr>
          <p:cNvPr id="21508" name="Picture 4" descr="13-миллионную тонну черновой меди выплавили на Медном заводе (фото) - ИА &quot;Таймырский Телеграф&quot;"/>
          <p:cNvPicPr>
            <a:picLocks noChangeAspect="1" noChangeArrowheads="1"/>
          </p:cNvPicPr>
          <p:nvPr/>
        </p:nvPicPr>
        <p:blipFill>
          <a:blip r:embed="rId3" cstate="email"/>
          <a:srcRect/>
          <a:stretch>
            <a:fillRect/>
          </a:stretch>
        </p:blipFill>
        <p:spPr bwMode="auto">
          <a:xfrm>
            <a:off x="6072198" y="4286256"/>
            <a:ext cx="2857520" cy="2184813"/>
          </a:xfrm>
          <a:prstGeom prst="rect">
            <a:avLst/>
          </a:prstGeom>
          <a:ln>
            <a:noFill/>
          </a:ln>
          <a:effectLst>
            <a:softEdge rad="112500"/>
          </a:effectLst>
        </p:spPr>
      </p:pic>
      <p:pic>
        <p:nvPicPr>
          <p:cNvPr id="21510" name="Picture 6" descr="МиллениумВояж Календарь выставок и деловых мероприятий"/>
          <p:cNvPicPr>
            <a:picLocks noChangeAspect="1" noChangeArrowheads="1"/>
          </p:cNvPicPr>
          <p:nvPr/>
        </p:nvPicPr>
        <p:blipFill>
          <a:blip r:embed="rId4" cstate="email"/>
          <a:srcRect/>
          <a:stretch>
            <a:fillRect/>
          </a:stretch>
        </p:blipFill>
        <p:spPr bwMode="auto">
          <a:xfrm>
            <a:off x="0" y="4357694"/>
            <a:ext cx="3000332" cy="2214578"/>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736"/>
            <a:ext cx="8229600" cy="1143000"/>
          </a:xfrm>
        </p:spPr>
        <p:txBody>
          <a:bodyPr>
            <a:noAutofit/>
          </a:bodyPr>
          <a:lstStyle/>
          <a:p>
            <a:r>
              <a:rPr lang="ru-RU" sz="2000" dirty="0" smtClean="0"/>
              <a:t>Распад СССР был отмечен резким спадом в ВПК и во многих гражданских отраслях; возникли проблемы в отношениях с Казахстаном, через который проходят несколько железных дорог, соединяющих Сибирь с Уралом. На казахстанском угле Экибастузского месторождения работали ГРЭС Южного Урала, а </a:t>
            </a:r>
            <a:r>
              <a:rPr lang="ru-RU" sz="2000" dirty="0" err="1" smtClean="0"/>
              <a:t>Экибастузские</a:t>
            </a:r>
            <a:r>
              <a:rPr lang="ru-RU" sz="2000" dirty="0" smtClean="0"/>
              <a:t> ГРЭС снабжали электроэнергией города Южной Сибири. Разрывы многих производственных связей, конечно, отрицательно сказались на экономике района и всей страны. Транссибирская магистраль (на участке Челябинск — Омск) проходит через казахстанский город Петропавловск, Южно-Сибирская (Новокузнецк — Барнаул — Павлодар — Астана — Магнитогорск) и Среднесибирская (</a:t>
            </a:r>
            <a:r>
              <a:rPr lang="ru-RU" sz="2000" dirty="0" err="1" smtClean="0"/>
              <a:t>Камень-на-Оби</a:t>
            </a:r>
            <a:r>
              <a:rPr lang="ru-RU" sz="2000" dirty="0" smtClean="0"/>
              <a:t> — Кокчетав — </a:t>
            </a:r>
            <a:r>
              <a:rPr lang="ru-RU" sz="2000" dirty="0" err="1" smtClean="0"/>
              <a:t>Куставай</a:t>
            </a:r>
            <a:r>
              <a:rPr lang="ru-RU" sz="2000" dirty="0" smtClean="0"/>
              <a:t> — Челябинск) магистрали в основном проходят по территории Казахстана.</a:t>
            </a:r>
            <a:endParaRPr lang="ru-RU" sz="2000" dirty="0"/>
          </a:p>
        </p:txBody>
      </p:sp>
      <p:pic>
        <p:nvPicPr>
          <p:cNvPr id="28674" name="Picture 2" descr="КвантоФорум :: Высокие технологии, ВПК, армия, военное дело. 2 (15/34)"/>
          <p:cNvPicPr>
            <a:picLocks noChangeAspect="1" noChangeArrowheads="1"/>
          </p:cNvPicPr>
          <p:nvPr/>
        </p:nvPicPr>
        <p:blipFill>
          <a:blip r:embed="rId2" cstate="email"/>
          <a:srcRect/>
          <a:stretch>
            <a:fillRect/>
          </a:stretch>
        </p:blipFill>
        <p:spPr bwMode="auto">
          <a:xfrm>
            <a:off x="571472" y="4000504"/>
            <a:ext cx="4214842" cy="2700357"/>
          </a:xfrm>
          <a:prstGeom prst="rect">
            <a:avLst/>
          </a:prstGeom>
          <a:noFill/>
        </p:spPr>
      </p:pic>
      <p:pic>
        <p:nvPicPr>
          <p:cNvPr id="28676" name="Picture 4" descr="Положение в отечественном танкостроении - правда и вымыслы - 0006.htm"/>
          <p:cNvPicPr>
            <a:picLocks noChangeAspect="1" noChangeArrowheads="1"/>
          </p:cNvPicPr>
          <p:nvPr/>
        </p:nvPicPr>
        <p:blipFill>
          <a:blip r:embed="rId3" cstate="email"/>
          <a:srcRect/>
          <a:stretch>
            <a:fillRect/>
          </a:stretch>
        </p:blipFill>
        <p:spPr bwMode="auto">
          <a:xfrm>
            <a:off x="5286380" y="4000504"/>
            <a:ext cx="3571900" cy="26761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1143000"/>
          </a:xfrm>
        </p:spPr>
        <p:txBody>
          <a:bodyPr>
            <a:normAutofit fontScale="90000"/>
          </a:bodyPr>
          <a:lstStyle/>
          <a:p>
            <a:r>
              <a:rPr lang="ru-RU" sz="2400" dirty="0" smtClean="0"/>
              <a:t>В новых условиях еще более возросла роль Сибири как основного источника валютных поступлений России. В 1990-е гг. увеличилась доля импорта в обеспечении потребностей населения России и продуктами питания, и потребительскими товарами. А главным источником валюты остался экспорт нефти и газа; к ним присоединился экспорт алюминия и никеля из Сибири, потребление которых внутри страны резко сократилось (сейчас на экспорт идет до 90% произведенного никеля и алюминия).</a:t>
            </a:r>
            <a:endParaRPr lang="ru-RU" sz="2400" dirty="0"/>
          </a:p>
        </p:txBody>
      </p:sp>
      <p:pic>
        <p:nvPicPr>
          <p:cNvPr id="27650" name="Picture 2" descr="Китай стал крупнейшим импортером нефти в мире"/>
          <p:cNvPicPr>
            <a:picLocks noChangeAspect="1" noChangeArrowheads="1"/>
          </p:cNvPicPr>
          <p:nvPr/>
        </p:nvPicPr>
        <p:blipFill>
          <a:blip r:embed="rId2" cstate="email"/>
          <a:srcRect/>
          <a:stretch>
            <a:fillRect/>
          </a:stretch>
        </p:blipFill>
        <p:spPr bwMode="auto">
          <a:xfrm>
            <a:off x="0" y="3929066"/>
            <a:ext cx="3214678" cy="2928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652" name="Picture 4" descr="copper sheets - Electronic Product Suppliers, Manufacturers, Exporters, Companies"/>
          <p:cNvPicPr>
            <a:picLocks noChangeAspect="1" noChangeArrowheads="1"/>
          </p:cNvPicPr>
          <p:nvPr/>
        </p:nvPicPr>
        <p:blipFill>
          <a:blip r:embed="rId3" cstate="email"/>
          <a:srcRect/>
          <a:stretch>
            <a:fillRect/>
          </a:stretch>
        </p:blipFill>
        <p:spPr bwMode="auto">
          <a:xfrm>
            <a:off x="5715008" y="3857629"/>
            <a:ext cx="3214678" cy="30003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654" name="Picture 6" descr="Азербайджан снизил добычу золота на 19% Vesti.az Главные новости Азербайджана Новости Азербайджана"/>
          <p:cNvPicPr>
            <a:picLocks noChangeAspect="1" noChangeArrowheads="1"/>
          </p:cNvPicPr>
          <p:nvPr/>
        </p:nvPicPr>
        <p:blipFill>
          <a:blip r:embed="rId4" cstate="email"/>
          <a:srcRect/>
          <a:stretch>
            <a:fillRect/>
          </a:stretch>
        </p:blipFill>
        <p:spPr bwMode="auto">
          <a:xfrm>
            <a:off x="3071802" y="2786058"/>
            <a:ext cx="3214710" cy="25310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071546"/>
            <a:ext cx="8229600" cy="1143000"/>
          </a:xfrm>
        </p:spPr>
        <p:txBody>
          <a:bodyPr>
            <a:normAutofit fontScale="90000"/>
          </a:bodyPr>
          <a:lstStyle/>
          <a:p>
            <a:r>
              <a:rPr lang="ru-RU" sz="2400" dirty="0" smtClean="0"/>
              <a:t>В каждый из этапов Сибирь выполняла функции поставщика сырья и источника валюты для России. Вначале это была пушнина, затем серебро и золото, масло и зерно, уголь и сталь, а в наше время — лес и целлюлоза, нефть и газ, алюминий и никель. Причем некоторые из этих ресурсов уже в значительной степени исчерпаны: пушнины, серебра, золота, леса и нефти стало гораздо меньше. Поэтому дальнейшее развитие Сибири только как «сырьевого придатка» страны чревато исчерпанием даже кажущихся огромными ресурсов.</a:t>
            </a:r>
            <a:endParaRPr lang="ru-RU" sz="2400" dirty="0"/>
          </a:p>
        </p:txBody>
      </p:sp>
      <p:pic>
        <p:nvPicPr>
          <p:cNvPr id="26626" name="Picture 2" descr="ГЛАВА 2. История образования села Форпост (ныне - &quot;История переселения казаков в хакасские степи и образование казачьего."/>
          <p:cNvPicPr>
            <a:picLocks noChangeAspect="1" noChangeArrowheads="1"/>
          </p:cNvPicPr>
          <p:nvPr/>
        </p:nvPicPr>
        <p:blipFill>
          <a:blip r:embed="rId2" cstate="email"/>
          <a:srcRect/>
          <a:stretch>
            <a:fillRect/>
          </a:stretch>
        </p:blipFill>
        <p:spPr bwMode="auto">
          <a:xfrm>
            <a:off x="500034" y="3286124"/>
            <a:ext cx="2405079" cy="1803810"/>
          </a:xfrm>
          <a:prstGeom prst="rect">
            <a:avLst/>
          </a:prstGeom>
          <a:noFill/>
        </p:spPr>
      </p:pic>
      <p:pic>
        <p:nvPicPr>
          <p:cNvPr id="26628" name="Picture 4" descr="2010 Ноябрь Интернет-издание ДВ-РОСС Page 2"/>
          <p:cNvPicPr>
            <a:picLocks noChangeAspect="1" noChangeArrowheads="1"/>
          </p:cNvPicPr>
          <p:nvPr/>
        </p:nvPicPr>
        <p:blipFill>
          <a:blip r:embed="rId3" cstate="email"/>
          <a:srcRect/>
          <a:stretch>
            <a:fillRect/>
          </a:stretch>
        </p:blipFill>
        <p:spPr bwMode="auto">
          <a:xfrm>
            <a:off x="3571868" y="3357562"/>
            <a:ext cx="2643174" cy="1982381"/>
          </a:xfrm>
          <a:prstGeom prst="rect">
            <a:avLst/>
          </a:prstGeom>
          <a:noFill/>
        </p:spPr>
      </p:pic>
      <p:pic>
        <p:nvPicPr>
          <p:cNvPr id="26630" name="Picture 6" descr="Бизнес-Портал - Новости региона - Урожай зерна в Сибири в 2012 году снизится на треть"/>
          <p:cNvPicPr>
            <a:picLocks noChangeAspect="1" noChangeArrowheads="1"/>
          </p:cNvPicPr>
          <p:nvPr/>
        </p:nvPicPr>
        <p:blipFill>
          <a:blip r:embed="rId4" cstate="email"/>
          <a:srcRect/>
          <a:stretch>
            <a:fillRect/>
          </a:stretch>
        </p:blipFill>
        <p:spPr bwMode="auto">
          <a:xfrm>
            <a:off x="6500826" y="3286124"/>
            <a:ext cx="2571768" cy="1928826"/>
          </a:xfrm>
          <a:prstGeom prst="rect">
            <a:avLst/>
          </a:prstGeom>
          <a:noFill/>
        </p:spPr>
      </p:pic>
      <p:pic>
        <p:nvPicPr>
          <p:cNvPr id="26632" name="Picture 8" descr="Ученые предложили добывать еду из древесины Новости. Новости дня на сайте Подробности."/>
          <p:cNvPicPr>
            <a:picLocks noChangeAspect="1" noChangeArrowheads="1"/>
          </p:cNvPicPr>
          <p:nvPr/>
        </p:nvPicPr>
        <p:blipFill>
          <a:blip r:embed="rId5" cstate="email"/>
          <a:srcRect/>
          <a:stretch>
            <a:fillRect/>
          </a:stretch>
        </p:blipFill>
        <p:spPr bwMode="auto">
          <a:xfrm>
            <a:off x="1643042" y="4984801"/>
            <a:ext cx="2500330" cy="1873199"/>
          </a:xfrm>
          <a:prstGeom prst="rect">
            <a:avLst/>
          </a:prstGeom>
          <a:noFill/>
        </p:spPr>
      </p:pic>
      <p:pic>
        <p:nvPicPr>
          <p:cNvPr id="26634" name="Picture 10" descr="Фотография Нефтедобыча в Западной Сибири Виктор Печенев Фотобанк ГеоФото/GeoPhoto GetImages Group"/>
          <p:cNvPicPr>
            <a:picLocks noChangeAspect="1" noChangeArrowheads="1"/>
          </p:cNvPicPr>
          <p:nvPr/>
        </p:nvPicPr>
        <p:blipFill>
          <a:blip r:embed="rId6" cstate="email"/>
          <a:srcRect/>
          <a:stretch>
            <a:fillRect/>
          </a:stretch>
        </p:blipFill>
        <p:spPr bwMode="auto">
          <a:xfrm>
            <a:off x="5500694" y="4991395"/>
            <a:ext cx="2571768" cy="18666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1143000"/>
          </a:xfrm>
        </p:spPr>
        <p:txBody>
          <a:bodyPr>
            <a:noAutofit/>
          </a:bodyPr>
          <a:lstStyle/>
          <a:p>
            <a:r>
              <a:rPr lang="ru-RU" sz="2800" dirty="0" smtClean="0"/>
              <a:t>Присоединение Сибири к Русскому государству началось с похода Ермака в 1581 г. К этому же периоду относится основание первых русских городов в Сибири — Тюмени (1586 г.), Тобольска (1587 г.), Обдорска, современного Салехарда (1595 г.) и т. д.</a:t>
            </a:r>
            <a:endParaRPr lang="ru-RU" sz="2800" dirty="0"/>
          </a:p>
        </p:txBody>
      </p:sp>
      <p:pic>
        <p:nvPicPr>
          <p:cNvPr id="4098" name="Picture 2" descr="http://a-pesni.org/istor/a-startum.jpg"/>
          <p:cNvPicPr>
            <a:picLocks noChangeAspect="1" noChangeArrowheads="1"/>
          </p:cNvPicPr>
          <p:nvPr/>
        </p:nvPicPr>
        <p:blipFill>
          <a:blip r:embed="rId2" cstate="email"/>
          <a:srcRect/>
          <a:stretch>
            <a:fillRect/>
          </a:stretch>
        </p:blipFill>
        <p:spPr bwMode="auto">
          <a:xfrm>
            <a:off x="0" y="3143248"/>
            <a:ext cx="4841122"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Чебоксарский район Чувашской Республики &quot; Тобольский Знаменский монастырь"/>
          <p:cNvPicPr>
            <a:picLocks noChangeAspect="1" noChangeArrowheads="1"/>
          </p:cNvPicPr>
          <p:nvPr/>
        </p:nvPicPr>
        <p:blipFill>
          <a:blip r:embed="rId3" cstate="email"/>
          <a:srcRect/>
          <a:stretch>
            <a:fillRect/>
          </a:stretch>
        </p:blipFill>
        <p:spPr bwMode="auto">
          <a:xfrm>
            <a:off x="5223118" y="3143248"/>
            <a:ext cx="3920882"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asha_bogdanov - Русские дети и война 1941-1945 Они воевали не ради того чтоб Янукович и Путин сдали Киев бендеровцам"/>
          <p:cNvPicPr>
            <a:picLocks noChangeAspect="1" noChangeArrowheads="1"/>
          </p:cNvPicPr>
          <p:nvPr/>
        </p:nvPicPr>
        <p:blipFill>
          <a:blip r:embed="rId2" cstate="email"/>
          <a:srcRect/>
          <a:stretch>
            <a:fillRect/>
          </a:stretch>
        </p:blipFill>
        <p:spPr bwMode="auto">
          <a:xfrm>
            <a:off x="5714976" y="2285992"/>
            <a:ext cx="3429024" cy="2565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80" name="Picture 8" descr="Внимание. Каждому читателю этого журнала в подарок 60000 руб. :) Истории Ретрограда"/>
          <p:cNvPicPr>
            <a:picLocks noChangeAspect="1" noChangeArrowheads="1"/>
          </p:cNvPicPr>
          <p:nvPr/>
        </p:nvPicPr>
        <p:blipFill>
          <a:blip r:embed="rId3"/>
          <a:srcRect/>
          <a:stretch>
            <a:fillRect/>
          </a:stretch>
        </p:blipFill>
        <p:spPr bwMode="auto">
          <a:xfrm>
            <a:off x="5857884" y="4405342"/>
            <a:ext cx="1715145" cy="2452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357158" y="928670"/>
            <a:ext cx="8229600" cy="1143000"/>
          </a:xfrm>
        </p:spPr>
        <p:txBody>
          <a:bodyPr>
            <a:normAutofit fontScale="90000"/>
          </a:bodyPr>
          <a:lstStyle/>
          <a:p>
            <a:r>
              <a:rPr lang="ru-RU" sz="2400" dirty="0" smtClean="0"/>
              <a:t>При впадении реки Тобол в Иртыш был основан Тобольск, который на фоне современных городов-гигантов кажется незаметным, но этот город — первая столица Сибири, ее административный и церковный центр в XVII— XVIII вв. Тобольск также был крупнейшим культурным и просветительским центром Сибири: в 1703 г. здесь открылась первая в Сибири славяно-русская школа, затем был основан театр, издавался первый сибирский журнал и т.д. </a:t>
            </a:r>
            <a:endParaRPr lang="ru-RU" sz="2400" dirty="0"/>
          </a:p>
        </p:txBody>
      </p:sp>
      <p:pic>
        <p:nvPicPr>
          <p:cNvPr id="3074" name="Picture 2" descr="http://www.nasledie-rus.ru/img/710000/710607.jpg"/>
          <p:cNvPicPr>
            <a:picLocks noChangeAspect="1" noChangeArrowheads="1"/>
          </p:cNvPicPr>
          <p:nvPr/>
        </p:nvPicPr>
        <p:blipFill>
          <a:blip r:embed="rId4"/>
          <a:srcRect/>
          <a:stretch>
            <a:fillRect/>
          </a:stretch>
        </p:blipFill>
        <p:spPr bwMode="auto">
          <a:xfrm>
            <a:off x="2906832" y="2857496"/>
            <a:ext cx="3236804" cy="25117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8" name="Picture 6" descr="Против всех Golosa.info"/>
          <p:cNvPicPr>
            <a:picLocks noChangeAspect="1" noChangeArrowheads="1"/>
          </p:cNvPicPr>
          <p:nvPr/>
        </p:nvPicPr>
        <p:blipFill>
          <a:blip r:embed="rId5" cstate="email"/>
          <a:srcRect/>
          <a:stretch>
            <a:fillRect/>
          </a:stretch>
        </p:blipFill>
        <p:spPr bwMode="auto">
          <a:xfrm>
            <a:off x="-142908" y="3929066"/>
            <a:ext cx="3381399" cy="25360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fontScale="90000"/>
          </a:bodyPr>
          <a:lstStyle/>
          <a:p>
            <a:r>
              <a:rPr lang="ru-RU" sz="2400" dirty="0" smtClean="0"/>
              <a:t>Тобольск — один из очень немногих городов мира, сохранивших в своем облике силуэт XVII—XVIII вв. Над городом господствует кремль, построенный в начале XVIII в. по проекту С. У. </a:t>
            </a:r>
            <a:r>
              <a:rPr lang="ru-RU" sz="2400" dirty="0" err="1" smtClean="0"/>
              <a:t>Ремезова</a:t>
            </a:r>
            <a:r>
              <a:rPr lang="ru-RU" sz="2400" dirty="0" smtClean="0"/>
              <a:t> — архитектора, художника, историка, писателя и географа, выдающегося сибирского просветителя.</a:t>
            </a:r>
            <a:endParaRPr lang="ru-RU" sz="2400" dirty="0"/>
          </a:p>
        </p:txBody>
      </p:sp>
      <p:pic>
        <p:nvPicPr>
          <p:cNvPr id="2050" name="Picture 2" descr="Кремль: Март 2013"/>
          <p:cNvPicPr>
            <a:picLocks noChangeAspect="1" noChangeArrowheads="1"/>
          </p:cNvPicPr>
          <p:nvPr/>
        </p:nvPicPr>
        <p:blipFill>
          <a:blip r:embed="rId2" cstate="email"/>
          <a:srcRect/>
          <a:stretch>
            <a:fillRect/>
          </a:stretch>
        </p:blipFill>
        <p:spPr bwMode="auto">
          <a:xfrm>
            <a:off x="285720" y="2285992"/>
            <a:ext cx="4357718"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Постельное белье и домашний текстиль из Иваново. Интернет-магазин с доставкой в Тобольск"/>
          <p:cNvPicPr>
            <a:picLocks noChangeAspect="1" noChangeArrowheads="1"/>
          </p:cNvPicPr>
          <p:nvPr/>
        </p:nvPicPr>
        <p:blipFill>
          <a:blip r:embed="rId3" cstate="email"/>
          <a:srcRect/>
          <a:stretch>
            <a:fillRect/>
          </a:stretch>
        </p:blipFill>
        <p:spPr bwMode="auto">
          <a:xfrm>
            <a:off x="4857720" y="2285992"/>
            <a:ext cx="4286280"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вежа - Самое интересное в блогах"/>
          <p:cNvPicPr>
            <a:picLocks noChangeAspect="1" noChangeArrowheads="1"/>
          </p:cNvPicPr>
          <p:nvPr/>
        </p:nvPicPr>
        <p:blipFill>
          <a:blip r:embed="rId2"/>
          <a:srcRect/>
          <a:stretch>
            <a:fillRect/>
          </a:stretch>
        </p:blipFill>
        <p:spPr bwMode="auto">
          <a:xfrm>
            <a:off x="1500166" y="1000108"/>
            <a:ext cx="5486400" cy="2714626"/>
          </a:xfrm>
          <a:prstGeom prst="rect">
            <a:avLst/>
          </a:prstGeom>
          <a:noFill/>
        </p:spPr>
      </p:pic>
      <p:sp>
        <p:nvSpPr>
          <p:cNvPr id="2" name="Заголовок 1"/>
          <p:cNvSpPr>
            <a:spLocks noGrp="1"/>
          </p:cNvSpPr>
          <p:nvPr>
            <p:ph type="title"/>
          </p:nvPr>
        </p:nvSpPr>
        <p:spPr/>
        <p:txBody>
          <a:bodyPr>
            <a:normAutofit fontScale="90000"/>
          </a:bodyPr>
          <a:lstStyle/>
          <a:p>
            <a:r>
              <a:rPr lang="ru-RU" sz="2400" dirty="0" smtClean="0"/>
              <a:t>В XVII в. главным товаром, вывозившимся из Сибири, была пушнина. А главным центром пушной торговли была «</a:t>
            </a:r>
            <a:r>
              <a:rPr lang="ru-RU" sz="2400" dirty="0" err="1" smtClean="0"/>
              <a:t>златокипящая</a:t>
            </a:r>
            <a:r>
              <a:rPr lang="ru-RU" sz="2400" dirty="0" smtClean="0"/>
              <a:t> </a:t>
            </a:r>
            <a:r>
              <a:rPr lang="ru-RU" sz="2400" dirty="0" err="1" smtClean="0"/>
              <a:t>Мангазея</a:t>
            </a:r>
            <a:r>
              <a:rPr lang="ru-RU" sz="2400" dirty="0" smtClean="0"/>
              <a:t>».</a:t>
            </a:r>
            <a:endParaRPr lang="ru-RU" sz="2400" dirty="0"/>
          </a:p>
        </p:txBody>
      </p:sp>
      <p:pic>
        <p:nvPicPr>
          <p:cNvPr id="1030" name="Picture 6" descr="Фотосоюз, фотобанк: РЕДЬКИН Марк (1908-1987) - Москва"/>
          <p:cNvPicPr>
            <a:picLocks noChangeAspect="1" noChangeArrowheads="1"/>
          </p:cNvPicPr>
          <p:nvPr/>
        </p:nvPicPr>
        <p:blipFill>
          <a:blip r:embed="rId3"/>
          <a:srcRect/>
          <a:stretch>
            <a:fillRect/>
          </a:stretch>
        </p:blipFill>
        <p:spPr bwMode="auto">
          <a:xfrm>
            <a:off x="571472" y="3786190"/>
            <a:ext cx="2428892" cy="2846358"/>
          </a:xfrm>
          <a:prstGeom prst="rect">
            <a:avLst/>
          </a:prstGeom>
          <a:noFill/>
        </p:spPr>
      </p:pic>
      <p:pic>
        <p:nvPicPr>
          <p:cNvPr id="1032" name="Picture 8" descr="Фотосоюз, фотобанк: РЕДЬКИН Марк (1908-1987) - Москва"/>
          <p:cNvPicPr>
            <a:picLocks noChangeAspect="1" noChangeArrowheads="1"/>
          </p:cNvPicPr>
          <p:nvPr/>
        </p:nvPicPr>
        <p:blipFill>
          <a:blip r:embed="rId4"/>
          <a:srcRect/>
          <a:stretch>
            <a:fillRect/>
          </a:stretch>
        </p:blipFill>
        <p:spPr bwMode="auto">
          <a:xfrm>
            <a:off x="6286512" y="3857628"/>
            <a:ext cx="2609858" cy="2756383"/>
          </a:xfrm>
          <a:prstGeom prst="rect">
            <a:avLst/>
          </a:prstGeom>
          <a:noFill/>
        </p:spPr>
      </p:pic>
      <p:pic>
        <p:nvPicPr>
          <p:cNvPr id="1034" name="Picture 10" descr="Экспозиция по народам Сибири, 1880 год"/>
          <p:cNvPicPr>
            <a:picLocks noChangeAspect="1" noChangeArrowheads="1"/>
          </p:cNvPicPr>
          <p:nvPr/>
        </p:nvPicPr>
        <p:blipFill>
          <a:blip r:embed="rId5"/>
          <a:srcRect/>
          <a:stretch>
            <a:fillRect/>
          </a:stretch>
        </p:blipFill>
        <p:spPr bwMode="auto">
          <a:xfrm>
            <a:off x="3500430" y="3857628"/>
            <a:ext cx="2314584" cy="27146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t>Следующий этап освоения Сибири (XVIII—XIX вв.) связан с перемещением главных «линий проникновения» к югу, в степную зону, где строятся крепости, защищающие русских поселенцев от воинственных степных народов.</a:t>
            </a:r>
            <a:endParaRPr lang="ru-RU" sz="2400" dirty="0"/>
          </a:p>
        </p:txBody>
      </p:sp>
      <p:pic>
        <p:nvPicPr>
          <p:cNvPr id="20482" name="Picture 2" descr="Болванцы на лысой горе - страница 3"/>
          <p:cNvPicPr>
            <a:picLocks noChangeAspect="1" noChangeArrowheads="1"/>
          </p:cNvPicPr>
          <p:nvPr/>
        </p:nvPicPr>
        <p:blipFill>
          <a:blip r:embed="rId2"/>
          <a:srcRect/>
          <a:stretch>
            <a:fillRect/>
          </a:stretch>
        </p:blipFill>
        <p:spPr bwMode="auto">
          <a:xfrm>
            <a:off x="1000100" y="2000240"/>
            <a:ext cx="7062189" cy="458887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1143000"/>
          </a:xfrm>
        </p:spPr>
        <p:txBody>
          <a:bodyPr>
            <a:normAutofit fontScale="90000"/>
          </a:bodyPr>
          <a:lstStyle/>
          <a:p>
            <a:r>
              <a:rPr lang="ru-RU" sz="2400" dirty="0" smtClean="0"/>
              <a:t>В предгорьях Алтая (Барнаул) и в Забайкалье (Нерчинск) в начале XVIII в. развивается новое направление хозяйственной деятельности — добыча серебряных руд и выплавка серебра; из Сибири Россия получает все серебро (а в тот период именно серебряная монета была основой денежной системы страны). Начинается, пока еще в небольших масштабах, и крестьянское заселение степных районов. Позже открываются месторождения золота в Восточной Сибири; отсюда Россия получает к концу XIX в. 70% всего золота.</a:t>
            </a:r>
            <a:endParaRPr lang="ru-RU" sz="2400" dirty="0"/>
          </a:p>
        </p:txBody>
      </p:sp>
      <p:pic>
        <p:nvPicPr>
          <p:cNvPr id="19460" name="Picture 4" descr="Интересные факты о драгоценных металлах Интересные Факты"/>
          <p:cNvPicPr>
            <a:picLocks noChangeAspect="1" noChangeArrowheads="1"/>
          </p:cNvPicPr>
          <p:nvPr/>
        </p:nvPicPr>
        <p:blipFill>
          <a:blip r:embed="rId2" cstate="email"/>
          <a:srcRect/>
          <a:stretch>
            <a:fillRect/>
          </a:stretch>
        </p:blipFill>
        <p:spPr bwMode="auto">
          <a:xfrm>
            <a:off x="5072066" y="3500438"/>
            <a:ext cx="3714776" cy="2858411"/>
          </a:xfrm>
          <a:prstGeom prst="rect">
            <a:avLst/>
          </a:prstGeom>
          <a:noFill/>
        </p:spPr>
      </p:pic>
      <p:pic>
        <p:nvPicPr>
          <p:cNvPr id="19462" name="Picture 6" descr="Сумка для истинной Парижанки Paris-Chance - Все о Франции для женщин"/>
          <p:cNvPicPr>
            <a:picLocks noChangeAspect="1" noChangeArrowheads="1"/>
          </p:cNvPicPr>
          <p:nvPr/>
        </p:nvPicPr>
        <p:blipFill>
          <a:blip r:embed="rId3" cstate="email"/>
          <a:srcRect/>
          <a:stretch>
            <a:fillRect/>
          </a:stretch>
        </p:blipFill>
        <p:spPr bwMode="auto">
          <a:xfrm>
            <a:off x="357158" y="3500438"/>
            <a:ext cx="4429156" cy="29542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736"/>
            <a:ext cx="8229600" cy="1143000"/>
          </a:xfrm>
        </p:spPr>
        <p:txBody>
          <a:bodyPr>
            <a:normAutofit fontScale="90000"/>
          </a:bodyPr>
          <a:lstStyle/>
          <a:p>
            <a:r>
              <a:rPr lang="ru-RU" sz="2400" dirty="0" smtClean="0"/>
              <a:t>Иркутск возник в XVII в. (статус города получил в 1686 г.); с конца XVIII в. — центр губернии, а с начала XIX в. — </a:t>
            </a:r>
            <a:r>
              <a:rPr lang="ru-RU" sz="2400" dirty="0" err="1" smtClean="0"/>
              <a:t>Восточно-Сибирского</a:t>
            </a:r>
            <a:r>
              <a:rPr lang="ru-RU" sz="2400" dirty="0" smtClean="0"/>
              <a:t> генерал-губернаторства (которое простиралось тогда до Тихого океана). Иркутск традиционно считался «культурной столицей» Сибири; этому немало способствовали ссыльные декабристы, много сделавшие и для изучения Сибири, и для развития в ней просвещения. Промышленный рост города начинается в XX в. Иркутск — один из немногих городов Сибири, имеющий вокруг себя развитую городскую агломерацию, сложившуюся вдоль Транссиба (города Шелихов, </a:t>
            </a:r>
            <a:r>
              <a:rPr lang="ru-RU" sz="2400" dirty="0" err="1" smtClean="0"/>
              <a:t>Усолье-Сибирское</a:t>
            </a:r>
            <a:r>
              <a:rPr lang="ru-RU" sz="2400" dirty="0" smtClean="0"/>
              <a:t>, </a:t>
            </a:r>
            <a:r>
              <a:rPr lang="ru-RU" sz="2400" dirty="0" err="1" smtClean="0"/>
              <a:t>Ангарск</a:t>
            </a:r>
            <a:r>
              <a:rPr lang="ru-RU" sz="2400" dirty="0" smtClean="0"/>
              <a:t>).</a:t>
            </a:r>
            <a:endParaRPr lang="ru-RU" sz="2400" dirty="0"/>
          </a:p>
        </p:txBody>
      </p:sp>
      <p:pic>
        <p:nvPicPr>
          <p:cNvPr id="18434" name="Picture 2" descr="Артифакт Новогодние праздники иркутян 19-го века"/>
          <p:cNvPicPr>
            <a:picLocks noChangeAspect="1" noChangeArrowheads="1"/>
          </p:cNvPicPr>
          <p:nvPr/>
        </p:nvPicPr>
        <p:blipFill>
          <a:blip r:embed="rId2"/>
          <a:srcRect/>
          <a:stretch>
            <a:fillRect/>
          </a:stretch>
        </p:blipFill>
        <p:spPr bwMode="auto">
          <a:xfrm>
            <a:off x="357158" y="3857628"/>
            <a:ext cx="4429124" cy="2757130"/>
          </a:xfrm>
          <a:prstGeom prst="rect">
            <a:avLst/>
          </a:prstGeom>
          <a:noFill/>
        </p:spPr>
      </p:pic>
      <p:pic>
        <p:nvPicPr>
          <p:cNvPr id="18436" name="Picture 4" descr="Иркутск, Россия - Центр туризма, подбор туров онлайн, онлайн-бронирование гостиниц, оформление виз, страховок, гринкарт, продажа"/>
          <p:cNvPicPr>
            <a:picLocks noChangeAspect="1" noChangeArrowheads="1"/>
          </p:cNvPicPr>
          <p:nvPr/>
        </p:nvPicPr>
        <p:blipFill>
          <a:blip r:embed="rId3" cstate="email"/>
          <a:srcRect/>
          <a:stretch>
            <a:fillRect/>
          </a:stretch>
        </p:blipFill>
        <p:spPr bwMode="auto">
          <a:xfrm>
            <a:off x="5000628" y="3857628"/>
            <a:ext cx="3857652" cy="27503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229600" cy="1143000"/>
          </a:xfrm>
        </p:spPr>
        <p:txBody>
          <a:bodyPr>
            <a:normAutofit fontScale="90000"/>
          </a:bodyPr>
          <a:lstStyle/>
          <a:p>
            <a:r>
              <a:rPr lang="ru-RU" sz="2400" dirty="0" smtClean="0"/>
              <a:t>Транссибирская магистраль, которую начали строить в 1891 г. из Челябинска (а позже и из Владивостока), резко облегчила переселение людей (к 1914 г. в Сибирь переселилось более 2 </a:t>
            </a:r>
            <a:r>
              <a:rPr lang="ru-RU" sz="2400" dirty="0" err="1" smtClean="0"/>
              <a:t>млн</a:t>
            </a:r>
            <a:r>
              <a:rPr lang="ru-RU" sz="2400" dirty="0" smtClean="0"/>
              <a:t> человек), способствовала сельскохозяйственному освоению территории и сделала выгодным вывоз за границу зерна и сливочного масла, которые здесь производили в избытке.</a:t>
            </a:r>
            <a:endParaRPr lang="ru-RU" sz="2400" dirty="0"/>
          </a:p>
        </p:txBody>
      </p:sp>
      <p:pic>
        <p:nvPicPr>
          <p:cNvPr id="24580" name="Picture 4" descr="Жиры, маргарин, масло / Питание / daraba - фитнес, спорт, здоровое питание"/>
          <p:cNvPicPr>
            <a:picLocks noChangeAspect="1" noChangeArrowheads="1"/>
          </p:cNvPicPr>
          <p:nvPr/>
        </p:nvPicPr>
        <p:blipFill>
          <a:blip r:embed="rId2" cstate="email"/>
          <a:srcRect/>
          <a:stretch>
            <a:fillRect/>
          </a:stretch>
        </p:blipFill>
        <p:spPr bwMode="auto">
          <a:xfrm>
            <a:off x="285720" y="3929066"/>
            <a:ext cx="3143272" cy="2372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2" name="Picture 6" descr="Все новости Свет и тени"/>
          <p:cNvPicPr>
            <a:picLocks noChangeAspect="1" noChangeArrowheads="1"/>
          </p:cNvPicPr>
          <p:nvPr/>
        </p:nvPicPr>
        <p:blipFill>
          <a:blip r:embed="rId3" cstate="email"/>
          <a:srcRect/>
          <a:stretch>
            <a:fillRect/>
          </a:stretch>
        </p:blipFill>
        <p:spPr bwMode="auto">
          <a:xfrm>
            <a:off x="5929322" y="4000504"/>
            <a:ext cx="2976120" cy="2221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78" name="Picture 2" descr="История России с Forbes. Заманчивая и ненужная Сибир"/>
          <p:cNvPicPr>
            <a:picLocks noChangeAspect="1" noChangeArrowheads="1"/>
          </p:cNvPicPr>
          <p:nvPr/>
        </p:nvPicPr>
        <p:blipFill>
          <a:blip r:embed="rId4"/>
          <a:srcRect/>
          <a:stretch>
            <a:fillRect/>
          </a:stretch>
        </p:blipFill>
        <p:spPr bwMode="auto">
          <a:xfrm>
            <a:off x="3143240" y="2643182"/>
            <a:ext cx="3286148" cy="2468458"/>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1000</Words>
  <PresentationFormat>Экран (4:3)</PresentationFormat>
  <Paragraphs>15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Хозяйственное освоение Сибири </vt:lpstr>
      <vt:lpstr>Присоединение Сибири к Русскому государству началось с похода Ермака в 1581 г. К этому же периоду относится основание первых русских городов в Сибири — Тюмени (1586 г.), Тобольска (1587 г.), Обдорска, современного Салехарда (1595 г.) и т. д.</vt:lpstr>
      <vt:lpstr>При впадении реки Тобол в Иртыш был основан Тобольск, который на фоне современных городов-гигантов кажется незаметным, но этот город — первая столица Сибири, ее административный и церковный центр в XVII— XVIII вв. Тобольск также был крупнейшим культурным и просветительским центром Сибири: в 1703 г. здесь открылась первая в Сибири славяно-русская школа, затем был основан театр, издавался первый сибирский журнал и т.д. </vt:lpstr>
      <vt:lpstr>Тобольск — один из очень немногих городов мира, сохранивших в своем облике силуэт XVII—XVIII вв. Над городом господствует кремль, построенный в начале XVIII в. по проекту С. У. Ремезова — архитектора, художника, историка, писателя и географа, выдающегося сибирского просветителя.</vt:lpstr>
      <vt:lpstr>В XVII в. главным товаром, вывозившимся из Сибири, была пушнина. А главным центром пушной торговли была «златокипящая Мангазея».</vt:lpstr>
      <vt:lpstr>Следующий этап освоения Сибири (XVIII—XIX вв.) связан с перемещением главных «линий проникновения» к югу, в степную зону, где строятся крепости, защищающие русских поселенцев от воинственных степных народов.</vt:lpstr>
      <vt:lpstr>В предгорьях Алтая (Барнаул) и в Забайкалье (Нерчинск) в начале XVIII в. развивается новое направление хозяйственной деятельности — добыча серебряных руд и выплавка серебра; из Сибири Россия получает все серебро (а в тот период именно серебряная монета была основой денежной системы страны). Начинается, пока еще в небольших масштабах, и крестьянское заселение степных районов. Позже открываются месторождения золота в Восточной Сибири; отсюда Россия получает к концу XIX в. 70% всего золота.</vt:lpstr>
      <vt:lpstr>Иркутск возник в XVII в. (статус города получил в 1686 г.); с конца XVIII в. — центр губернии, а с начала XIX в. — Восточно-Сибирского генерал-губернаторства (которое простиралось тогда до Тихого океана). Иркутск традиционно считался «культурной столицей» Сибири; этому немало способствовали ссыльные декабристы, много сделавшие и для изучения Сибири, и для развития в ней просвещения. Промышленный рост города начинается в XX в. Иркутск — один из немногих городов Сибири, имеющий вокруг себя развитую городскую агломерацию, сложившуюся вдоль Транссиба (города Шелихов, Усолье-Сибирское, Ангарск).</vt:lpstr>
      <vt:lpstr>Транссибирская магистраль, которую начали строить в 1891 г. из Челябинска (а позже и из Владивостока), резко облегчила переселение людей (к 1914 г. в Сибирь переселилось более 2 млн человек), способствовала сельскохозяйственному освоению территории и сделала выгодным вывоз за границу зерна и сливочного масла, которые здесь производили в избытке.</vt:lpstr>
      <vt:lpstr>Достопримечательности Новосибирска созданы в XX в. Это промышленные предприятия, научные и проектные организации, театры и музеи. Новосибирск — крупнейший научный центр в Азиатской России; здесь еще в 1950-х гг. был построен знаменитый своими научными достижениями мирового уровня Академгородок — центр Сибирского отделения Российской академии наук.</vt:lpstr>
      <vt:lpstr>Красноярск, основанный в 1628 г. как острог Красный Яр на высоком, правом берегу Енисея, начал развиваться как промышленный центр после постройки Транссибирской магистрали, но особенно во время Великой Отечественной войны, когда сюда были эвакуированы десятки заводов. В 1960-х гг. в 40 км выше города на Енисее была построена Красноярская ГЭС, в результате чего в городе ухудшилась экологическая обстановка: падающая с большой высоты вода не замерзает даже в самые холодные зимы, и над незамерзающей рекой клубится туман, который смешивается с выбросами заводов (алюминиевого, синтетического каучука и многих других), что в безветренную погоду резко ухудшает качество воздуха. К юго-западу от города в отрогах Восточного Саяна находится знаменитый заповедник «Столбы» со стометровыми скалами причудливых форм.</vt:lpstr>
      <vt:lpstr>После войны началось развитие новых для Сибири отраслей: электрогидроэнергетики на Ангаре и Енисее, выплавки алюминия на базе этой дешевой энергии, выплавки меди и никеля в Норильске, целлюлозно-бумажной промышленности и, конечно, добычи нефти и газа на севере Западной Сибири. Еще более разветвленным становится военно-промышленный комплекс; возникает несколько «закрытых городов», связанных преимущественно с атомной промышленностью.</vt:lpstr>
      <vt:lpstr>Распад СССР был отмечен резким спадом в ВПК и во многих гражданских отраслях; возникли проблемы в отношениях с Казахстаном, через который проходят несколько железных дорог, соединяющих Сибирь с Уралом. На казахстанском угле Экибастузского месторождения работали ГРЭС Южного Урала, а Экибастузские ГРЭС снабжали электроэнергией города Южной Сибири. Разрывы многих производственных связей, конечно, отрицательно сказались на экономике района и всей страны. Транссибирская магистраль (на участке Челябинск — Омск) проходит через казахстанский город Петропавловск, Южно-Сибирская (Новокузнецк — Барнаул — Павлодар — Астана — Магнитогорск) и Среднесибирская (Камень-на-Оби — Кокчетав — Куставай — Челябинск) магистрали в основном проходят по территории Казахстана.</vt:lpstr>
      <vt:lpstr>В новых условиях еще более возросла роль Сибири как основного источника валютных поступлений России. В 1990-е гг. увеличилась доля импорта в обеспечении потребностей населения России и продуктами питания, и потребительскими товарами. А главным источником валюты остался экспорт нефти и газа; к ним присоединился экспорт алюминия и никеля из Сибири, потребление которых внутри страны резко сократилось (сейчас на экспорт идет до 90% произведенного никеля и алюминия).</vt:lpstr>
      <vt:lpstr>В каждый из этапов Сибирь выполняла функции поставщика сырья и источника валюты для России. Вначале это была пушнина, затем серебро и золото, масло и зерно, уголь и сталь, а в наше время — лес и целлюлоза, нефть и газ, алюминий и никель. Причем некоторые из этих ресурсов уже в значительной степени исчерпаны: пушнины, серебра, золота, леса и нефти стало гораздо меньше. Поэтому дальнейшее развитие Сибири только как «сырьевого придатка» страны чревато исчерпанием даже кажущихся огромными ресурсов.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Хозяйственное освоение Сибири</dc:title>
  <dc:creator>Ирина</dc:creator>
  <cp:lastModifiedBy>Ирина</cp:lastModifiedBy>
  <cp:revision>16</cp:revision>
  <dcterms:modified xsi:type="dcterms:W3CDTF">2015-08-23T14:43:08Z</dcterms:modified>
</cp:coreProperties>
</file>