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99" r:id="rId4"/>
    <p:sldId id="267" r:id="rId5"/>
    <p:sldId id="297" r:id="rId6"/>
    <p:sldId id="268" r:id="rId7"/>
    <p:sldId id="269" r:id="rId8"/>
    <p:sldId id="270" r:id="rId9"/>
    <p:sldId id="272" r:id="rId10"/>
    <p:sldId id="273" r:id="rId11"/>
    <p:sldId id="274" r:id="rId12"/>
    <p:sldId id="277" r:id="rId13"/>
    <p:sldId id="298" r:id="rId14"/>
    <p:sldId id="278" r:id="rId15"/>
    <p:sldId id="280" r:id="rId16"/>
    <p:sldId id="282" r:id="rId17"/>
    <p:sldId id="283" r:id="rId18"/>
    <p:sldId id="284" r:id="rId19"/>
    <p:sldId id="285" r:id="rId20"/>
    <p:sldId id="288" r:id="rId21"/>
    <p:sldId id="289" r:id="rId22"/>
    <p:sldId id="291" r:id="rId23"/>
    <p:sldId id="292" r:id="rId24"/>
    <p:sldId id="300" r:id="rId25"/>
    <p:sldId id="293" r:id="rId26"/>
    <p:sldId id="296" r:id="rId27"/>
    <p:sldId id="30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87" autoAdjust="0"/>
  </p:normalViewPr>
  <p:slideViewPr>
    <p:cSldViewPr>
      <p:cViewPr varScale="1">
        <p:scale>
          <a:sx n="76" d="100"/>
          <a:sy n="76" d="100"/>
        </p:scale>
        <p:origin x="-18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570FD-8BB9-459C-B147-48BF44DB3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E822-AC20-47B1-8D98-4C43E3C35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E5281-5EA0-488B-B8A1-0CB87BE84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9F9AC-3DE8-4941-BECB-E3EFEB985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52199-5455-4A65-9134-560AA8C48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30ED-BEC3-4B1C-878B-DB53F5AE1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3AD0E-6585-414E-AD59-CE4B29120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2334-EAF9-4A97-B013-1EB84C399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F2D8F-F480-409A-BD29-BCBEF007C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EC08D-DD9E-497C-9259-49FE496DF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83911-910A-497A-8B32-0CA0C2A0B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C5E5EC8-D243-4E19-92AC-F716BF13E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48;&#1044;&#1048;&#1071;\Desktop\&#1085;&#1072;&#1095;&#1072;&#1083;&#1100;&#1085;&#1072;&#1103;%20&#1096;&#1082;&#1086;&#1083;&#1072;%20&#1055;&#1088;&#1077;&#1079;&#1080;&#1076;&#1077;&#1085;&#1090;&#1089;&#1082;&#1080;&#1077;%20&#1090;&#1077;&#1089;&#1090;&#1099;%20&#1080;%20&#1087;&#1072;&#1087;&#1072;,%20&#1084;&#1072;&#1084;&#1072;%20&#1080;%20&#1103;%202011%20&#1075;\&#1076;&#1077;&#1090;&#1089;&#1082;&#1080;&#1077;%20&#1087;&#1077;&#1089;&#1077;&#1085;&#1082;&#1080;\&#1089;&#1087;&#1086;&#1088;&#1090;&#1080;&#1074;&#1085;&#1099;&#1081;%20&#1084;&#1072;&#1088;&#1096;%20&#1084;&#1091;&#1079;&#1099;&#1082;&#1072;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plus-msk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565400"/>
            <a:ext cx="7772400" cy="1470025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Волейбол </a:t>
            </a:r>
          </a:p>
        </p:txBody>
      </p:sp>
      <p:pic>
        <p:nvPicPr>
          <p:cNvPr id="13315" name="Picture 4" descr="C:\Users\ЛИДИЯ\Desktop\vollybal_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700213"/>
            <a:ext cx="11715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C:\Users\ЛИДИЯ\Desktop\vollybal_2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1916113"/>
            <a:ext cx="952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C:\Users\ЛИДИЯ\Desktop\00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188913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C:\Users\ЛИДИЯ\Desktop\vollybal_2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765175"/>
            <a:ext cx="27813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C:\Users\ЛИДИЯ\Desktop\vollybal_11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4437063"/>
            <a:ext cx="8572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C:\Users\ЛИДИЯ\Desktop\vollybal_23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0338" y="5229225"/>
            <a:ext cx="2476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портивный марш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839200" y="115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2"/>
          <p:cNvSpPr>
            <a:spLocks noChangeArrowheads="1"/>
          </p:cNvSpPr>
          <p:nvPr/>
        </p:nvSpPr>
        <p:spPr bwMode="auto">
          <a:xfrm>
            <a:off x="5219700" y="5013325"/>
            <a:ext cx="352901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6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выполнил учитель физической культуры</a:t>
            </a:r>
            <a:br>
              <a:rPr lang="ru-RU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М.А. Снимчиков</a:t>
            </a:r>
          </a:p>
        </p:txBody>
      </p:sp>
    </p:spTree>
  </p:cSld>
  <p:clrMapOvr>
    <a:masterClrMapping/>
  </p:clrMapOvr>
  <p:transition advTm="78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68413"/>
            <a:ext cx="3981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1116013" y="3213100"/>
            <a:ext cx="396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Рис.2 Нижняя прямая подача</a:t>
            </a:r>
          </a:p>
          <a:p>
            <a:pPr algn="ctr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(вид спереди и сбоку)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341438"/>
            <a:ext cx="2971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5508625" y="3141663"/>
            <a:ext cx="28876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</a:rPr>
              <a:t>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Рис.3 Нижняя боковая подача.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3933825"/>
            <a:ext cx="24098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1692275" y="6021388"/>
            <a:ext cx="2854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Рис.4 Верхняя прямая подача</a:t>
            </a:r>
            <a:r>
              <a:rPr lang="ru-RU"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716338"/>
            <a:ext cx="27813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Прямоугольник 8"/>
          <p:cNvSpPr>
            <a:spLocks noChangeArrowheads="1"/>
          </p:cNvSpPr>
          <p:nvPr/>
        </p:nvSpPr>
        <p:spPr bwMode="auto">
          <a:xfrm>
            <a:off x="5435600" y="6021388"/>
            <a:ext cx="29098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Рис.5 Верхняя боковая подача.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052513"/>
            <a:ext cx="44481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971550" y="3068638"/>
            <a:ext cx="42116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Рис.6 Вариант верхней боковой подачи, так называемая планирующая подача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196975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5580063" y="2636838"/>
            <a:ext cx="338455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 7 Способы ударов по мячу  при выполнении планирующих подач.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716338"/>
            <a:ext cx="65817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488238" cy="6334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Передачи. 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971550" y="981075"/>
            <a:ext cx="7715250" cy="5400675"/>
          </a:xfrm>
        </p:spPr>
        <p:txBody>
          <a:bodyPr/>
          <a:lstStyle/>
          <a:p>
            <a:pPr eaLnBrk="1" hangingPunct="1"/>
            <a:endParaRPr lang="ru-RU" sz="1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Технический прием, с помощью которого мяч направляется партнеру для продолжения игры или переправляется на сторону противника, </a:t>
            </a:r>
          </a:p>
          <a:p>
            <a:pPr eaLnBrk="1" hangingPunct="1">
              <a:buFontTx/>
              <a:buNone/>
            </a:pPr>
            <a:r>
              <a:rPr lang="ru-RU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называется передачей. </a:t>
            </a:r>
          </a:p>
          <a:p>
            <a:pPr eaLnBrk="1" hangingPunct="1">
              <a:buFontTx/>
              <a:buNone/>
            </a:pPr>
            <a:endParaRPr lang="ru-RU" sz="16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направлению относительно передающего различают передачи вперед, над собой и назад. По длине траектории различают : длинные передачи – через зону ; короткие  - в соседнюю зону ; укороченные – в свою зону. По высоте различают передачи низкие (до 1 м над сеткой), средние (свыше 2 м), а по расстоянию от сетки – близкие (менее 0,5 м) и отдаленные ( более 0,5 м ).</a:t>
            </a:r>
          </a:p>
          <a:p>
            <a:pPr eaLnBrk="1" hangingPunct="1"/>
            <a:endParaRPr lang="ru-RU" sz="1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Наиболее распространенной является передача двумя руками сверху (рис.8,а). Ее главные преимущества заключаются в надежности и точности. При выполнении этой передачи в исходном положении ноги игрока согнуты в коленях, руки вынесены перед лицом так, что большие пальцы находятся примерно на уровне бровей. Кисти рук слегка повернуты внутрь, концы пальцев образуют овал в форме ковша (рис.8,б). Пальцы оптимально напряжены.</a:t>
            </a:r>
          </a:p>
          <a:p>
            <a:pPr eaLnBrk="1" hangingPunct="1"/>
            <a:endParaRPr lang="ru-RU" sz="1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1042988" y="981075"/>
            <a:ext cx="74898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приближении мяча встречное движение к нему начинают ноги – они выпрямляются в коленных суставах и поднимают тело игрока. Вслед за этим в движение включаются руки -  они поднимаются и выпрямляются на встречу мячу. Основную амортизирующую нагрузку принимают на себя большие пальцы. Указательные (главным образом) и средние пальцы являются ударными. Безымянные пальцы и мизинцы удерживают мяч  с боков, не захватывая его. Эти движения ног, туловища и рук, выполненные слитно, обеспечивают короткое касание мяча упругими пальцами, позволяют направить его в нужную точку по задуманной траектории.</a:t>
            </a:r>
            <a:endParaRPr lang="ru-RU" sz="1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Изучите позы и движения волейболиста при передачах двумя руками сверху,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обратите внимание на положение ног, туловища  рук в основной стойке (рис.8,а); расположение пальцев рук на мяче (рис.8,б);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движения волейболиста при передачах мяча вперед, над собой и назад (рис.9).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Другие виды передач применяются реже : двумя руками сверху в прыжке (рис.10,а), одной рукой сверху(рис.10,б),двумя руками снизу(рис.16).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В современной игре передача –важный элемент организации нападения, связывающий защиту с атакой. Задача передающего игрока в связи с этим – создавать партнерам наилучшие условия для атаки нападающими ударами. Каждый волейболист должен овладеть всем арсеналом быстрых и точных передач, уметь чередовать ( менять ) их по длине, высоте, направлению, своевременно выполнять отвлекающие действия.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42862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1116013" y="2276475"/>
            <a:ext cx="4032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Рис.8 Передача мяча двумя руками сверху (а) ; положение кистей рук и расположение пальцев на мяче в момент выполнения передачи (б).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276475"/>
            <a:ext cx="30003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5508625" y="4941888"/>
            <a:ext cx="33115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 10 Другие виды  выполненная в различных направлениях   передач в волейболе: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а) двумя руками в прыжке,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б) одной рукой сверху.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3500438"/>
            <a:ext cx="18764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6"/>
          <p:cNvSpPr>
            <a:spLocks noChangeArrowheads="1"/>
          </p:cNvSpPr>
          <p:nvPr/>
        </p:nvSpPr>
        <p:spPr bwMode="auto">
          <a:xfrm>
            <a:off x="1476375" y="5732463"/>
            <a:ext cx="3959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Рис.9 Передача двумя руками сверху,                                       выполненная в различных направлениях: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а) вперед ; б) над собой ; в) назад.</a:t>
            </a:r>
            <a:r>
              <a:rPr lang="ru-RU"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345363" cy="14398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виды передач 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волейболе: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1484313"/>
            <a:ext cx="7715250" cy="475297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Tx/>
              <a:buNone/>
              <a:defRPr/>
            </a:pPr>
            <a:endParaRPr lang="ru-RU" sz="5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«просто» обычный высокий пас во 2-ю и 4-ю зону.</a:t>
            </a:r>
          </a:p>
          <a:p>
            <a:pPr eaLnBrk="1" hangingPunct="1">
              <a:defRPr/>
            </a:pP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«метр» пасуется в 3-ю зону, на высоту метра от сетки.</a:t>
            </a:r>
          </a:p>
          <a:p>
            <a:pPr eaLnBrk="1" hangingPunct="1">
              <a:defRPr/>
            </a:pP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«метр сзади» пасуется также как и метр, только связующий дает пас себе за спину.</a:t>
            </a:r>
          </a:p>
          <a:p>
            <a:pPr eaLnBrk="1" hangingPunct="1">
              <a:defRPr/>
            </a:pP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«взлет» пасуется в 3-ю зону. В момент, когда мяча касается связующий, нападающий уже должен быть в воздухе с вытянутой рукой готовой к удару, а связующий должен быстрым и коротким пасом вложить мяч в руку нападающего.  </a:t>
            </a:r>
          </a:p>
          <a:p>
            <a:pPr eaLnBrk="1" hangingPunct="1">
              <a:defRPr/>
            </a:pP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«взлет сзади» пасуется как обычный взлет, только за голову и нападающий бежит чуть с опозданием. </a:t>
            </a:r>
          </a:p>
          <a:p>
            <a:pPr eaLnBrk="1" hangingPunct="1">
              <a:defRPr/>
            </a:pP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«душка» пасуется как взлет, но только в разрыв блока. Например, между третей и четвертой зоной.</a:t>
            </a:r>
          </a:p>
          <a:p>
            <a:pPr eaLnBrk="1" hangingPunct="1">
              <a:defRPr/>
            </a:pP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«стопка» играется как взлет в 3-й зоне, но мяч не швыряется с силой в руку нападающему, а подвешивается над сеткой на высоте 20-50 см.Нападающий должен бежать с задержкой, по сравнению с взлетом. Но такие удары легче блокировать, так как блокирующим есть время, чтобы успеть поставить блок.</a:t>
            </a:r>
          </a:p>
          <a:p>
            <a:pPr eaLnBrk="1" hangingPunct="1">
              <a:defRPr/>
            </a:pP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«прострел» пасуется на антенну, ниже и быстрее чем «просто», в момент, когда связующий касается мяча, нападающий должен быть в завершающем этапе разбега и готовым к прыжку.</a:t>
            </a:r>
          </a:p>
          <a:p>
            <a:pPr eaLnBrk="1" hangingPunct="1">
              <a:defRPr/>
            </a:pP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6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марита</a:t>
            </a: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пасуется как «метр»,но отличие в том, что нападающий имитирует разбег на взлет и останавливается, блок поднимается, в тот момент, когда блок опускается, прыгает и бьет нападающий.</a:t>
            </a:r>
            <a:endParaRPr lang="ru-RU" sz="6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7200900" cy="7207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Нападение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1412875"/>
            <a:ext cx="7715250" cy="47132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Нападающие удары. </a:t>
            </a:r>
          </a:p>
          <a:p>
            <a:pPr eaLnBrk="1" hangingPunct="1">
              <a:buFontTx/>
              <a:buNone/>
              <a:defRPr/>
            </a:pPr>
            <a:endParaRPr lang="ru-RU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Технический прием атаки, состоящий в перебивании одной рукой мяча, находящегося выше верхнего края сетки, на сторону противника, 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называется нападающим ударом. 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Скорость полета мяча зависит от удара: чем сильнее удар, тем больше скорость, следовательно, его труднее принять. </a:t>
            </a:r>
          </a:p>
          <a:p>
            <a:pPr eaLnBrk="1" hangingPunct="1">
              <a:defRPr/>
            </a:pP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технике выполнения, различают прямой нападающий удар и боковой. И тот и другой могут быть выполнены в прыжке с места или с разбега. По скорости полета мяча различают: 1) Силовые(скоростные); 2) Кистевые(ускоренные); 3) Обманные(медленные).</a:t>
            </a:r>
          </a:p>
          <a:p>
            <a:pPr eaLnBrk="1" hangingPunct="1">
              <a:defRPr/>
            </a:pPr>
            <a:endPara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Прямой нападающий удар. Длина разбега колеблется от 2 до 4 м и состоит из 2 – 4 шагов. Первый шаг короткий, выполняется мягко, как бы крадучись, последний шаг длинный, выполняется в виде скачка. Прямая нога выносится вперед и ставится на пятку, в след за этим быстро приставляется другая нога. Туловище слегка отклоняется назад, руки внизу –сзади. Вместе с перекатом на носки ноги выпрямляются и выполняется прыжок, бьющая рука взмахом по кратчайшему пути поднимается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5256213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6227763" y="692150"/>
            <a:ext cx="2916237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прыжке плечи и бьющая рука отводится назад, туловище прогибается(рис.12). С этого момента начинается выполнение собственно нападающего удара. Первое движении – выведение вперед локтя бьющей руки. Бьющая рука, разгибаясь в локтевом суставе, начинает движение вперед и акцентированным движением кистью ударят по мячу. Пальцы кисти в момент удара плотно сжаты, мяч находится несколько впереди игрока. 	Приземление после удара выполняются на согнутые ноги с опущенными руками, что дает игроку возможность быстро начать перемещение в нужном направлении или выполнить повторный прыжок для блокировки</a:t>
            </a:r>
            <a:r>
              <a:rPr lang="ru-RU" sz="160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129463" cy="6334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Боковой нападающий удар </a:t>
            </a:r>
            <a:endParaRPr lang="ru-RU" smtClean="0">
              <a:solidFill>
                <a:srgbClr val="FFFF0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484313"/>
            <a:ext cx="6553200" cy="3038475"/>
          </a:xfrm>
        </p:spPr>
      </p:pic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1187450" y="4868863"/>
            <a:ext cx="662463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выполняется после широкого через сторону замаха бьющей рукой. Изменяя движения руки и кисти, можно выполнять также нападающие удары с переводом мяча вправо и влево.</a:t>
            </a:r>
          </a:p>
          <a:p>
            <a:endParaRPr lang="ru-RU"/>
          </a:p>
          <a:p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0"/>
            <a:ext cx="7129463" cy="908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Удар переводом вправо или влево.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412875"/>
            <a:ext cx="4679950" cy="4824413"/>
          </a:xfrm>
        </p:spPr>
      </p:pic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5724525" y="1557338"/>
            <a:ext cx="3203575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Удар переводом вправо или влево бывает с поворотом туловища и без.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Удары с поворотом туловища выполняются также как и прямой, но с незначительным поворотом туловища в сторону удара и удар по мячу наносится сверху – сзади - справа. При переводе вправо туловище начинает моментальный поворот после отрыва от земли, далее его порядком при наклоняют влево, а  плечо отводят от сетки.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при ударе без поворота туловища основную роль играет удар по мячу кистью.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971550" y="188913"/>
            <a:ext cx="7056438" cy="6477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История волейбола</a:t>
            </a: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971550" y="981075"/>
            <a:ext cx="7715250" cy="5145088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Волейбол </a:t>
            </a:r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это игровой вид спорта, пользующийся немалой популярностью. Занятия этим видом спорта способствуют развитию многих физических качеств: силы рук и плечевого пояса, прыгучести, быстроты реакции, координации движений в пространстве и во времени.</a:t>
            </a:r>
          </a:p>
          <a:p>
            <a:pPr eaLnBrk="1" hangingPunct="1"/>
            <a:endParaRPr lang="ru-RU" sz="1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Появился волейбол в США в 1895 году. Основоположником этой игры  был пастор Уильям Морган - преподаватель колледжа, предложивший назвать игру «волейбол», что в переводе с английского  «летящий мяч» (от «volley» - отбивать на лету и «ball» - мяч). В 1900 году появились первые правила волейбола.</a:t>
            </a:r>
          </a:p>
          <a:p>
            <a:pPr eaLnBrk="1" hangingPunct="1"/>
            <a:endParaRPr lang="ru-RU" sz="1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западной Европе стал очень популярным пляжный волейбол (2 х 2), в последние годы по этому красивейшему виду спорта проходят чемпионаты Европы и мира, и он включен в программу Олимпийских игр. </a:t>
            </a:r>
          </a:p>
          <a:p>
            <a:pPr eaLnBrk="1" hangingPunct="1"/>
            <a:endParaRPr lang="ru-RU" sz="1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Волейбол, возникнув в 1895 году, в США, быстро стал популярным в разных странах, особенно на европейском континенте. Первоначально это была игра развлечение. Мяч подолгу находился в воздухе, т.к. большое количество игроков в команде    (8 – 10 человек) и слабая техника нападения подолгу не позволяли мячу упасть на площадку. Однако постепенно стали появляться способы перебивания мяча через сетку, затруднявшие защитные действия соперников. Это привело к выделению основных технических приемов: подача, передача, нападающий удар, блок.</a:t>
            </a:r>
            <a:r>
              <a:rPr lang="ru-RU" sz="1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60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129463" cy="63341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Блокирование в волейболе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971550" y="1125538"/>
            <a:ext cx="7715250" cy="5000625"/>
          </a:xfrm>
        </p:spPr>
        <p:txBody>
          <a:bodyPr/>
          <a:lstStyle/>
          <a:p>
            <a:pPr eaLnBrk="1" hangingPunct="1"/>
            <a:endParaRPr lang="ru-RU" sz="1400" smtClean="0">
              <a:solidFill>
                <a:srgbClr val="FFFF00"/>
              </a:solidFill>
            </a:endParaRPr>
          </a:p>
          <a:p>
            <a:pPr eaLnBrk="1" hangingPunct="1"/>
            <a:endParaRPr lang="ru-RU" sz="1400" smtClean="0">
              <a:solidFill>
                <a:srgbClr val="FFFF00"/>
              </a:solidFill>
            </a:endParaRPr>
          </a:p>
          <a:p>
            <a:pPr eaLnBrk="1" hangingPunct="1"/>
            <a:r>
              <a:rPr lang="ru-RU" sz="1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Технический прием защиты, с помощь которого преграждают путь мячу после нападающего удара со стороны противника, </a:t>
            </a:r>
            <a:r>
              <a:rPr lang="ru-RU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называется блоком</a:t>
            </a:r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а действие защитников – </a:t>
            </a:r>
            <a:r>
              <a:rPr lang="ru-RU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блокированием.</a:t>
            </a:r>
          </a:p>
          <a:p>
            <a:pPr eaLnBrk="1" hangingPunct="1"/>
            <a:endParaRPr lang="ru-RU" sz="1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Из положения игрока (рис.20),готовящегося к блокированию, приставным шагом, скачком или бегом защитник перемещается к предполагаемому месту блокирования. Последний шаг перед выпрыгиванием выполняется как напрыгивающий, стопорящий (по типу разбега перед нападающим ударом); другая нога приставляется на ширину плеч.</a:t>
            </a:r>
          </a:p>
          <a:p>
            <a:pPr eaLnBrk="1" hangingPunct="1"/>
            <a:endParaRPr lang="ru-RU" sz="1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Затем следует выпрыгивание. Движение начинают ноги, затем продолжают руки. При приближении мяча руки выпрямляются и ставятся на пути его движения: пальцы рук разведены и оптимально напряжены, кисти слегка согнуты, чтоб мяч направить вперед – вниз на площадку противника.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60350"/>
            <a:ext cx="23336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5364163" y="908050"/>
            <a:ext cx="29162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Рис.20 Стойка защитника перед блокированием.</a:t>
            </a:r>
          </a:p>
        </p:txBody>
      </p:sp>
      <p:sp>
        <p:nvSpPr>
          <p:cNvPr id="39939" name="Прямоугольник 3"/>
          <p:cNvSpPr>
            <a:spLocks noChangeArrowheads="1"/>
          </p:cNvSpPr>
          <p:nvPr/>
        </p:nvSpPr>
        <p:spPr bwMode="auto">
          <a:xfrm>
            <a:off x="6372225" y="2133600"/>
            <a:ext cx="25209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Такой блок называют неподвижным, в отличие от подвижного, при котором руки над сеткой перемещаются вправо или влево, в зависимости от полета мяча и задуманного отскока. Важно, чтобы при блокировании мяч не проскочил между ладонями блокирующего, а также между его руками и сеткой (рис.а). Против сильного нападающего игрока применяется групповой блок(рис.б).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276475"/>
            <a:ext cx="52562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200900" cy="7778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Прием мяча в волейболе</a:t>
            </a: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971550" y="1196975"/>
            <a:ext cx="7715250" cy="49291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Техника защиты.</a:t>
            </a:r>
          </a:p>
          <a:p>
            <a:pPr eaLnBrk="1" hangingPunct="1"/>
            <a:endParaRPr lang="ru-RU" sz="14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4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защите применяются те же стойки, что и в нападении, но чаще используются низкие стойки. Перемещение в защите так же мало чем отличаются от перемещений в нападении – ходьба, бег, выпады и прыжки, однако выполняются они, как правило, стремительно, с резкими остановками, с быстрой сменой направлений, часто переходит в прыжок или нападение. </a:t>
            </a:r>
          </a:p>
          <a:p>
            <a:pPr eaLnBrk="1" hangingPunct="1"/>
            <a:endParaRPr lang="ru-RU" sz="1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К противодействиям относятся приемы мяча и блокирование.</a:t>
            </a:r>
          </a:p>
          <a:p>
            <a:pPr eaLnBrk="1" hangingPunct="1"/>
            <a:endParaRPr lang="ru-RU" sz="1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Прием мяча – технический прием защиты, позволяющий оставить мяч в игре после нападающих действий соперников. Основным в современном волейболе является прием мяча двумя руками снизу(рис.16). Он является наиболее надежным против возросшей мощи нападения, против сильных ударов и планирующих подач. При этом способе приема мяча туловище вертикально или слегка наклонено вперед, прямые руки опущены вперед – вниз, локти сближены, кисти вместе. Мяч принимается на предплечья ближе к кистям рук ( говорят – «на манжет»рис.16 ).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1484313"/>
            <a:ext cx="20574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Прямоугольник 2"/>
          <p:cNvSpPr>
            <a:spLocks noChangeArrowheads="1"/>
          </p:cNvSpPr>
          <p:nvPr/>
        </p:nvSpPr>
        <p:spPr bwMode="auto">
          <a:xfrm>
            <a:off x="3132138" y="3068638"/>
            <a:ext cx="30241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Рис.16. Прием и передача мяча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двумя руками снизу </a:t>
            </a:r>
          </a:p>
        </p:txBody>
      </p:sp>
      <p:sp>
        <p:nvSpPr>
          <p:cNvPr id="43011" name="Прямоугольник 3"/>
          <p:cNvSpPr>
            <a:spLocks noChangeArrowheads="1"/>
          </p:cNvSpPr>
          <p:nvPr/>
        </p:nvSpPr>
        <p:spPr bwMode="auto">
          <a:xfrm>
            <a:off x="1547813" y="3933825"/>
            <a:ext cx="64801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Слегка напряженные прямые руки не быстрым движением в плечевых суставах поднимаются на встречу мячу; Но и в момент приема  выпрямляются и туловище поднимается. Полезно после приема мяча выполнять (особенно начинающим волейболистам) некоторое сопровождение мяча руками: это позволит лучше усвоить движение; приняв мяч, точно адресовать его партнерам.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971550" y="981075"/>
            <a:ext cx="79216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Прием мяча двумя руками сверху применяется против не сильно летящих мячей, а также в случаях, когда другой способ приема не рационален. Так, игровая ситуация часто заставляет выполнять прием и направленную передачу с последующим падением на спину (рис.17 и рис.18). В других же случаях прием двумя руками сверху аналогичен одноименной передаче.</a:t>
            </a:r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420938"/>
            <a:ext cx="4229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Прямоугольник 6"/>
          <p:cNvSpPr>
            <a:spLocks noChangeArrowheads="1"/>
          </p:cNvSpPr>
          <p:nvPr/>
        </p:nvSpPr>
        <p:spPr bwMode="auto">
          <a:xfrm>
            <a:off x="5795963" y="2781300"/>
            <a:ext cx="28082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рис.17. Прием мяча с падением и перекатом на спину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652963"/>
            <a:ext cx="3629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Прямоугольник 8"/>
          <p:cNvSpPr>
            <a:spLocks noChangeArrowheads="1"/>
          </p:cNvSpPr>
          <p:nvPr/>
        </p:nvSpPr>
        <p:spPr bwMode="auto">
          <a:xfrm>
            <a:off x="5651500" y="4941888"/>
            <a:ext cx="3241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рис.18. Прием мяча с выпадом и падением(перекатом на спину)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Прямоугольник 1"/>
          <p:cNvSpPr>
            <a:spLocks noChangeArrowheads="1"/>
          </p:cNvSpPr>
          <p:nvPr/>
        </p:nvSpPr>
        <p:spPr bwMode="auto">
          <a:xfrm>
            <a:off x="971550" y="981075"/>
            <a:ext cx="7272338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	</a:t>
            </a:r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Прием мяча одной рукой снизу считается не точным и применяется сравнительно редко, но, если мяч летит далеко от игрока и другим способом его принять невозможно, волейболист вынужден использовать этот прием. Прямая рука с напряженно сжатыми пальцами преграждает путь мячу ; ударное движение выполняется ладонью, кулаком, предплечьем или плечом. Ног в этих движениях, как правило, не участвуют.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Одной рукой снизу в падении (рис.19) мяч принимается после разбега и прыжка. Прежде чем освоить этот способ приема, следует научиться правильному приземлению. После приема мяча руки вытягиваются вперед и разводятся в стороны несколько шире плеч, ставятся на пол и медленно сгибаются в локтях, амортизируя силу падения.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860800"/>
            <a:ext cx="44767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1042988" y="5589588"/>
            <a:ext cx="7416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Игрок приземляется на грудь и делает перекат на живот и бедра. Освоив элемент на гимнастических матах и на полу, его можно безопасно применять на игровых площадках.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792288" y="5013325"/>
            <a:ext cx="6092825" cy="4318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 Удачи в игре!!!</a:t>
            </a:r>
          </a:p>
        </p:txBody>
      </p:sp>
      <p:sp>
        <p:nvSpPr>
          <p:cNvPr id="46082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8913"/>
            <a:ext cx="64198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 descr="C:\Users\ЛИДИЯ\Desktop\vollybal_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516563"/>
            <a:ext cx="942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971550" y="908050"/>
            <a:ext cx="7715250" cy="433388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Полезные сайты:</a:t>
            </a:r>
          </a:p>
        </p:txBody>
      </p:sp>
      <p:sp>
        <p:nvSpPr>
          <p:cNvPr id="47106" name="Прямоугольник 2"/>
          <p:cNvSpPr>
            <a:spLocks noChangeArrowheads="1"/>
          </p:cNvSpPr>
          <p:nvPr/>
        </p:nvSpPr>
        <p:spPr bwMode="auto">
          <a:xfrm>
            <a:off x="1258888" y="1773238"/>
            <a:ext cx="2308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http://volleybolist.ru</a:t>
            </a:r>
            <a:endParaRPr lang="ru-RU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Прямоугольник 3"/>
          <p:cNvSpPr>
            <a:spLocks noChangeArrowheads="1"/>
          </p:cNvSpPr>
          <p:nvPr/>
        </p:nvSpPr>
        <p:spPr bwMode="auto">
          <a:xfrm>
            <a:off x="1258888" y="2205038"/>
            <a:ext cx="2767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http://www.youtube.com</a:t>
            </a:r>
            <a:endParaRPr lang="ru-RU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Прямоугольник 4"/>
          <p:cNvSpPr>
            <a:spLocks noChangeArrowheads="1"/>
          </p:cNvSpPr>
          <p:nvPr/>
        </p:nvSpPr>
        <p:spPr bwMode="auto">
          <a:xfrm>
            <a:off x="1258888" y="2636838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http://www.linkietheo.nl</a:t>
            </a:r>
            <a:endParaRPr lang="ru-RU">
              <a:solidFill>
                <a:srgbClr val="FFFF00"/>
              </a:solidFill>
            </a:endParaRPr>
          </a:p>
        </p:txBody>
      </p:sp>
      <p:sp>
        <p:nvSpPr>
          <p:cNvPr id="47109" name="Прямоугольник 5"/>
          <p:cNvSpPr>
            <a:spLocks noChangeArrowheads="1"/>
          </p:cNvSpPr>
          <p:nvPr/>
        </p:nvSpPr>
        <p:spPr bwMode="auto">
          <a:xfrm>
            <a:off x="1258888" y="3068638"/>
            <a:ext cx="4103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4. http</a:t>
            </a:r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plus-msk.ru</a:t>
            </a: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спортивный марш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1187450" y="1196975"/>
            <a:ext cx="770572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Менялась и тактика игры. Если первоначально вся тактика сводилась к равновесной расстановке игроков на площадке, то усложнение игры сделало необходимым согласованные групповые и командные действия. Волейбол становился коллективной игрой.</a:t>
            </a:r>
          </a:p>
          <a:p>
            <a:endParaRPr lang="ru-RU" sz="1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1947 году была создана Международная федерация волейбола(ФИВБ). Развитие волейбола пошло ускоренными темпами. Стали проводиться первенства Европы и мира, разыгрывается Кубок европейских чемпионов. В 1964 г. волейбол включен в программу Олимпийских игр. В настоящее время членами ФИВБ являются более 110 стран. Весомый вклад в становление мирового волейбола внесли советские спортсмены.</a:t>
            </a:r>
          </a:p>
          <a:p>
            <a:endParaRPr lang="ru-RU" sz="16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/>
          </a:p>
        </p:txBody>
      </p:sp>
      <p:pic>
        <p:nvPicPr>
          <p:cNvPr id="15362" name="Picture 2" descr="C:\Users\ЛИДИЯ\Desktop\vollybal_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4221163"/>
            <a:ext cx="27813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360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Волейбол в СССР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1052513"/>
            <a:ext cx="7715250" cy="507365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Tx/>
              <a:buNone/>
              <a:defRPr/>
            </a:pPr>
            <a:endParaRPr lang="ru-RU" sz="5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5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нас в стране волейбол появился в 1920 – 1921 гг. в Казани, Нижнем Новгороде и в других городах Поволжья. С 1925 г. он активно развивался на Украине, на Дальнем Востоке. Активным популяризатором спортивного волейбола выступило созданное в 1923 г. по инициативе Ф. Э. Дзержинского </a:t>
            </a:r>
            <a:r>
              <a:rPr lang="ru-RU" sz="6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-спортивное общество « Динамо ». В 1925 г. в Москве были утверждены первые в нашей стране официальные правила по волейболу, по которым вскоре (в 1926 г. ) были проведены первые соревнования. В этом же году была проведена первая междугородная встреча между волейболистами Москвы и Харькова. А уже в 1928 г. на I Всесоюзной спартакиаде в Москве впервые был разыгран всесоюзный чемпионат по волейболу среди мужских и женских команд. Встречи на Спартакиаде способствовали единому толкованию правил соревнований, убедили в необходимости коллективных командных действий. После этого волейбол повсеместно стал массовым видом спорта.</a:t>
            </a:r>
          </a:p>
          <a:p>
            <a:pPr eaLnBrk="1" hangingPunct="1">
              <a:defRPr/>
            </a:pPr>
            <a:endParaRPr lang="ru-RU" sz="6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Привлечению молодежи к занятиям волейболом способствовал введенный в 1931 – 1932 гг. физкультурный комплекс ГТО, одной из задач которого было улучшение общей физической подготовленности занимающихся спортом. На этой базе повышалось мастерство волейболистов, расширялись технические возможности игроков и команд. Волейбол становится в полном смысле слова спортивной игрой. Его включали в программы многих крупных соревнований. В 1932 г.была создана Всесоюзная секция волейбола, а с 1933 г. стали регулярно проводиться первенства Советского Союза.</a:t>
            </a:r>
          </a:p>
          <a:p>
            <a:pPr eaLnBrk="1" hangingPunct="1">
              <a:defRPr/>
            </a:pPr>
            <a:endParaRPr lang="ru-RU" sz="6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Первые международные встречи наши волейболисты провели в 1935 г.с командами Афганистана. В двух играх победили советские спортсмены.</a:t>
            </a:r>
          </a:p>
          <a:p>
            <a:pPr eaLnBrk="1" hangingPunct="1">
              <a:defRPr/>
            </a:pPr>
            <a:endParaRPr lang="ru-RU" sz="6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6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5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042988" y="908050"/>
            <a:ext cx="7850187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Вскоре уже стали проводиться чемпионаты мира по волейболу. Мужские ЧМ с 1949, а женские с 1952 года. Интересно то, что уже на первом чемпионате мира, сборная СССР заняла первое место, а женская сборная в том же году первое место в Чемпионате Европы. С того времени наши спортсмены и до сих пор в рядах лучших на мировой арене.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Уже в 1964 году волейбол был в включен в программу Олимпийских игр, проходивших в Токио. На этих соревнованиях золото взяли волейболисты СССР, и волейболистки Японии.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За все время прохождения Олимпийских игр(с того времени как волейбол вошел в программу Олимпийских игр), наши волейболисты и волейболистки семь раз становились олимпийскими чемпионами.  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Популярность волейбола в мире продолжала расти. Проводились первенства стран и континентов. Встал вопрос об включении его в программу летних Олимпийских игр. в 1957 г. сессия Международного олимпийского комитета приняла решение признать волейбол олимпийским видом спорта. На прошедших после этого олимпиадах советские волейболисты и волейболистки по три раза становились чемпионами. Победили наши спортсмены и на ХХI I Олимпийских игр в Москве.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Из года в год росло количество международных соревнований и турниров. С 1965 г. установилась такая их последовательность проведения по годам: волейбольный турнир на Олимпийских играх, в следующем году – кубок мира, затем – первенство мира, затем –первенство Европы, и наконец – вновь Олимпийские игры.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827088" y="188913"/>
            <a:ext cx="7772400" cy="792162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Техника волейбола</a:t>
            </a: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C:\Users\ЛИДИЯ\Desktop\Новая папка (4)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81075"/>
            <a:ext cx="74168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056438" cy="490537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971550" y="1052513"/>
            <a:ext cx="7715250" cy="5545137"/>
          </a:xfrm>
        </p:spPr>
        <p:txBody>
          <a:bodyPr/>
          <a:lstStyle/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Техника игры в волейболе подразделяется  на технику нападения и технику защиты. Как в нападении, так и в защите выделяют : стойки и перемещения, технику владения мячом.</a:t>
            </a:r>
          </a:p>
          <a:p>
            <a:pPr eaLnBrk="1" hangingPunct="1"/>
            <a:endParaRPr lang="ru-RU" sz="1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 время игры волейболист перемещается по площадке. Целью этих перемещений является выбор наилучшего места для приема мяча, для выполнения других технических приемов.  </a:t>
            </a:r>
          </a:p>
          <a:p>
            <a:pPr eaLnBrk="1" hangingPunct="1">
              <a:buFontTx/>
              <a:buNone/>
            </a:pPr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Максимальная готовность к перемещениям – вот что самое главное в стартовых стойках игрока.</a:t>
            </a:r>
          </a:p>
          <a:p>
            <a:pPr eaLnBrk="1" hangingPunct="1">
              <a:buFontTx/>
              <a:buNone/>
            </a:pPr>
            <a:endParaRPr lang="ru-RU" sz="1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Стойки различаются по степени сгибания ног: основная, высокая, низкая. Основная стойка (рис.1): ноги на одном уровне и слегка согнуты, стопы параллельны на расстоянии 20 – 30 см друг от друга, туловище не сильно наклонено вперед, руки согнуты перед собой. Приняв определенную стойку, одни игроки стоят неподвижно ( статическая стойка ), другие двигаются на месте переступанием или подскоками ( динамическая    стойка ).</a:t>
            </a:r>
          </a:p>
          <a:p>
            <a:pPr eaLnBrk="1" hangingPunct="1"/>
            <a:endParaRPr lang="ru-RU" sz="1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Перемещения по площадке выполняются ходьбой, бегом или скачком.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545138"/>
          </a:xfrm>
        </p:spPr>
        <p:txBody>
          <a:bodyPr/>
          <a:lstStyle/>
          <a:p>
            <a:pPr eaLnBrk="1" hangingPunct="1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Ходьба.</a:t>
            </a:r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Игрок ходит пригибным шагом, вынося ногу вперед слегка согнутой.Это позволяет сохранять стойку и быстро принимать необходимые исходные положения для выполнения тактических приемов.</a:t>
            </a:r>
          </a:p>
          <a:p>
            <a:pPr eaLnBrk="1" hangingPunct="1"/>
            <a:r>
              <a:rPr lang="ru-RU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Бег .</a:t>
            </a:r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Быстрые перемещения по площадке и резкие изменения направлений выполняются бегом на слегка согнутых ногах. Последний беговой шаг наиболее длинный, так как после него следует стопорящее движение ( остановка, смена направления, выпрыгивание для нападающего удара или блока ).</a:t>
            </a:r>
          </a:p>
          <a:p>
            <a:pPr eaLnBrk="1" hangingPunct="1"/>
            <a:r>
              <a:rPr lang="ru-RU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Скачок </a:t>
            </a:r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обычно выполняется после шага или бега, когда игровая ситуация  заставляет предельно быстро занять новую позицию для выполнения технического приема.</a:t>
            </a:r>
          </a:p>
          <a:p>
            <a:pPr eaLnBrk="1" hangingPunct="1"/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981075"/>
            <a:ext cx="2876550" cy="2428875"/>
          </a:xfrm>
        </p:spPr>
      </p:pic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971550" y="3644900"/>
            <a:ext cx="33131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Рис.1 </a:t>
            </a:r>
            <a:r>
              <a:rPr lang="ru-RU" sz="16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Стойки волейболиста:</a:t>
            </a:r>
          </a:p>
          <a:p>
            <a:endParaRPr lang="ru-RU" sz="16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а) основная стойка;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б) стоика в момент выполнения</a:t>
            </a:r>
          </a:p>
          <a:p>
            <a:r>
              <a:rPr lang="ru-RU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передачи  двумя руками сверху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6840538" cy="5619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Подачи.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042988" y="1052513"/>
            <a:ext cx="7643812" cy="5073650"/>
          </a:xfrm>
        </p:spPr>
        <p:txBody>
          <a:bodyPr/>
          <a:lstStyle/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Технический прием, которым мяч вводится в игру, </a:t>
            </a:r>
            <a:r>
              <a:rPr lang="ru-RU" sz="1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называется подачей. </a:t>
            </a:r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Общими деталями техники для всех видов подач являются устойчивая стойка, удобная для удара, подбрасывание мяча, удар по мячу, переход волейболиста к последующим игровым действиям.</a:t>
            </a:r>
          </a:p>
          <a:p>
            <a:pPr eaLnBrk="1" hangingPunct="1"/>
            <a:endParaRPr lang="ru-RU" sz="1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Различают несколько разновидностей подач : нижняя прямая (рис.2), нижняя боковая (рис.3), верхняя прямая (рис.4) и верхняя боковая (рис.5). Так называемая планирующая  подача (рис.6) является разновидностью верхней подачи. Особенность « планирующей » подачи заключается в том, что удар по мячу наносится рукой закрепленной в лучезапястном суставе, без всякого сопровождения (рис.7). В результате этого мяч не вращается, а планирует, не имея траектории полета. Прием таких мячей затруднен.</a:t>
            </a:r>
          </a:p>
          <a:p>
            <a:pPr eaLnBrk="1" hangingPunct="1"/>
            <a:endParaRPr lang="ru-RU" sz="16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Также часто применяется подача в прыжке (рис.8). В подаче в прыжке главное - это правильно подбросить мяч, если не правильно подбросить, то вряд ли вы вообще подадите. Мяч необходимо подбрасывать перед собой и вперед, на расстояние необходимое для разбега. При этом высота и длина подброса определяется индивидуально, исходя из простого удобства.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ая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Голубая</Template>
  <TotalTime>307</TotalTime>
  <Words>2560</Words>
  <Application>Microsoft Office PowerPoint</Application>
  <PresentationFormat>Экран (4:3)</PresentationFormat>
  <Paragraphs>245</Paragraphs>
  <Slides>27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Голубая</vt:lpstr>
      <vt:lpstr>Волейбол </vt:lpstr>
      <vt:lpstr>История волейбола</vt:lpstr>
      <vt:lpstr>Слайд 3</vt:lpstr>
      <vt:lpstr>Волейбол в СССР. </vt:lpstr>
      <vt:lpstr>Слайд 5</vt:lpstr>
      <vt:lpstr>Техника волейбола</vt:lpstr>
      <vt:lpstr>Общие сведения</vt:lpstr>
      <vt:lpstr>Слайд 8</vt:lpstr>
      <vt:lpstr>Подачи.</vt:lpstr>
      <vt:lpstr>Слайд 10</vt:lpstr>
      <vt:lpstr>Слайд 11</vt:lpstr>
      <vt:lpstr>Передачи. </vt:lpstr>
      <vt:lpstr>Слайд 13</vt:lpstr>
      <vt:lpstr>Слайд 14</vt:lpstr>
      <vt:lpstr>Основные виды передач  в волейболе: </vt:lpstr>
      <vt:lpstr>Нападение</vt:lpstr>
      <vt:lpstr>Слайд 17</vt:lpstr>
      <vt:lpstr>Боковой нападающий удар </vt:lpstr>
      <vt:lpstr>Удар переводом вправо или влево.</vt:lpstr>
      <vt:lpstr>Блокирование в волейболе</vt:lpstr>
      <vt:lpstr>Слайд 21</vt:lpstr>
      <vt:lpstr>Прием мяча в волейболе</vt:lpstr>
      <vt:lpstr>Слайд 23</vt:lpstr>
      <vt:lpstr>Слайд 24</vt:lpstr>
      <vt:lpstr>Слайд 25</vt:lpstr>
      <vt:lpstr>Спасибо за внимание! Удачи в игре!!!</vt:lpstr>
      <vt:lpstr>Полезные сайты: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ЛИДИЯ</dc:creator>
  <cp:lastModifiedBy>admin</cp:lastModifiedBy>
  <cp:revision>37</cp:revision>
  <dcterms:created xsi:type="dcterms:W3CDTF">2011-11-23T12:54:51Z</dcterms:created>
  <dcterms:modified xsi:type="dcterms:W3CDTF">2015-09-14T07:31:44Z</dcterms:modified>
</cp:coreProperties>
</file>