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4"/>
  </p:notesMasterIdLst>
  <p:sldIdLst>
    <p:sldId id="260" r:id="rId2"/>
    <p:sldId id="276" r:id="rId3"/>
    <p:sldId id="261" r:id="rId4"/>
    <p:sldId id="338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1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9" r:id="rId82"/>
    <p:sldId id="340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wmf"/><Relationship Id="rId1" Type="http://schemas.openxmlformats.org/officeDocument/2006/relationships/image" Target="../media/image16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7A028-4BC9-4402-B56B-388AFAF6C088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AFDE4-5572-4144-A6C5-844F8D244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AFDE4-5572-4144-A6C5-844F8D244489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AFDE4-5572-4144-A6C5-844F8D244489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6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82.xml"/><Relationship Id="rId3" Type="http://schemas.openxmlformats.org/officeDocument/2006/relationships/slide" Target="slide3.xml"/><Relationship Id="rId7" Type="http://schemas.openxmlformats.org/officeDocument/2006/relationships/slide" Target="slide31.xml"/><Relationship Id="rId12" Type="http://schemas.openxmlformats.org/officeDocument/2006/relationships/slide" Target="slide8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71.xml"/><Relationship Id="rId5" Type="http://schemas.openxmlformats.org/officeDocument/2006/relationships/slide" Target="slide5.xml"/><Relationship Id="rId10" Type="http://schemas.openxmlformats.org/officeDocument/2006/relationships/slide" Target="slide61.xml"/><Relationship Id="rId4" Type="http://schemas.openxmlformats.org/officeDocument/2006/relationships/slide" Target="slide4.xml"/><Relationship Id="rId9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png"/><Relationship Id="rId5" Type="http://schemas.openxmlformats.org/officeDocument/2006/relationships/image" Target="../media/image57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6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56.png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6.png"/><Relationship Id="rId7" Type="http://schemas.openxmlformats.org/officeDocument/2006/relationships/image" Target="../media/image6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11" Type="http://schemas.openxmlformats.org/officeDocument/2006/relationships/image" Target="../media/image78.png"/><Relationship Id="rId5" Type="http://schemas.openxmlformats.org/officeDocument/2006/relationships/image" Target="../media/image5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8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9.png"/><Relationship Id="rId10" Type="http://schemas.openxmlformats.org/officeDocument/2006/relationships/image" Target="../media/image81.png"/><Relationship Id="rId4" Type="http://schemas.openxmlformats.org/officeDocument/2006/relationships/image" Target="../media/image56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46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.gif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.gif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6.png"/><Relationship Id="rId9" Type="http://schemas.openxmlformats.org/officeDocument/2006/relationships/image" Target="../media/image10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9.png"/><Relationship Id="rId5" Type="http://schemas.openxmlformats.org/officeDocument/2006/relationships/image" Target="../media/image150.png"/><Relationship Id="rId4" Type="http://schemas.openxmlformats.org/officeDocument/2006/relationships/image" Target="../media/image1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6.png"/><Relationship Id="rId5" Type="http://schemas.openxmlformats.org/officeDocument/2006/relationships/image" Target="../media/image152.png"/><Relationship Id="rId4" Type="http://schemas.openxmlformats.org/officeDocument/2006/relationships/image" Target="../media/image1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2.gif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70.png"/><Relationship Id="rId4" Type="http://schemas.openxmlformats.org/officeDocument/2006/relationships/image" Target="../media/image169.png"/><Relationship Id="rId9" Type="http://schemas.openxmlformats.org/officeDocument/2006/relationships/image" Target="../media/image16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2.gif"/><Relationship Id="rId7" Type="http://schemas.openxmlformats.org/officeDocument/2006/relationships/image" Target="../media/image17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2.png"/><Relationship Id="rId4" Type="http://schemas.openxmlformats.org/officeDocument/2006/relationships/image" Target="../media/image17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8.png"/><Relationship Id="rId4" Type="http://schemas.openxmlformats.org/officeDocument/2006/relationships/image" Target="../media/image18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9.png"/><Relationship Id="rId4" Type="http://schemas.openxmlformats.org/officeDocument/2006/relationships/image" Target="../media/image1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1.png"/><Relationship Id="rId4" Type="http://schemas.openxmlformats.org/officeDocument/2006/relationships/image" Target="../media/image18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2.gif"/><Relationship Id="rId7" Type="http://schemas.openxmlformats.org/officeDocument/2006/relationships/image" Target="../media/image19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6.png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9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0.png"/><Relationship Id="rId4" Type="http://schemas.openxmlformats.org/officeDocument/2006/relationships/image" Target="../media/image19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2.png"/><Relationship Id="rId4" Type="http://schemas.openxmlformats.org/officeDocument/2006/relationships/image" Target="../media/image19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2.gif"/><Relationship Id="rId7" Type="http://schemas.openxmlformats.org/officeDocument/2006/relationships/image" Target="../media/image19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6.png"/><Relationship Id="rId5" Type="http://schemas.openxmlformats.org/officeDocument/2006/relationships/image" Target="../media/image20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2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8.png"/><Relationship Id="rId5" Type="http://schemas.openxmlformats.org/officeDocument/2006/relationships/image" Target="../media/image214.png"/><Relationship Id="rId4" Type="http://schemas.openxmlformats.org/officeDocument/2006/relationships/image" Target="../media/image21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9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.omsk.su/omsk/Edu/Rusanova/circles.ht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huege.ru/?redir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Заголовок 6"/>
          <p:cNvSpPr>
            <a:spLocks noGrp="1"/>
          </p:cNvSpPr>
          <p:nvPr>
            <p:ph type="title"/>
          </p:nvPr>
        </p:nvSpPr>
        <p:spPr>
          <a:xfrm>
            <a:off x="785813" y="785813"/>
            <a:ext cx="7467600" cy="169703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FFFF00"/>
                </a:solidFill>
              </a:rPr>
              <a:t>Геометрические задания В6  ЕГЭ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86063" y="1857375"/>
            <a:ext cx="3500437" cy="4857750"/>
          </a:xfrm>
        </p:spPr>
        <p:txBody>
          <a:bodyPr/>
          <a:lstStyle/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sz="2400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i="1" dirty="0" smtClean="0">
                <a:solidFill>
                  <a:srgbClr val="FFFF00"/>
                </a:solidFill>
              </a:rPr>
              <a:t>2013год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F8B7A97-B59F-4528-8B1B-956D91F6C86D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857356" y="2071678"/>
            <a:ext cx="54292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Презентацию выполнил: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ученик </a:t>
            </a:r>
            <a:r>
              <a:rPr lang="ru-RU" sz="2400" dirty="0" smtClean="0">
                <a:solidFill>
                  <a:srgbClr val="002060"/>
                </a:solidFill>
              </a:rPr>
              <a:t>11 </a:t>
            </a:r>
            <a:r>
              <a:rPr lang="ru-RU" sz="2400" dirty="0">
                <a:solidFill>
                  <a:srgbClr val="002060"/>
                </a:solidFill>
              </a:rPr>
              <a:t>класса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Бальвас Андрей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Преподаватель: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err="1" smtClean="0">
                <a:solidFill>
                  <a:srgbClr val="002060"/>
                </a:solidFill>
              </a:rPr>
              <a:t>Бисимбаева</a:t>
            </a:r>
            <a:r>
              <a:rPr lang="ru-RU" sz="2400" dirty="0" smtClean="0">
                <a:solidFill>
                  <a:srgbClr val="002060"/>
                </a:solidFill>
              </a:rPr>
              <a:t> Любовь </a:t>
            </a:r>
            <a:r>
              <a:rPr lang="ru-RU" sz="2400" dirty="0" err="1" smtClean="0">
                <a:solidFill>
                  <a:srgbClr val="002060"/>
                </a:solidFill>
              </a:rPr>
              <a:t>Бакеевна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ГБОУ СОШ «ОЦ»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с. Августовки.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Теорема о касательной и секущей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072494" cy="535785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Если из точки, лежащей вне окружности, проведены касательная и секущая, то квадрат длины касательной равен произведению секущей на ее внешнюю часть: </a:t>
            </a:r>
            <a:r>
              <a:rPr lang="ru-RU" i="1" dirty="0" smtClean="0">
                <a:solidFill>
                  <a:srgbClr val="002060"/>
                </a:solidFill>
              </a:rPr>
              <a:t>MC</a:t>
            </a:r>
            <a:r>
              <a:rPr lang="ru-RU" i="1" baseline="30000" dirty="0" smtClean="0">
                <a:solidFill>
                  <a:srgbClr val="002060"/>
                </a:solidFill>
              </a:rPr>
              <a:t>2</a:t>
            </a:r>
            <a:r>
              <a:rPr lang="ru-RU" i="1" dirty="0" smtClean="0">
                <a:solidFill>
                  <a:srgbClr val="002060"/>
                </a:solidFill>
              </a:rPr>
              <a:t> = MA•MB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Теорема о касательной и секущ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000372"/>
            <a:ext cx="3000386" cy="30003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Теорема о секущих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Если из точки, лежащей вне окружности, проведены две секущие, то произведение одной секущей на её внешнюю часть равно произведению другой секущей на её внешнюю часть. </a:t>
            </a:r>
            <a:r>
              <a:rPr lang="ru-RU" i="1" dirty="0" smtClean="0">
                <a:solidFill>
                  <a:srgbClr val="002060"/>
                </a:solidFill>
              </a:rPr>
              <a:t>MA•MB = MC•MD.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Теорема о касательной и секущ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357562"/>
            <a:ext cx="3143262" cy="31432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Углы в окружности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186634" cy="523781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i="1" dirty="0" smtClean="0">
                <a:solidFill>
                  <a:srgbClr val="002060"/>
                </a:solidFill>
              </a:rPr>
              <a:t>Центральным </a:t>
            </a:r>
            <a:r>
              <a:rPr lang="ru-RU" dirty="0" smtClean="0">
                <a:solidFill>
                  <a:srgbClr val="002060"/>
                </a:solidFill>
              </a:rPr>
              <a:t>углом в окружности называется угол с вершиной в ее центре.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Угол, вершина которого лежит на окружности, а стороны пересекают эту окружность, называется </a:t>
            </a:r>
            <a:r>
              <a:rPr lang="ru-RU" i="1" dirty="0" smtClean="0">
                <a:solidFill>
                  <a:srgbClr val="002060"/>
                </a:solidFill>
              </a:rPr>
              <a:t>вписанным углом.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Любые две точки окружности делят ее на две части. Каждая из этих частей называется </a:t>
            </a:r>
            <a:r>
              <a:rPr lang="ru-RU" i="1" dirty="0" smtClean="0">
                <a:solidFill>
                  <a:srgbClr val="002060"/>
                </a:solidFill>
              </a:rPr>
              <a:t>дугой </a:t>
            </a:r>
            <a:r>
              <a:rPr lang="ru-RU" dirty="0" smtClean="0">
                <a:solidFill>
                  <a:srgbClr val="002060"/>
                </a:solidFill>
              </a:rPr>
              <a:t>окружности. Мерой дуги может служить мера соответствующего ей центрального угла.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Дуга называется </a:t>
            </a:r>
            <a:r>
              <a:rPr lang="ru-RU" i="1" dirty="0" smtClean="0">
                <a:solidFill>
                  <a:srgbClr val="002060"/>
                </a:solidFill>
              </a:rPr>
              <a:t>полуокружностью, </a:t>
            </a:r>
            <a:r>
              <a:rPr lang="ru-RU" dirty="0" smtClean="0">
                <a:solidFill>
                  <a:srgbClr val="002060"/>
                </a:solidFill>
              </a:rPr>
              <a:t>если отрезок, соединяющий её концы, является диаметром.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Углы в окруж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785794"/>
            <a:ext cx="1809756" cy="1809756"/>
          </a:xfrm>
          <a:prstGeom prst="rect">
            <a:avLst/>
          </a:prstGeom>
          <a:noFill/>
        </p:spPr>
      </p:pic>
      <p:pic>
        <p:nvPicPr>
          <p:cNvPr id="9220" name="Picture 4" descr="Углы в окруж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214686"/>
            <a:ext cx="2500298" cy="25002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Свойства углов, связанных с окружностью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Вписанный угол либо равен половине соответствующего ему центрального угла, либо дополняет половину этого угла до 180°.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Углы, вписанные в одну окружность и опирающиеся на одну и ту же дугу, равны.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Свойства углов, связанных с окружност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57430"/>
            <a:ext cx="4214822" cy="2107411"/>
          </a:xfrm>
          <a:prstGeom prst="rect">
            <a:avLst/>
          </a:prstGeom>
          <a:noFill/>
        </p:spPr>
      </p:pic>
      <p:pic>
        <p:nvPicPr>
          <p:cNvPr id="8196" name="Picture 4" descr="Свойства углов, связанных с окружность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929198"/>
            <a:ext cx="2143130" cy="21431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6472254" cy="580931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Вписанный угол, опирающийся на диаметр, равен 90°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Угол, образованный касательной к окружности и секущей, проведенной через точку касания, равен половине дуги, заключенной между его сторонами.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Свойства углов, связанных с окружность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785794"/>
            <a:ext cx="1857388" cy="1857388"/>
          </a:xfrm>
          <a:prstGeom prst="rect">
            <a:avLst/>
          </a:prstGeom>
          <a:noFill/>
        </p:spPr>
      </p:pic>
      <p:pic>
        <p:nvPicPr>
          <p:cNvPr id="7172" name="Picture 4" descr="Свойства углов, связанных с окружность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214818"/>
            <a:ext cx="2500328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Длины и площади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Длина окружности </a:t>
            </a:r>
            <a:r>
              <a:rPr lang="ru-RU" i="1" dirty="0" smtClean="0">
                <a:solidFill>
                  <a:srgbClr val="002060"/>
                </a:solidFill>
              </a:rPr>
              <a:t>C </a:t>
            </a:r>
            <a:r>
              <a:rPr lang="ru-RU" dirty="0" smtClean="0">
                <a:solidFill>
                  <a:srgbClr val="002060"/>
                </a:solidFill>
              </a:rPr>
              <a:t>радиуса </a:t>
            </a:r>
            <a:r>
              <a:rPr lang="ru-RU" i="1" dirty="0" smtClean="0">
                <a:solidFill>
                  <a:srgbClr val="002060"/>
                </a:solidFill>
              </a:rPr>
              <a:t>R</a:t>
            </a:r>
            <a:r>
              <a:rPr lang="ru-RU" dirty="0" smtClean="0">
                <a:solidFill>
                  <a:srgbClr val="002060"/>
                </a:solidFill>
              </a:rPr>
              <a:t> вычисляется по формуле: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Площадь </a:t>
            </a:r>
            <a:r>
              <a:rPr lang="ru-RU" i="1" dirty="0" smtClean="0">
                <a:solidFill>
                  <a:srgbClr val="002060"/>
                </a:solidFill>
              </a:rPr>
              <a:t>S </a:t>
            </a:r>
            <a:r>
              <a:rPr lang="ru-RU" dirty="0" smtClean="0">
                <a:solidFill>
                  <a:srgbClr val="002060"/>
                </a:solidFill>
              </a:rPr>
              <a:t>круга радиуса </a:t>
            </a:r>
            <a:r>
              <a:rPr lang="ru-RU" i="1" dirty="0" smtClean="0">
                <a:solidFill>
                  <a:srgbClr val="002060"/>
                </a:solidFill>
              </a:rPr>
              <a:t>R</a:t>
            </a:r>
            <a:r>
              <a:rPr lang="ru-RU" dirty="0" smtClean="0">
                <a:solidFill>
                  <a:srgbClr val="002060"/>
                </a:solidFill>
              </a:rPr>
              <a:t> вычисляется по формуле: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Длина дуги окружности </a:t>
            </a:r>
            <a:r>
              <a:rPr lang="ru-RU" i="1" dirty="0" smtClean="0">
                <a:solidFill>
                  <a:srgbClr val="002060"/>
                </a:solidFill>
              </a:rPr>
              <a:t>L</a:t>
            </a:r>
            <a:r>
              <a:rPr lang="ru-RU" dirty="0" smtClean="0">
                <a:solidFill>
                  <a:srgbClr val="002060"/>
                </a:solidFill>
              </a:rPr>
              <a:t> радиуса </a:t>
            </a:r>
            <a:r>
              <a:rPr lang="ru-RU" i="1" dirty="0" smtClean="0">
                <a:solidFill>
                  <a:srgbClr val="002060"/>
                </a:solidFill>
              </a:rPr>
              <a:t>R</a:t>
            </a:r>
            <a:r>
              <a:rPr lang="ru-RU" dirty="0" smtClean="0">
                <a:solidFill>
                  <a:srgbClr val="002060"/>
                </a:solidFill>
              </a:rPr>
              <a:t> с центральным углом ,измеренным в радианах, вычисляется по формуле: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Площадь </a:t>
            </a:r>
            <a:r>
              <a:rPr lang="ru-RU" i="1" dirty="0" smtClean="0">
                <a:solidFill>
                  <a:srgbClr val="002060"/>
                </a:solidFill>
              </a:rPr>
              <a:t>S </a:t>
            </a:r>
            <a:r>
              <a:rPr lang="ru-RU" dirty="0" smtClean="0">
                <a:solidFill>
                  <a:srgbClr val="002060"/>
                </a:solidFill>
              </a:rPr>
              <a:t>сектора радиуса </a:t>
            </a:r>
            <a:r>
              <a:rPr lang="ru-RU" i="1" dirty="0" smtClean="0">
                <a:solidFill>
                  <a:srgbClr val="002060"/>
                </a:solidFill>
              </a:rPr>
              <a:t>R </a:t>
            </a:r>
            <a:r>
              <a:rPr lang="ru-RU" dirty="0" smtClean="0">
                <a:solidFill>
                  <a:srgbClr val="002060"/>
                </a:solidFill>
              </a:rPr>
              <a:t>с центральным углом в  радиан вычисляется по формуле: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71736" y="1571612"/>
            <a:ext cx="1285884" cy="369332"/>
            <a:chOff x="2000232" y="2829992"/>
            <a:chExt cx="1285884" cy="369332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2000232" y="2829992"/>
              <a:ext cx="1285884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 = 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2 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ru-RU" sz="11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6148" name="Picture 4" descr="&amp;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3174" y="2857496"/>
              <a:ext cx="172955" cy="298741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2571736" y="2500306"/>
            <a:ext cx="928662" cy="369332"/>
            <a:chOff x="0" y="43934"/>
            <a:chExt cx="928662" cy="369332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0" y="43934"/>
              <a:ext cx="928662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 =   </a:t>
              </a:r>
              <a:r>
                <a:rPr kumimoji="0" lang="ru-RU" sz="11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800" b="0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50" name="Picture 6" descr="&amp;p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71414"/>
              <a:ext cx="165421" cy="285728"/>
            </a:xfrm>
            <a:prstGeom prst="rect">
              <a:avLst/>
            </a:prstGeom>
            <a:noFill/>
          </p:spPr>
        </p:pic>
      </p:grpSp>
      <p:grpSp>
        <p:nvGrpSpPr>
          <p:cNvPr id="14" name="Группа 13"/>
          <p:cNvGrpSpPr/>
          <p:nvPr/>
        </p:nvGrpSpPr>
        <p:grpSpPr>
          <a:xfrm>
            <a:off x="5000628" y="3786190"/>
            <a:ext cx="1000132" cy="415660"/>
            <a:chOff x="3143240" y="4739994"/>
            <a:chExt cx="1000132" cy="415660"/>
          </a:xfrm>
        </p:grpSpPr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143240" y="4786322"/>
              <a:ext cx="1000132" cy="3693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 = R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52" name="Picture 8" descr="&amp;alph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6182" y="4739994"/>
              <a:ext cx="214314" cy="370179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7429520" y="4929174"/>
            <a:ext cx="1142976" cy="558606"/>
            <a:chOff x="7429520" y="4929174"/>
            <a:chExt cx="1142976" cy="558606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7429520" y="4929174"/>
              <a:ext cx="1142976" cy="457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 =   </a:t>
              </a: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800" b="0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ru-RU" sz="11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154" name="Picture 10" descr="1/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58148" y="4929198"/>
              <a:ext cx="161258" cy="558582"/>
            </a:xfrm>
            <a:prstGeom prst="rect">
              <a:avLst/>
            </a:prstGeom>
            <a:noFill/>
          </p:spPr>
        </p:pic>
        <p:pic>
          <p:nvPicPr>
            <p:cNvPr id="6155" name="Picture 11" descr="&amp;alph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86776" y="5000636"/>
              <a:ext cx="219101" cy="378447"/>
            </a:xfrm>
            <a:prstGeom prst="rect">
              <a:avLst/>
            </a:prstGeom>
            <a:noFill/>
          </p:spPr>
        </p:pic>
      </p:grpSp>
      <p:pic>
        <p:nvPicPr>
          <p:cNvPr id="6157" name="Picture 13" descr="Окружност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507207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Вписанные и описанные окружности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Окружность и треугольник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343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Центр вписанной окружности — точка пересечения биссектрис треугольника, ее радиус </a:t>
            </a:r>
            <a:r>
              <a:rPr lang="ru-RU" i="1" dirty="0" err="1" smtClean="0">
                <a:solidFill>
                  <a:srgbClr val="002060"/>
                </a:solidFill>
              </a:rPr>
              <a:t>r</a:t>
            </a:r>
            <a:r>
              <a:rPr lang="ru-RU" i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вычисляется по формуле: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где </a:t>
            </a:r>
            <a:r>
              <a:rPr lang="ru-RU" i="1" dirty="0" smtClean="0">
                <a:solidFill>
                  <a:srgbClr val="002060"/>
                </a:solidFill>
              </a:rPr>
              <a:t>S</a:t>
            </a:r>
            <a:r>
              <a:rPr lang="ru-RU" dirty="0" smtClean="0">
                <a:solidFill>
                  <a:srgbClr val="002060"/>
                </a:solidFill>
              </a:rPr>
              <a:t> — площадь треугольника, а </a:t>
            </a:r>
            <a:r>
              <a:rPr lang="ru-RU" i="1" dirty="0" smtClean="0">
                <a:solidFill>
                  <a:srgbClr val="002060"/>
                </a:solidFill>
              </a:rPr>
              <a:t>—</a:t>
            </a:r>
            <a:r>
              <a:rPr lang="ru-RU" dirty="0" smtClean="0">
                <a:solidFill>
                  <a:srgbClr val="002060"/>
                </a:solidFill>
              </a:rPr>
              <a:t> полупериметр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357950" y="2714620"/>
            <a:ext cx="785786" cy="492443"/>
            <a:chOff x="6357950" y="2714620"/>
            <a:chExt cx="785786" cy="492443"/>
          </a:xfrm>
        </p:grpSpPr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6357950" y="2714620"/>
              <a:ext cx="785786" cy="4924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   </a:t>
              </a:r>
              <a:r>
                <a:rPr kumimoji="0" lang="ru-RU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122" name="Picture 2" descr="S/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16" y="2786058"/>
              <a:ext cx="161925" cy="419100"/>
            </a:xfrm>
            <a:prstGeom prst="rect">
              <a:avLst/>
            </a:prstGeom>
            <a:noFill/>
          </p:spPr>
        </p:pic>
      </p:grpSp>
      <p:pic>
        <p:nvPicPr>
          <p:cNvPr id="5124" name="Picture 4" descr="p=(a+b+c)/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143248"/>
            <a:ext cx="1643074" cy="714380"/>
          </a:xfrm>
          <a:prstGeom prst="rect">
            <a:avLst/>
          </a:prstGeom>
          <a:noFill/>
        </p:spPr>
      </p:pic>
      <p:pic>
        <p:nvPicPr>
          <p:cNvPr id="5126" name="Picture 6" descr="Окружность и треуголь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86256"/>
            <a:ext cx="3262322" cy="1957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Центр описанной окружности — точка пересечения серединных перпендикуляров, ее радиус R</a:t>
            </a:r>
            <a:r>
              <a:rPr lang="ru-RU" i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вычисляется по формуле: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здесь </a:t>
            </a:r>
            <a:r>
              <a:rPr lang="ru-RU" dirty="0" err="1" smtClean="0">
                <a:solidFill>
                  <a:srgbClr val="002060"/>
                </a:solidFill>
              </a:rPr>
              <a:t>a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b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c</a:t>
            </a:r>
            <a:r>
              <a:rPr lang="ru-RU" dirty="0" smtClean="0">
                <a:solidFill>
                  <a:srgbClr val="002060"/>
                </a:solidFill>
              </a:rPr>
              <a:t> — стороны треугольника,  — угол, лежащий против стороны </a:t>
            </a:r>
            <a:r>
              <a:rPr lang="ru-RU" i="1" dirty="0" err="1" smtClean="0">
                <a:solidFill>
                  <a:srgbClr val="002060"/>
                </a:solidFill>
              </a:rPr>
              <a:t>a</a:t>
            </a:r>
            <a:r>
              <a:rPr lang="ru-RU" dirty="0" smtClean="0">
                <a:solidFill>
                  <a:srgbClr val="002060"/>
                </a:solidFill>
              </a:rPr>
              <a:t>, </a:t>
            </a:r>
            <a:r>
              <a:rPr lang="ru-RU" i="1" dirty="0" smtClean="0">
                <a:solidFill>
                  <a:srgbClr val="002060"/>
                </a:solidFill>
              </a:rPr>
              <a:t>S</a:t>
            </a:r>
            <a:r>
              <a:rPr lang="ru-RU" dirty="0" smtClean="0">
                <a:solidFill>
                  <a:srgbClr val="002060"/>
                </a:solidFill>
              </a:rPr>
              <a:t> — площадь треугольника.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центр описанной около прямоугольного треугольника окружности лежит на середине гипотенузы,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центр описанной и вписанной окружностей треугольника совпадают только в том случае, когда этот треугольник — правильный.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500826" y="1071546"/>
            <a:ext cx="1214414" cy="957266"/>
            <a:chOff x="6500826" y="1142984"/>
            <a:chExt cx="1214414" cy="957266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500826" y="1142984"/>
              <a:ext cx="1214414" cy="457200"/>
              <a:chOff x="0" y="0"/>
              <a:chExt cx="1214414" cy="457200"/>
            </a:xfrm>
          </p:grpSpPr>
          <p:sp>
            <p:nvSpPr>
              <p:cNvPr id="4097" name="Rectangle 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14414" cy="4572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 =  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24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098" name="Picture 2" descr="1/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7213" y="46038"/>
                <a:ext cx="152400" cy="390525"/>
              </a:xfrm>
              <a:prstGeom prst="rect">
                <a:avLst/>
              </a:prstGeom>
              <a:noFill/>
            </p:spPr>
          </p:pic>
          <p:pic>
            <p:nvPicPr>
              <p:cNvPr id="4099" name="Picture 3" descr="a/sin &amp;alph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4063" y="46038"/>
                <a:ext cx="371475" cy="390525"/>
              </a:xfrm>
              <a:prstGeom prst="rect">
                <a:avLst/>
              </a:prstGeom>
              <a:noFill/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6500826" y="1643050"/>
              <a:ext cx="928662" cy="457200"/>
              <a:chOff x="0" y="0"/>
              <a:chExt cx="928662" cy="457200"/>
            </a:xfrm>
          </p:grpSpPr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28662" cy="45720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 =  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1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4101" name="Picture 5" descr="abc/4S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7213" y="46038"/>
                <a:ext cx="295275" cy="39052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103" name="Picture 7" descr="Окружность и треугольни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62" y="2357430"/>
            <a:ext cx="2143138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Окружность и четырехугольники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Около выпуклого четырехугольника можно описать окружность тогда и только тогда, когда сумма его внутренних противоположных углов равна 180°.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Окружность и четырехуголь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000372"/>
            <a:ext cx="2024070" cy="202407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785786" y="3929066"/>
            <a:ext cx="9358378" cy="357190"/>
            <a:chOff x="785786" y="3929066"/>
            <a:chExt cx="9144000" cy="18097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785786" y="3929066"/>
              <a:ext cx="9144000" cy="180975"/>
              <a:chOff x="785786" y="5429264"/>
              <a:chExt cx="9144000" cy="180975"/>
            </a:xfrm>
          </p:grpSpPr>
          <p:sp>
            <p:nvSpPr>
              <p:cNvPr id="3075" name="Rectangle 3"/>
              <p:cNvSpPr>
                <a:spLocks noChangeArrowheads="1"/>
              </p:cNvSpPr>
              <p:nvPr/>
            </p:nvSpPr>
            <p:spPr bwMode="auto">
              <a:xfrm>
                <a:off x="785786" y="5500702"/>
                <a:ext cx="914400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+ 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 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+ 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 180°</a:t>
                </a: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  <p:pic>
            <p:nvPicPr>
              <p:cNvPr id="3076" name="Picture 4" descr="&amp;alph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28662" y="5429264"/>
                <a:ext cx="104775" cy="180975"/>
              </a:xfrm>
              <a:prstGeom prst="rect">
                <a:avLst/>
              </a:prstGeom>
              <a:noFill/>
            </p:spPr>
          </p:pic>
          <p:pic>
            <p:nvPicPr>
              <p:cNvPr id="3077" name="Picture 5" descr="&amp;gamm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14414" y="5429264"/>
                <a:ext cx="85725" cy="180975"/>
              </a:xfrm>
              <a:prstGeom prst="rect">
                <a:avLst/>
              </a:prstGeom>
              <a:noFill/>
            </p:spPr>
          </p:pic>
          <p:pic>
            <p:nvPicPr>
              <p:cNvPr id="3078" name="Picture 6" descr="&amp;bet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71604" y="5429264"/>
                <a:ext cx="95250" cy="180975"/>
              </a:xfrm>
              <a:prstGeom prst="rect">
                <a:avLst/>
              </a:prstGeom>
              <a:noFill/>
            </p:spPr>
          </p:pic>
        </p:grpSp>
        <p:pic>
          <p:nvPicPr>
            <p:cNvPr id="3079" name="Picture 7" descr="&amp;ph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8794" y="3929066"/>
              <a:ext cx="104775" cy="1809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В четырехугольник можно вписать окружность тогда и только тогда, когда у него равны суммы противоположных сторон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Окружность и четырехуголь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785926"/>
            <a:ext cx="2286006" cy="22860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714620"/>
            <a:ext cx="171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a + c = b + d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66833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Содержание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428750" y="857250"/>
            <a:ext cx="7000875" cy="5786438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3" action="ppaction://hlinksldjump"/>
              </a:rPr>
              <a:t>Введение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Основная часть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    1</a:t>
            </a:r>
            <a:r>
              <a:rPr lang="ru-RU" sz="2400" b="1" i="1" dirty="0">
                <a:solidFill>
                  <a:srgbClr val="002060"/>
                </a:solidFill>
              </a:rPr>
              <a:t>. Теоретический материал</a:t>
            </a:r>
            <a:endParaRPr lang="ru-RU" sz="2400" i="1" dirty="0" smtClean="0">
              <a:solidFill>
                <a:srgbClr val="002060"/>
              </a:solidFill>
            </a:endParaRPr>
          </a:p>
          <a:p>
            <a:pPr marL="36512" indent="0">
              <a:buFont typeface="Wingdings 2" pitchFamily="18" charset="2"/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1.1 </a:t>
            </a:r>
            <a:r>
              <a:rPr lang="ru-RU" sz="2400" dirty="0">
                <a:solidFill>
                  <a:srgbClr val="002060"/>
                </a:solidFill>
                <a:hlinkClick r:id="rId4" action="ppaction://hlinksldjump"/>
              </a:rPr>
              <a:t>Историческая справка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6512" indent="0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1.2 </a:t>
            </a:r>
            <a:r>
              <a:rPr lang="ru-RU" sz="2400" dirty="0">
                <a:solidFill>
                  <a:srgbClr val="002060"/>
                </a:solidFill>
                <a:hlinkClick r:id="rId5" action="ppaction://hlinksldjump"/>
              </a:rPr>
              <a:t>Справочный материал по теме « </a:t>
            </a:r>
            <a:r>
              <a:rPr lang="ru-RU" sz="2400" dirty="0" smtClean="0">
                <a:solidFill>
                  <a:srgbClr val="002060"/>
                </a:solidFill>
                <a:hlinkClick r:id="rId5" action="ppaction://hlinksldjump"/>
              </a:rPr>
              <a:t>Окружность»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6512" indent="0">
              <a:buFont typeface="Wingdings 2" pitchFamily="18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                2. Задания В6  ЕГЭ</a:t>
            </a:r>
            <a:endParaRPr lang="ru-RU" sz="2400" b="1" i="1" dirty="0">
              <a:solidFill>
                <a:srgbClr val="002060"/>
              </a:solidFill>
            </a:endParaRPr>
          </a:p>
          <a:p>
            <a:pPr marL="36512" indent="0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2.1 </a:t>
            </a:r>
            <a:r>
              <a:rPr lang="ru-RU" sz="2400" dirty="0">
                <a:solidFill>
                  <a:srgbClr val="002060"/>
                </a:solidFill>
                <a:hlinkClick r:id="rId6" action="ppaction://hlinksldjump"/>
              </a:rPr>
              <a:t>Решение заданий </a:t>
            </a:r>
            <a:r>
              <a:rPr lang="ru-RU" sz="2400" dirty="0" smtClean="0">
                <a:solidFill>
                  <a:srgbClr val="002060"/>
                </a:solidFill>
                <a:hlinkClick r:id="rId6" action="ppaction://hlinksldjump"/>
              </a:rPr>
              <a:t>В6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6512" indent="0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2.1.1 </a:t>
            </a:r>
            <a:r>
              <a:rPr lang="ru-RU" sz="2400" dirty="0" smtClean="0">
                <a:solidFill>
                  <a:srgbClr val="002060"/>
                </a:solidFill>
                <a:hlinkClick r:id="rId6" action="ppaction://hlinksldjump"/>
              </a:rPr>
              <a:t>Центральные и вписанные углы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6512" indent="0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2.1.2 </a:t>
            </a:r>
            <a:r>
              <a:rPr lang="ru-RU" sz="2400" dirty="0" smtClean="0">
                <a:solidFill>
                  <a:srgbClr val="002060"/>
                </a:solidFill>
                <a:hlinkClick r:id="rId7" action="ppaction://hlinksldjump"/>
              </a:rPr>
              <a:t>Касательная, хорда, секущая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6512" indent="0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2.1.3 </a:t>
            </a:r>
            <a:r>
              <a:rPr lang="ru-RU" sz="2400" dirty="0">
                <a:solidFill>
                  <a:srgbClr val="002060"/>
                </a:solidFill>
                <a:hlinkClick r:id="rId8" action="ppaction://hlinksldjump"/>
              </a:rPr>
              <a:t>Окружность, вписанная в </a:t>
            </a:r>
            <a:r>
              <a:rPr lang="ru-RU" sz="2400" dirty="0" smtClean="0">
                <a:solidFill>
                  <a:srgbClr val="002060"/>
                </a:solidFill>
                <a:hlinkClick r:id="rId8" action="ppaction://hlinksldjump"/>
              </a:rPr>
              <a:t>треугольник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36512" indent="0"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2.1.4 </a:t>
            </a:r>
            <a:r>
              <a:rPr lang="ru-RU" sz="2000" dirty="0">
                <a:solidFill>
                  <a:srgbClr val="002060"/>
                </a:solidFill>
                <a:hlinkClick r:id="rId9" action="ppaction://hlinksldjump"/>
              </a:rPr>
              <a:t>Окружность, вписанная в </a:t>
            </a:r>
            <a:r>
              <a:rPr lang="ru-RU" sz="2000" dirty="0" smtClean="0">
                <a:solidFill>
                  <a:srgbClr val="002060"/>
                </a:solidFill>
                <a:hlinkClick r:id="rId9" action="ppaction://hlinksldjump"/>
              </a:rPr>
              <a:t>четырехугольник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12" indent="0">
              <a:buNone/>
              <a:defRPr/>
            </a:pPr>
            <a:r>
              <a:rPr lang="ru-RU" sz="2000" dirty="0">
                <a:solidFill>
                  <a:srgbClr val="002060"/>
                </a:solidFill>
              </a:rPr>
              <a:t>2.1.5 </a:t>
            </a:r>
            <a:r>
              <a:rPr lang="ru-RU" sz="2000" dirty="0">
                <a:solidFill>
                  <a:srgbClr val="002060"/>
                </a:solidFill>
                <a:hlinkClick r:id="rId10" action="ppaction://hlinksldjump"/>
              </a:rPr>
              <a:t>Окружность, описанная вокруг </a:t>
            </a:r>
            <a:r>
              <a:rPr lang="ru-RU" sz="2000" dirty="0" smtClean="0">
                <a:solidFill>
                  <a:srgbClr val="002060"/>
                </a:solidFill>
                <a:hlinkClick r:id="rId10" action="ppaction://hlinksldjump"/>
              </a:rPr>
              <a:t>треугольника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512" indent="0">
              <a:buNone/>
              <a:defRPr/>
            </a:pPr>
            <a:r>
              <a:rPr lang="ru-RU" sz="2000" dirty="0">
                <a:solidFill>
                  <a:srgbClr val="002060"/>
                </a:solidFill>
              </a:rPr>
              <a:t>2.1.6 </a:t>
            </a:r>
            <a:r>
              <a:rPr lang="ru-RU" sz="2000" dirty="0">
                <a:solidFill>
                  <a:srgbClr val="002060"/>
                </a:solidFill>
                <a:hlinkClick r:id="rId11" action="ppaction://hlinksldjump"/>
              </a:rPr>
              <a:t>Окружность, описанная вокруг четырехугольника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002060"/>
                </a:solidFill>
                <a:hlinkClick r:id="rId12" action="ppaction://hlinksldjump"/>
              </a:rPr>
              <a:t>Заключение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hlinkClick r:id="rId13" action="ppaction://hlinksldjump"/>
              </a:rPr>
              <a:t>Источники</a:t>
            </a:r>
            <a:endParaRPr lang="ru-RU" sz="2800" dirty="0">
              <a:solidFill>
                <a:srgbClr val="002060"/>
              </a:solidFill>
            </a:endParaRPr>
          </a:p>
          <a:p>
            <a:pPr marL="36512" indent="0">
              <a:buFont typeface="Wingdings 2" pitchFamily="18" charset="2"/>
              <a:buNone/>
              <a:defRPr/>
            </a:pPr>
            <a:endParaRPr lang="ru-RU" sz="2400" dirty="0"/>
          </a:p>
          <a:p>
            <a:pPr marL="609600" indent="-609600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420AC-0CCD-4314-8486-04EEA5D8382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023632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около параллелограмма можно описать окружность тогда и только тогда, когда он является прямоугольником,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около трапеции можно описать окружность тогда и только тогда, когда эта трапеция — равнобедренная; центр окружности лежит на пересечении оси симметрии трапеции с серединным перпендикуляром к боковой стороне,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в параллелограмм можно вписать окружность тогда и только тогда, когда он является ромбом.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Центральные и вписанные углы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Радиус окружности равен 1. Найдите величину тупого вписанного угла, опирающегося на хорду, равную     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вписанный угол дополняет половину центрального угла, опирающегося на ту же хорду, до .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http://reshuege.ru/formula/d2/d21848cdd835abcb491be1f151e9b6c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928934"/>
            <a:ext cx="287536" cy="300038"/>
          </a:xfrm>
          <a:prstGeom prst="rect">
            <a:avLst/>
          </a:prstGeom>
          <a:noFill/>
        </p:spPr>
      </p:pic>
      <p:pic>
        <p:nvPicPr>
          <p:cNvPr id="10245" name="Picture 5" descr="http://reshuege.ru/get_file?id=14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00438"/>
            <a:ext cx="1714512" cy="1676128"/>
          </a:xfrm>
          <a:prstGeom prst="rect">
            <a:avLst/>
          </a:prstGeom>
          <a:noFill/>
        </p:spPr>
      </p:pic>
      <p:pic>
        <p:nvPicPr>
          <p:cNvPr id="10247" name="Picture 7" descr="http://reshuege.ru/get_file?id=14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071810"/>
            <a:ext cx="1573592" cy="171451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000372"/>
            <a:ext cx="500066" cy="32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 descr="http://reshuege.ru/formula/71/71f5dfc20d03b92387e96b5079285c0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071810"/>
            <a:ext cx="415233" cy="214314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500438"/>
            <a:ext cx="1928826" cy="5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 descr="http://reshuege.ru/formula/0d/0da9d55748290314d473fa316ed44e8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571876"/>
            <a:ext cx="1857388" cy="407982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000636"/>
            <a:ext cx="3500462" cy="5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5" name="Picture 15" descr="http://reshuege.ru/formula/db/db3511f8dc6e05290005215be282ba5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5143512"/>
            <a:ext cx="1301058" cy="223838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500702"/>
            <a:ext cx="3500462" cy="5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 descr="http://reshuege.ru/formula/02/020d7600d82c40a698e16bd8810d53f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5643578"/>
            <a:ext cx="2625347" cy="21431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071538" y="6072206"/>
            <a:ext cx="1902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Ответ: 135.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 Центральный угол на       больше острого вписанного угла, опирающегося на ту же дугу окружности. Найдите вписанный угол.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800" dirty="0" smtClean="0">
                <a:solidFill>
                  <a:srgbClr val="92D050"/>
                </a:solidFill>
              </a:rPr>
              <a:t>Решение.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вписанный угол равен половине центрального угла, опирающегося на ту же дугу окружности, значит 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357290" y="642918"/>
            <a:ext cx="357190" cy="295275"/>
            <a:chOff x="1428728" y="642918"/>
            <a:chExt cx="357190" cy="2952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642918"/>
              <a:ext cx="357190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http://reshuege.ru/formula/32/3243ab696ec89070d934d98f96d786a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728" y="714355"/>
              <a:ext cx="321767" cy="223838"/>
            </a:xfrm>
            <a:prstGeom prst="rect">
              <a:avLst/>
            </a:prstGeom>
            <a:noFill/>
          </p:spPr>
        </p:pic>
      </p:grpSp>
      <p:pic>
        <p:nvPicPr>
          <p:cNvPr id="1030" name="Picture 6" descr="http://reshuege.ru/get_file?id=14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500306"/>
            <a:ext cx="2103090" cy="2071702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/>
        </p:nvGrpSpPr>
        <p:grpSpPr>
          <a:xfrm>
            <a:off x="4786314" y="1785926"/>
            <a:ext cx="4000528" cy="523875"/>
            <a:chOff x="4786314" y="1785926"/>
            <a:chExt cx="4000528" cy="523875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6314" y="1785926"/>
              <a:ext cx="400052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http://reshuege.ru/formula/d6/d6f9202da924cb30fd4902c3db9bc78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57752" y="1928802"/>
              <a:ext cx="3911231" cy="214314"/>
            </a:xfrm>
            <a:prstGeom prst="rect">
              <a:avLst/>
            </a:prstGeom>
            <a:noFill/>
          </p:spPr>
        </p:pic>
      </p:grpSp>
      <p:sp>
        <p:nvSpPr>
          <p:cNvPr id="23" name="Прямоугольник 22"/>
          <p:cNvSpPr/>
          <p:nvPr/>
        </p:nvSpPr>
        <p:spPr>
          <a:xfrm>
            <a:off x="1000100" y="5715016"/>
            <a:ext cx="1723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Ответ: 36.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Дуга окружности        , не содержащая точки      , составляет           . А дуга     окружности        , не содержащая точки     , составляет       . Найдите вписанный угол           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вписанный угол равен половине дуги, на которую он опирается. 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071802" y="357166"/>
            <a:ext cx="357190" cy="238123"/>
            <a:chOff x="2857488" y="5000636"/>
            <a:chExt cx="461957" cy="309561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5000636"/>
              <a:ext cx="461957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1" name="Picture 5" descr="http://reshuege.ru/formula/41/4144e097d2fa7a491cec2a7a4322f2bc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5072074"/>
              <a:ext cx="363738" cy="223838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3143240" y="642918"/>
            <a:ext cx="214314" cy="335209"/>
            <a:chOff x="2857488" y="5429264"/>
            <a:chExt cx="290216" cy="33520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488" y="5429264"/>
              <a:ext cx="290216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3" name="Picture 7" descr="http://reshuege.ru/formula/9d/9d5ed678fe57bcca610140957afab57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488" y="5500702"/>
              <a:ext cx="214314" cy="263771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2357422" y="1000108"/>
            <a:ext cx="481011" cy="261937"/>
            <a:chOff x="3324225" y="3167063"/>
            <a:chExt cx="481011" cy="261937"/>
          </a:xfrm>
        </p:grpSpPr>
        <p:pic>
          <p:nvPicPr>
            <p:cNvPr id="9217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4225" y="3167063"/>
              <a:ext cx="481011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5" name="Picture 9" descr="http://reshuege.ru/formula/14/142308bc7a4392d551e06f189a8ba84b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7554" y="3214686"/>
              <a:ext cx="415233" cy="214314"/>
            </a:xfrm>
            <a:prstGeom prst="rect">
              <a:avLst/>
            </a:prstGeom>
            <a:noFill/>
          </p:spPr>
        </p:pic>
      </p:grpSp>
      <p:grpSp>
        <p:nvGrpSpPr>
          <p:cNvPr id="19" name="Группа 18"/>
          <p:cNvGrpSpPr/>
          <p:nvPr/>
        </p:nvGrpSpPr>
        <p:grpSpPr>
          <a:xfrm>
            <a:off x="2500298" y="1285860"/>
            <a:ext cx="363738" cy="309561"/>
            <a:chOff x="1928794" y="4786322"/>
            <a:chExt cx="363738" cy="309561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8794" y="4786322"/>
              <a:ext cx="35719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7" name="Picture 11" descr="http://reshuege.ru/formula/f8/f85b7b377112c272bc87f3e73f10508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28794" y="4857761"/>
              <a:ext cx="363738" cy="223838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3071802" y="1500174"/>
            <a:ext cx="285752" cy="380999"/>
            <a:chOff x="1643042" y="5643578"/>
            <a:chExt cx="285752" cy="380999"/>
          </a:xfrm>
        </p:grpSpPr>
        <p:pic>
          <p:nvPicPr>
            <p:cNvPr id="2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5643578"/>
              <a:ext cx="285752" cy="380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9" name="Picture 13" descr="http://reshuege.ru/formula/7f/7fc56270e7a70fa81a5935b72eacbe29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43042" y="5715016"/>
              <a:ext cx="227709" cy="280257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2285984" y="1857364"/>
            <a:ext cx="357190" cy="309561"/>
            <a:chOff x="1571604" y="5929330"/>
            <a:chExt cx="357190" cy="309561"/>
          </a:xfrm>
        </p:grpSpPr>
        <p:pic>
          <p:nvPicPr>
            <p:cNvPr id="2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5929330"/>
              <a:ext cx="35719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31" name="Picture 15" descr="http://reshuege.ru/formula/7a/7a2175f231a393e83cb18b5d0bb105f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71604" y="5976126"/>
              <a:ext cx="357190" cy="248480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2928926" y="2214554"/>
            <a:ext cx="571505" cy="238123"/>
            <a:chOff x="785785" y="5786454"/>
            <a:chExt cx="571505" cy="238123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5786454"/>
              <a:ext cx="571504" cy="23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33" name="Picture 17" descr="http://reshuege.ru/formula/79/79661ff25e39af70fc48d7785f587e85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85785" y="5786454"/>
              <a:ext cx="531615" cy="223838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 32"/>
          <p:cNvSpPr/>
          <p:nvPr/>
        </p:nvSpPr>
        <p:spPr>
          <a:xfrm>
            <a:off x="1214414" y="5643578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40.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8194" name="Picture 2" descr="http://reshuege.ru/get_file?id=145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2976" y="3357562"/>
            <a:ext cx="1928826" cy="1914951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8200" y="1714488"/>
            <a:ext cx="4495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В окружности с центром              и        – диаметры. Вписанный угол           равен      . Найдите центральный угол          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вписанный угол равен половине центрального угла, опирающегося на ту же дугу окружности, значит, 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071670" y="642918"/>
            <a:ext cx="285752" cy="380999"/>
            <a:chOff x="857224" y="5214950"/>
            <a:chExt cx="285752" cy="3809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5214950"/>
              <a:ext cx="285752" cy="380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http://reshuege.ru/formula/f1/f186217753c37b9b9f958d906208506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4" y="5286388"/>
              <a:ext cx="214314" cy="263771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2428860" y="714356"/>
            <a:ext cx="428630" cy="238123"/>
            <a:chOff x="1071537" y="5715016"/>
            <a:chExt cx="428630" cy="23812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9" y="5715016"/>
              <a:ext cx="428628" cy="23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http://reshuege.ru/formula/41/4144e097d2fa7a491cec2a7a4322f2b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1537" y="5715016"/>
              <a:ext cx="363737" cy="223838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3071802" y="642918"/>
            <a:ext cx="428628" cy="309561"/>
            <a:chOff x="500034" y="5786454"/>
            <a:chExt cx="428628" cy="30956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5786454"/>
              <a:ext cx="428628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http://reshuege.ru/formula/87/87a47565be4714701a8bc2354cbaea3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5857892"/>
              <a:ext cx="377727" cy="223838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1643042" y="1285860"/>
            <a:ext cx="571504" cy="238123"/>
            <a:chOff x="357158" y="5572140"/>
            <a:chExt cx="571504" cy="23812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5572140"/>
              <a:ext cx="571504" cy="23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 descr="http://reshuege.ru/formula/79/79661ff25e39af70fc48d7785f587e85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7158" y="5572140"/>
              <a:ext cx="531615" cy="223838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2857488" y="1214422"/>
            <a:ext cx="357190" cy="309561"/>
            <a:chOff x="642910" y="5500702"/>
            <a:chExt cx="357190" cy="30956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5500702"/>
              <a:ext cx="35719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8" name="Picture 14" descr="http://reshuege.ru/formula/40/40a68964a402cefd4bb9b0ecea99ac9f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5547498"/>
              <a:ext cx="357190" cy="248480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3071802" y="1571612"/>
            <a:ext cx="571504" cy="238123"/>
            <a:chOff x="785786" y="5715016"/>
            <a:chExt cx="571504" cy="238123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5715016"/>
              <a:ext cx="571504" cy="23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0" name="Picture 16" descr="http://reshuege.ru/formula/51/5156155c837896ea6f477674f0d26e2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5786" y="5715016"/>
              <a:ext cx="545605" cy="223838"/>
            </a:xfrm>
            <a:prstGeom prst="rect">
              <a:avLst/>
            </a:prstGeom>
            <a:noFill/>
          </p:spPr>
        </p:pic>
      </p:grpSp>
      <p:pic>
        <p:nvPicPr>
          <p:cNvPr id="1042" name="Picture 18" descr="http://reshuege.ru/get_file?id=145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5" y="2214554"/>
            <a:ext cx="1914537" cy="1928826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142976" y="5643578"/>
            <a:ext cx="2149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104.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2000240"/>
            <a:ext cx="3981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Радиус окружности равен 1. Найдите величину острого вписанного угла, опирающегося на хорду, равную       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По теореме синусов для треугольника </a:t>
            </a:r>
            <a:r>
              <a:rPr lang="ru-RU" sz="2000" i="1" dirty="0" smtClean="0">
                <a:solidFill>
                  <a:srgbClr val="002060"/>
                </a:solidFill>
              </a:rPr>
              <a:t>ACB</a:t>
            </a:r>
            <a:r>
              <a:rPr lang="ru-RU" sz="2000" dirty="0" smtClean="0">
                <a:solidFill>
                  <a:srgbClr val="002060"/>
                </a:solidFill>
              </a:rPr>
              <a:t> имеем: 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Следовательно, искомый угол равен 45°.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928794" y="1571612"/>
            <a:ext cx="357190" cy="300038"/>
            <a:chOff x="3286116" y="3429000"/>
            <a:chExt cx="357190" cy="300038"/>
          </a:xfrm>
        </p:grpSpPr>
        <p:pic>
          <p:nvPicPr>
            <p:cNvPr id="716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4225" y="3429000"/>
              <a:ext cx="319081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1" name="Picture 3" descr="http://reshuege.ru/formula/d2/d21848cdd835abcb491be1f151e9b6c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6116" y="3430862"/>
              <a:ext cx="285752" cy="298176"/>
            </a:xfrm>
            <a:prstGeom prst="rect">
              <a:avLst/>
            </a:prstGeom>
            <a:noFill/>
          </p:spPr>
        </p:pic>
      </p:grpSp>
      <p:pic>
        <p:nvPicPr>
          <p:cNvPr id="7173" name="Picture 5" descr="http://reshuege.ru/get_file?id=14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214554"/>
            <a:ext cx="1833743" cy="1928826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5286380" y="1428736"/>
            <a:ext cx="1785950" cy="561977"/>
            <a:chOff x="5857884" y="4357694"/>
            <a:chExt cx="1785950" cy="561977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7884" y="4357694"/>
              <a:ext cx="178595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5" name="Picture 7" descr="http://reshuege.ru/formula/08/081c7e0901623e60b8e84e08e3760e2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7884" y="4357694"/>
              <a:ext cx="1762560" cy="561977"/>
            </a:xfrm>
            <a:prstGeom prst="rect">
              <a:avLst/>
            </a:prstGeom>
            <a:noFill/>
          </p:spPr>
        </p:pic>
      </p:grpSp>
      <p:sp>
        <p:nvSpPr>
          <p:cNvPr id="14" name="Прямоугольник 13"/>
          <p:cNvSpPr/>
          <p:nvPr/>
        </p:nvSpPr>
        <p:spPr>
          <a:xfrm>
            <a:off x="1000100" y="5500702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45.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вписанный угол, опирающийся на дугу, которая составляет    окружности.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92D050"/>
                </a:solidFill>
              </a:rPr>
              <a:t>Решение.</a:t>
            </a:r>
            <a:endParaRPr lang="ru-RU" dirty="0">
              <a:solidFill>
                <a:srgbClr val="92D05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285984" y="1142984"/>
            <a:ext cx="214314" cy="523875"/>
            <a:chOff x="2071670" y="4572008"/>
            <a:chExt cx="214314" cy="523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1670" y="4572008"/>
              <a:ext cx="214314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 descr="http://reshuege.ru/formula/22/22417f146ced89939510e270d4201b2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1670" y="4583262"/>
              <a:ext cx="142876" cy="493573"/>
            </a:xfrm>
            <a:prstGeom prst="rect">
              <a:avLst/>
            </a:prstGeom>
            <a:noFill/>
          </p:spPr>
        </p:pic>
      </p:grpSp>
      <p:pic>
        <p:nvPicPr>
          <p:cNvPr id="1031" name="Picture 7" descr="http://reshuege.ru/get_file?id=14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928802"/>
            <a:ext cx="1857388" cy="1844027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4967267" y="857232"/>
            <a:ext cx="4176733" cy="647703"/>
            <a:chOff x="3324224" y="3071810"/>
            <a:chExt cx="4176733" cy="6477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4224" y="3071810"/>
              <a:ext cx="4176733" cy="619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 descr="http://reshuege.ru/formula/8f/8fc997b56b0c15c647ec02c4ad91d87f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7554" y="3143248"/>
              <a:ext cx="4124832" cy="576265"/>
            </a:xfrm>
            <a:prstGeom prst="rect">
              <a:avLst/>
            </a:prstGeom>
            <a:noFill/>
          </p:spPr>
        </p:pic>
      </p:grpSp>
      <p:sp>
        <p:nvSpPr>
          <p:cNvPr id="14" name="Прямоугольник 13"/>
          <p:cNvSpPr/>
          <p:nvPr/>
        </p:nvSpPr>
        <p:spPr>
          <a:xfrm>
            <a:off x="1142976" y="5500702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36.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Угол          равен      . Градусная величина дуги        окружности, не содержащей точек       и        , равна         . Найдите угол          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588328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центральный угол равен дуге, на которую он опирается, а вписанный угол равен половине дуги, на которую он опирается, значит 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643042" y="357166"/>
            <a:ext cx="571505" cy="238123"/>
            <a:chOff x="857223" y="4857760"/>
            <a:chExt cx="571505" cy="238123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4857760"/>
              <a:ext cx="571504" cy="23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3" name="Picture 3" descr="http://reshuege.ru/formula/79/79661ff25e39af70fc48d7785f587e8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7223" y="4857760"/>
              <a:ext cx="531615" cy="223838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2857488" y="285728"/>
            <a:ext cx="357190" cy="309561"/>
            <a:chOff x="1071538" y="5214950"/>
            <a:chExt cx="357190" cy="309561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5214950"/>
              <a:ext cx="35719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5" name="Picture 5" descr="http://reshuege.ru/formula/48/48ead32179ceb189fa3f922ceebec26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1538" y="5261746"/>
              <a:ext cx="357190" cy="248480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1643042" y="1000108"/>
            <a:ext cx="428628" cy="242887"/>
            <a:chOff x="1142976" y="5710252"/>
            <a:chExt cx="428628" cy="242887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5715016"/>
              <a:ext cx="428628" cy="23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7" name="Picture 7" descr="http://reshuege.ru/formula/b8/b86fc6b051f63d73de262d4c34e3a0a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2976" y="5710252"/>
              <a:ext cx="357190" cy="228602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3071802" y="1214422"/>
            <a:ext cx="357190" cy="309561"/>
            <a:chOff x="500034" y="6000768"/>
            <a:chExt cx="357190" cy="309561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6000768"/>
              <a:ext cx="35719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9" name="Picture 9" descr="http://reshuege.ru/formula/f6/f623e75af30e62bbd73d6df5b50bb7b5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34" y="6067442"/>
              <a:ext cx="214314" cy="228602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3714744" y="1214422"/>
            <a:ext cx="357190" cy="309561"/>
            <a:chOff x="642910" y="5357826"/>
            <a:chExt cx="357190" cy="309561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5357826"/>
              <a:ext cx="35719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1" name="Picture 11" descr="http://reshuege.ru/formula/3a/3a3ea00cfc35332cedf6e5e9a32e94da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2910" y="5408172"/>
              <a:ext cx="214314" cy="244930"/>
            </a:xfrm>
            <a:prstGeom prst="rect">
              <a:avLst/>
            </a:prstGeom>
            <a:noFill/>
          </p:spPr>
        </p:pic>
      </p:grpSp>
      <p:grpSp>
        <p:nvGrpSpPr>
          <p:cNvPr id="28" name="Группа 27"/>
          <p:cNvGrpSpPr/>
          <p:nvPr/>
        </p:nvGrpSpPr>
        <p:grpSpPr>
          <a:xfrm>
            <a:off x="1714480" y="1571612"/>
            <a:ext cx="500066" cy="238123"/>
            <a:chOff x="857224" y="5572140"/>
            <a:chExt cx="500066" cy="238123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24" y="5572140"/>
              <a:ext cx="500066" cy="23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3" name="Picture 13" descr="http://reshuege.ru/formula/71/71008fca060219d3f55ce06ee0ca939b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57224" y="5572140"/>
              <a:ext cx="433686" cy="223838"/>
            </a:xfrm>
            <a:prstGeom prst="rect">
              <a:avLst/>
            </a:prstGeom>
            <a:noFill/>
          </p:spPr>
        </p:pic>
      </p:grpSp>
      <p:grpSp>
        <p:nvGrpSpPr>
          <p:cNvPr id="30" name="Группа 29"/>
          <p:cNvGrpSpPr/>
          <p:nvPr/>
        </p:nvGrpSpPr>
        <p:grpSpPr>
          <a:xfrm>
            <a:off x="1571604" y="1857364"/>
            <a:ext cx="571504" cy="309561"/>
            <a:chOff x="1214414" y="5143512"/>
            <a:chExt cx="571504" cy="309561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14" y="5143512"/>
              <a:ext cx="571504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35" name="Picture 15" descr="http://reshuege.ru/formula/2b/2b25dd65bb2cc89a2a6b151c9a3221b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14414" y="5214950"/>
              <a:ext cx="545605" cy="223838"/>
            </a:xfrm>
            <a:prstGeom prst="rect">
              <a:avLst/>
            </a:prstGeom>
            <a:noFill/>
          </p:spPr>
        </p:pic>
      </p:grpSp>
      <p:pic>
        <p:nvPicPr>
          <p:cNvPr id="5137" name="Picture 17" descr="http://reshuege.ru/get_file?id=147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1538" y="2571744"/>
            <a:ext cx="2262366" cy="2000264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071538" y="5715016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20.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3504" y="2285992"/>
            <a:ext cx="37909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В окружности с центром                и        – диаметры. Центральный угол           равен          . Найдите вписанный угол           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вписанный угол равен половине центрального угла, опирающегося на ту же дугу окружности, значит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071670" y="642918"/>
            <a:ext cx="357190" cy="335209"/>
            <a:chOff x="1071538" y="5000636"/>
            <a:chExt cx="357190" cy="33520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5000636"/>
              <a:ext cx="35719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 descr="http://reshuege.ru/formula/f1/f186217753c37b9b9f958d906208506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5072074"/>
              <a:ext cx="214314" cy="263771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2500298" y="642918"/>
            <a:ext cx="428629" cy="309561"/>
            <a:chOff x="928661" y="5786454"/>
            <a:chExt cx="428629" cy="30956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5786454"/>
              <a:ext cx="428628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 descr="http://reshuege.ru/formula/41/4144e097d2fa7a491cec2a7a4322f2b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1" y="5857892"/>
              <a:ext cx="363737" cy="223838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3214678" y="642918"/>
            <a:ext cx="428628" cy="309561"/>
            <a:chOff x="1285852" y="5429264"/>
            <a:chExt cx="428628" cy="30956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5852" y="5429264"/>
              <a:ext cx="428628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 descr="http://reshuege.ru/formula/87/87a47565be4714701a8bc2354cbaea3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85852" y="5500702"/>
              <a:ext cx="377727" cy="223838"/>
            </a:xfrm>
            <a:prstGeom prst="rect">
              <a:avLst/>
            </a:prstGeom>
            <a:noFill/>
          </p:spPr>
        </p:pic>
      </p:grpSp>
      <p:grpSp>
        <p:nvGrpSpPr>
          <p:cNvPr id="23" name="Группа 22"/>
          <p:cNvGrpSpPr/>
          <p:nvPr/>
        </p:nvGrpSpPr>
        <p:grpSpPr>
          <a:xfrm>
            <a:off x="1643042" y="1214422"/>
            <a:ext cx="571504" cy="309561"/>
            <a:chOff x="785786" y="5715016"/>
            <a:chExt cx="571504" cy="309561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5715016"/>
              <a:ext cx="571504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 descr="http://reshuege.ru/formula/51/5156155c837896ea6f477674f0d26e2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5786" y="5786454"/>
              <a:ext cx="545605" cy="223838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2928926" y="1214422"/>
            <a:ext cx="500066" cy="309561"/>
            <a:chOff x="785786" y="5500702"/>
            <a:chExt cx="500066" cy="309561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786" y="5500702"/>
              <a:ext cx="500066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8" name="Picture 14" descr="http://reshuege.ru/formula/cb/cbb8ba26afeee427d40a8d6c139fda2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786" y="5572140"/>
              <a:ext cx="433686" cy="223838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>
            <a:off x="1643042" y="1857364"/>
            <a:ext cx="571505" cy="309561"/>
            <a:chOff x="1571603" y="5214950"/>
            <a:chExt cx="571505" cy="3095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5214950"/>
              <a:ext cx="571504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0" name="Picture 16" descr="http://reshuege.ru/formula/79/79661ff25e39af70fc48d7785f587e8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71603" y="5286388"/>
              <a:ext cx="531615" cy="223838"/>
            </a:xfrm>
            <a:prstGeom prst="rect">
              <a:avLst/>
            </a:prstGeom>
            <a:noFill/>
          </p:spPr>
        </p:pic>
      </p:grpSp>
      <p:pic>
        <p:nvPicPr>
          <p:cNvPr id="1042" name="Picture 18" descr="http://reshuege.ru/get_file?id=146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1537" y="2500306"/>
            <a:ext cx="1914537" cy="1928826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1000100" y="5429264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35.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2000240"/>
            <a:ext cx="35528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угол          , если вписанные углы           и           опираются на дуги окружности, градусные величины которых равны соответственно          и        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Угол между двумя секущими равен </a:t>
            </a:r>
            <a:r>
              <a:rPr lang="ru-RU" sz="2000" dirty="0" err="1" smtClean="0">
                <a:solidFill>
                  <a:srgbClr val="002060"/>
                </a:solidFill>
              </a:rPr>
              <a:t>полуразности</a:t>
            </a:r>
            <a:r>
              <a:rPr lang="ru-RU" sz="2000" dirty="0" smtClean="0">
                <a:solidFill>
                  <a:srgbClr val="002060"/>
                </a:solidFill>
              </a:rPr>
              <a:t> высекаемых ими дуг: 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571736" y="285728"/>
            <a:ext cx="571505" cy="309561"/>
            <a:chOff x="1142975" y="5572140"/>
            <a:chExt cx="571505" cy="309561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5572140"/>
              <a:ext cx="571504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 descr="http://reshuege.ru/formula/79/79661ff25e39af70fc48d7785f587e8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5" y="5643578"/>
              <a:ext cx="531615" cy="223838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1643042" y="928670"/>
            <a:ext cx="642942" cy="309561"/>
            <a:chOff x="928662" y="5715016"/>
            <a:chExt cx="642942" cy="309561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5715016"/>
              <a:ext cx="642942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7" name="Picture 5" descr="http://reshuege.ru/formula/11/1180214aaa473661d2ded5bf02abc75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2" y="5786454"/>
              <a:ext cx="545605" cy="223838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2500298" y="928670"/>
            <a:ext cx="642942" cy="309561"/>
            <a:chOff x="1785918" y="5286388"/>
            <a:chExt cx="642942" cy="309561"/>
          </a:xfrm>
        </p:grpSpPr>
        <p:pic>
          <p:nvPicPr>
            <p:cNvPr id="14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5918" y="5286388"/>
              <a:ext cx="642942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9" name="Picture 7" descr="http://reshuege.ru/formula/2b/2b25dd65bb2cc89a2a6b151c9a3221b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918" y="5357826"/>
              <a:ext cx="545605" cy="223838"/>
            </a:xfrm>
            <a:prstGeom prst="rect">
              <a:avLst/>
            </a:prstGeom>
            <a:noFill/>
          </p:spPr>
        </p:pic>
      </p:grpSp>
      <p:grpSp>
        <p:nvGrpSpPr>
          <p:cNvPr id="24" name="Группа 23"/>
          <p:cNvGrpSpPr/>
          <p:nvPr/>
        </p:nvGrpSpPr>
        <p:grpSpPr>
          <a:xfrm>
            <a:off x="2857488" y="2143116"/>
            <a:ext cx="500066" cy="309561"/>
            <a:chOff x="1714480" y="5143512"/>
            <a:chExt cx="500066" cy="309561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14480" y="5143512"/>
              <a:ext cx="500066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1" name="Picture 9" descr="http://reshuege.ru/formula/aa/aacf0fd9f5e9dfd460c72aa61e75f95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14480" y="5214950"/>
              <a:ext cx="433686" cy="223838"/>
            </a:xfrm>
            <a:prstGeom prst="rect">
              <a:avLst/>
            </a:prstGeom>
            <a:noFill/>
          </p:spPr>
        </p:pic>
      </p:grpSp>
      <p:grpSp>
        <p:nvGrpSpPr>
          <p:cNvPr id="26" name="Группа 25"/>
          <p:cNvGrpSpPr/>
          <p:nvPr/>
        </p:nvGrpSpPr>
        <p:grpSpPr>
          <a:xfrm>
            <a:off x="3571868" y="2143116"/>
            <a:ext cx="428628" cy="309561"/>
            <a:chOff x="2000232" y="4786322"/>
            <a:chExt cx="428628" cy="309561"/>
          </a:xfrm>
        </p:grpSpPr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00232" y="4786322"/>
              <a:ext cx="428628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3" name="Picture 11" descr="http://reshuege.ru/formula/40/40a68964a402cefd4bb9b0ecea99ac9f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00232" y="4833118"/>
              <a:ext cx="357190" cy="248480"/>
            </a:xfrm>
            <a:prstGeom prst="rect">
              <a:avLst/>
            </a:prstGeom>
            <a:noFill/>
          </p:spPr>
        </p:pic>
      </p:grpSp>
      <p:pic>
        <p:nvPicPr>
          <p:cNvPr id="3085" name="Picture 13" descr="http://reshuege.ru/get_file?id=147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1538" y="2857496"/>
            <a:ext cx="2181567" cy="1928826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4714876" y="1714488"/>
            <a:ext cx="4286280" cy="595313"/>
            <a:chOff x="1071538" y="5214950"/>
            <a:chExt cx="4286280" cy="595313"/>
          </a:xfrm>
        </p:grpSpPr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1538" y="5214950"/>
              <a:ext cx="4286280" cy="59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87" name="Picture 15" descr="http://reshuege.ru/formula/60/6082f2cf9b71302e03a3c14f0564c06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42976" y="5286388"/>
              <a:ext cx="4158169" cy="504827"/>
            </a:xfrm>
            <a:prstGeom prst="rect">
              <a:avLst/>
            </a:prstGeom>
            <a:noFill/>
          </p:spPr>
        </p:pic>
      </p:grpSp>
      <p:sp>
        <p:nvSpPr>
          <p:cNvPr id="30" name="Прямоугольник 29"/>
          <p:cNvSpPr/>
          <p:nvPr/>
        </p:nvSpPr>
        <p:spPr>
          <a:xfrm>
            <a:off x="1071538" y="5429264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40.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7156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FF00"/>
                </a:solidFill>
              </a:rPr>
              <a:t>Введение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500063" y="1125538"/>
            <a:ext cx="4286250" cy="5518150"/>
          </a:xfrm>
        </p:spPr>
        <p:txBody>
          <a:bodyPr>
            <a:normAutofit/>
          </a:bodyPr>
          <a:lstStyle/>
          <a:p>
            <a:pPr marL="36512" indent="0"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Вопросы </a:t>
            </a:r>
            <a:r>
              <a:rPr lang="ru-RU" dirty="0">
                <a:solidFill>
                  <a:srgbClr val="002060"/>
                </a:solidFill>
              </a:rPr>
              <a:t>инновационных технологий в  строительстве, космонавтике, технике невозможны без умения производить необходимые чертежи и вычисления, которые требуют знания важных и интереснейших свойств </a:t>
            </a:r>
            <a:r>
              <a:rPr lang="ru-RU" dirty="0" smtClean="0">
                <a:solidFill>
                  <a:srgbClr val="002060"/>
                </a:solidFill>
              </a:rPr>
              <a:t>окружности</a:t>
            </a:r>
            <a:r>
              <a:rPr lang="ru-RU" sz="3200" dirty="0" smtClean="0">
                <a:solidFill>
                  <a:srgbClr val="002060"/>
                </a:solidFill>
              </a:rPr>
              <a:t>.           </a:t>
            </a:r>
            <a:endParaRPr lang="ru-RU" sz="3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E1D0C-C1A2-438B-B8CD-481EA6F7CE0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2226" name="Picture 2" descr="http://ezohist.ucoz.ru/_ph/3/727436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214422"/>
            <a:ext cx="4298641" cy="2733668"/>
          </a:xfrm>
          <a:prstGeom prst="rect">
            <a:avLst/>
          </a:prstGeom>
          <a:noFill/>
        </p:spPr>
      </p:pic>
      <p:pic>
        <p:nvPicPr>
          <p:cNvPr id="52228" name="Picture 4" descr="http://www.neobroker.ru/img-org/tovar-544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21911"/>
            <a:ext cx="4048120" cy="3036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Чему равен острый вписанный угол, опирающийся на хорду, равную радиусу окружности?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Рассмотрим треугольник          . Он равносторонний, так как                                    . Тогда                                                       равен половине центрального угла, опирающегося на ту же хорду, т. е.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reshuege.ru/get_file?id=1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1"/>
            <a:ext cx="2000264" cy="1956463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6643702" y="1071546"/>
            <a:ext cx="571504" cy="238123"/>
            <a:chOff x="1428728" y="5572140"/>
            <a:chExt cx="571504" cy="238123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728" y="5572140"/>
              <a:ext cx="571504" cy="23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 descr="http://reshuege.ru/formula/4d/4d1904de6c15b2cf5e4cf3236746ec8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728" y="5585424"/>
              <a:ext cx="500066" cy="210554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5715008" y="1643050"/>
            <a:ext cx="2143141" cy="309561"/>
            <a:chOff x="1214413" y="5572140"/>
            <a:chExt cx="2143141" cy="309561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4414" y="5572140"/>
              <a:ext cx="214314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 descr="http://reshuege.ru/formula/7e/7ed45283777adcf0d04be661829312e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4413" y="5643578"/>
              <a:ext cx="2126461" cy="223838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5929322" y="1928802"/>
            <a:ext cx="1428760" cy="309561"/>
            <a:chOff x="1428728" y="5643578"/>
            <a:chExt cx="1428760" cy="30956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728" y="5643578"/>
              <a:ext cx="142876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7" name="Picture 9" descr="http://reshuege.ru/formula/08/08d1a414db17f432b23122ecff722b5f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28728" y="5715016"/>
              <a:ext cx="1371008" cy="223838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5286380" y="2285992"/>
            <a:ext cx="714380" cy="309561"/>
            <a:chOff x="571472" y="5857892"/>
            <a:chExt cx="714380" cy="309561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2" y="5857892"/>
              <a:ext cx="714380" cy="309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9" name="Picture 11" descr="http://reshuege.ru/formula/f3/f3867d8b3f8a94e03588997727f47c9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472" y="5929330"/>
              <a:ext cx="685504" cy="223838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5715008" y="3214686"/>
            <a:ext cx="714380" cy="523875"/>
            <a:chOff x="2857488" y="5572140"/>
            <a:chExt cx="714380" cy="5238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7488" y="5572140"/>
              <a:ext cx="71438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1" name="Picture 13" descr="http://reshuege.ru/formula/94/9485f46337609ebb1edc832cf11c532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57488" y="5643578"/>
              <a:ext cx="650082" cy="433389"/>
            </a:xfrm>
            <a:prstGeom prst="rect">
              <a:avLst/>
            </a:prstGeom>
            <a:noFill/>
          </p:spPr>
        </p:pic>
      </p:grpSp>
      <p:pic>
        <p:nvPicPr>
          <p:cNvPr id="2063" name="Picture 15" descr="http://reshuege.ru/get_file?id=144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16" y="3214685"/>
            <a:ext cx="2038355" cy="206768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071538" y="5572140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30.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Касательная, хорда, секущая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66700" indent="-177800"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хорду, на которую опирается угол 30° , вписанный в окружность радиуса 3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dirty="0" smtClean="0">
                <a:solidFill>
                  <a:srgbClr val="92D050"/>
                </a:solidFill>
              </a:rPr>
              <a:t>Решение.</a:t>
            </a:r>
          </a:p>
          <a:p>
            <a:pPr marL="177800" indent="-41275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Угол </a:t>
            </a:r>
            <a:r>
              <a:rPr lang="en-US" sz="2000" dirty="0" smtClean="0">
                <a:solidFill>
                  <a:srgbClr val="002060"/>
                </a:solidFill>
              </a:rPr>
              <a:t>&lt;ACB=30°</a:t>
            </a:r>
            <a:r>
              <a:rPr lang="ru-RU" sz="2000" dirty="0" smtClean="0">
                <a:solidFill>
                  <a:srgbClr val="002060"/>
                </a:solidFill>
              </a:rPr>
              <a:t>, значит</a:t>
            </a:r>
            <a:r>
              <a:rPr lang="en-US" sz="2000" dirty="0" smtClean="0">
                <a:solidFill>
                  <a:srgbClr val="002060"/>
                </a:solidFill>
              </a:rPr>
              <a:t>, &lt;AOB=60°</a:t>
            </a:r>
            <a:r>
              <a:rPr lang="ru-RU" sz="2000" dirty="0" smtClean="0">
                <a:solidFill>
                  <a:srgbClr val="002060"/>
                </a:solidFill>
              </a:rPr>
              <a:t> , т. к. является центральным углом, опирающимся на ту же хорду. Соответственно, треугольник</a:t>
            </a:r>
            <a:r>
              <a:rPr lang="en-US" sz="2000" dirty="0" smtClean="0">
                <a:solidFill>
                  <a:srgbClr val="002060"/>
                </a:solidFill>
              </a:rPr>
              <a:t> AOB</a:t>
            </a:r>
            <a:r>
              <a:rPr lang="ru-RU" sz="2000" dirty="0" smtClean="0">
                <a:solidFill>
                  <a:srgbClr val="002060"/>
                </a:solidFill>
              </a:rPr>
              <a:t>  – равносторонний, так как</a:t>
            </a:r>
            <a:r>
              <a:rPr lang="en-US" sz="2000" dirty="0" smtClean="0">
                <a:solidFill>
                  <a:srgbClr val="002060"/>
                </a:solidFill>
              </a:rPr>
              <a:t>AO=OB=AB=R=3</a:t>
            </a:r>
            <a:r>
              <a:rPr lang="ru-RU" sz="2000" dirty="0" smtClean="0">
                <a:solidFill>
                  <a:srgbClr val="002060"/>
                </a:solidFill>
              </a:rPr>
              <a:t> 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reshuege.ru/get_file?id=14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714620"/>
            <a:ext cx="1972009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643578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3.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reshuege.ru/get_file?id=14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214818"/>
            <a:ext cx="2000264" cy="20290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71472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хорду, на которую опирается угол 120° , вписанный в окружность радиуса     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00562" y="285728"/>
            <a:ext cx="4186238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dirty="0" smtClean="0">
                <a:solidFill>
                  <a:srgbClr val="92D050"/>
                </a:solidFill>
              </a:rPr>
              <a:t>Решение.</a:t>
            </a:r>
          </a:p>
          <a:p>
            <a:pPr marL="88900" indent="47625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вписанный угол дополняет половину центрального угла, опирающегося на ту же хорду, до 180°, значит, </a:t>
            </a:r>
            <a:r>
              <a:rPr lang="en-US" sz="2000" dirty="0" smtClean="0">
                <a:solidFill>
                  <a:srgbClr val="002060"/>
                </a:solidFill>
              </a:rPr>
              <a:t>&lt;AOB=2(180</a:t>
            </a:r>
            <a:r>
              <a:rPr lang="ru-RU" sz="2000" dirty="0" smtClean="0">
                <a:solidFill>
                  <a:srgbClr val="002060"/>
                </a:solidFill>
              </a:rPr>
              <a:t>°</a:t>
            </a:r>
            <a:r>
              <a:rPr lang="en-US" sz="2000" dirty="0" smtClean="0">
                <a:solidFill>
                  <a:srgbClr val="002060"/>
                </a:solidFill>
              </a:rPr>
              <a:t>-120</a:t>
            </a:r>
            <a:r>
              <a:rPr lang="ru-RU" sz="2000" dirty="0" smtClean="0">
                <a:solidFill>
                  <a:srgbClr val="002060"/>
                </a:solidFill>
              </a:rPr>
              <a:t>°</a:t>
            </a:r>
            <a:r>
              <a:rPr lang="en-US" sz="2000" dirty="0" smtClean="0">
                <a:solidFill>
                  <a:srgbClr val="002060"/>
                </a:solidFill>
              </a:rPr>
              <a:t>)=120</a:t>
            </a:r>
            <a:r>
              <a:rPr lang="ru-RU" sz="2000" dirty="0" smtClean="0">
                <a:solidFill>
                  <a:srgbClr val="002060"/>
                </a:solidFill>
              </a:rPr>
              <a:t>°. По теореме косинусов: 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88900" indent="47625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://reshuege.ru/get_file?id=14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71612"/>
            <a:ext cx="1785950" cy="1838479"/>
          </a:xfrm>
          <a:prstGeom prst="rect">
            <a:avLst/>
          </a:prstGeom>
          <a:noFill/>
        </p:spPr>
      </p:pic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071670" y="1214422"/>
          <a:ext cx="3000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Формула" r:id="rId5" imgW="228600" imgH="228600" progId="Equation.3">
                  <p:embed/>
                </p:oleObj>
              </mc:Choice>
              <mc:Fallback>
                <p:oleObj name="Формула" r:id="rId5" imgW="2286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1214422"/>
                        <a:ext cx="30003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8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13" descr="http://reshuege.ru/get_file?id=14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500438"/>
            <a:ext cx="1943919" cy="2000264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1142976" y="5786454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3.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357430"/>
            <a:ext cx="4286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 uiExpand="1" build="p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хорду, на которую опирается угол 90°, вписанный в окружность радиуса 1.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вписанный угол является прямым, значит, он опирается на диаметр окружности. 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 D=2R=2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357826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Хорда</a:t>
            </a:r>
            <a:r>
              <a:rPr lang="en-US" sz="2000" dirty="0" smtClean="0">
                <a:solidFill>
                  <a:srgbClr val="002060"/>
                </a:solidFill>
              </a:rPr>
              <a:t> AB</a:t>
            </a:r>
            <a:r>
              <a:rPr lang="ru-RU" sz="2000" dirty="0" smtClean="0">
                <a:solidFill>
                  <a:srgbClr val="002060"/>
                </a:solidFill>
              </a:rPr>
              <a:t>  делит окружность на две части, градусные величины которых относятся как 5:7. Под каким углом видна эта хорда из точки</a:t>
            </a:r>
            <a:r>
              <a:rPr lang="en-US" sz="2000" dirty="0" smtClean="0">
                <a:solidFill>
                  <a:srgbClr val="002060"/>
                </a:solidFill>
              </a:rPr>
              <a:t> C</a:t>
            </a:r>
            <a:r>
              <a:rPr lang="ru-RU" sz="2000" dirty="0" smtClean="0">
                <a:solidFill>
                  <a:srgbClr val="002060"/>
                </a:solidFill>
              </a:rPr>
              <a:t> , принадлежащей меньшей дуге окружности?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5883285"/>
          </a:xfrm>
        </p:spPr>
        <p:txBody>
          <a:bodyPr>
            <a:normAutofit/>
          </a:bodyPr>
          <a:lstStyle/>
          <a:p>
            <a:pPr marL="177800" indent="-41275"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Из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точки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i="1" dirty="0" smtClean="0">
                <a:solidFill>
                  <a:srgbClr val="002060"/>
                </a:solidFill>
              </a:rPr>
              <a:t>C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 хорда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ru-RU" sz="2000" i="1" dirty="0" smtClean="0">
                <a:solidFill>
                  <a:srgbClr val="002060"/>
                </a:solidFill>
              </a:rPr>
              <a:t>АВ</a:t>
            </a:r>
            <a:r>
              <a:rPr lang="en-US" sz="2000" i="1" dirty="0" smtClean="0">
                <a:solidFill>
                  <a:srgbClr val="002060"/>
                </a:solidFill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</a:rPr>
              <a:t>видна под углом </a:t>
            </a:r>
            <a:r>
              <a:rPr lang="ru-RU" sz="2000" i="1" dirty="0" smtClean="0">
                <a:solidFill>
                  <a:srgbClr val="002060"/>
                </a:solidFill>
              </a:rPr>
              <a:t>АCВ</a:t>
            </a:r>
            <a:r>
              <a:rPr lang="ru-RU" sz="2000" dirty="0" smtClean="0">
                <a:solidFill>
                  <a:srgbClr val="002060"/>
                </a:solidFill>
              </a:rPr>
              <a:t>. Пусть большая часть окружности равна </a:t>
            </a:r>
            <a:r>
              <a:rPr lang="en-US" sz="2000" dirty="0" smtClean="0">
                <a:solidFill>
                  <a:srgbClr val="002060"/>
                </a:solidFill>
              </a:rPr>
              <a:t>7x</a:t>
            </a:r>
            <a:r>
              <a:rPr lang="ru-RU" sz="2000" dirty="0" smtClean="0">
                <a:solidFill>
                  <a:srgbClr val="002060"/>
                </a:solidFill>
              </a:rPr>
              <a:t>, тогда меньшая равна </a:t>
            </a:r>
            <a:r>
              <a:rPr lang="en-US" sz="2000" dirty="0" smtClean="0">
                <a:solidFill>
                  <a:srgbClr val="002060"/>
                </a:solidFill>
              </a:rPr>
              <a:t> 5x.</a:t>
            </a:r>
          </a:p>
          <a:p>
            <a:pPr marL="177800" indent="-41275"/>
            <a:endParaRPr lang="ru-RU" sz="2000" dirty="0" smtClean="0">
              <a:solidFill>
                <a:srgbClr val="002060"/>
              </a:solidFill>
            </a:endParaRPr>
          </a:p>
          <a:p>
            <a:pPr marL="177800" indent="-41275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7800" indent="-41275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Значит, меньшая дуга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177800" indent="-41275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окружности равна 150°, а большая — 210 °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Вписанный угол равен половине дуги, на которую он опирается, значит, опирающийся на большую дугу угол </a:t>
            </a:r>
            <a:r>
              <a:rPr lang="ru-RU" sz="2000" i="1" dirty="0" smtClean="0">
                <a:solidFill>
                  <a:srgbClr val="002060"/>
                </a:solidFill>
              </a:rPr>
              <a:t>АCВ</a:t>
            </a:r>
            <a:r>
              <a:rPr lang="en-US" sz="2000" i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равен 105°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47106" name="Picture 2" descr="http://reshuege.ru/get_file?id=1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496"/>
            <a:ext cx="1814852" cy="18573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5500702"/>
            <a:ext cx="2149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105.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00240"/>
            <a:ext cx="3971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Угол </a:t>
            </a:r>
            <a:r>
              <a:rPr lang="en-US" sz="2000" dirty="0" smtClean="0">
                <a:solidFill>
                  <a:srgbClr val="002060"/>
                </a:solidFill>
              </a:rPr>
              <a:t>ACO</a:t>
            </a:r>
            <a:r>
              <a:rPr lang="ru-RU" sz="2000" dirty="0" smtClean="0">
                <a:solidFill>
                  <a:srgbClr val="002060"/>
                </a:solidFill>
              </a:rPr>
              <a:t> равен </a:t>
            </a:r>
            <a:r>
              <a:rPr lang="en-US" sz="2000" dirty="0" smtClean="0">
                <a:solidFill>
                  <a:srgbClr val="002060"/>
                </a:solidFill>
              </a:rPr>
              <a:t>28</a:t>
            </a:r>
            <a:r>
              <a:rPr lang="ru-RU" sz="2000" dirty="0" smtClean="0">
                <a:solidFill>
                  <a:srgbClr val="002060"/>
                </a:solidFill>
              </a:rPr>
              <a:t>°, где </a:t>
            </a:r>
            <a:r>
              <a:rPr lang="en-US" sz="2000" dirty="0" smtClean="0">
                <a:solidFill>
                  <a:srgbClr val="002060"/>
                </a:solidFill>
              </a:rPr>
              <a:t>O</a:t>
            </a:r>
            <a:r>
              <a:rPr lang="ru-RU" sz="2000" dirty="0" smtClean="0">
                <a:solidFill>
                  <a:srgbClr val="002060"/>
                </a:solidFill>
              </a:rPr>
              <a:t> – центр окружности. Его сторона</a:t>
            </a:r>
            <a:r>
              <a:rPr lang="en-US" sz="2000" dirty="0" smtClean="0">
                <a:solidFill>
                  <a:srgbClr val="002060"/>
                </a:solidFill>
              </a:rPr>
              <a:t> CA</a:t>
            </a:r>
            <a:r>
              <a:rPr lang="ru-RU" sz="2000" dirty="0" smtClean="0">
                <a:solidFill>
                  <a:srgbClr val="002060"/>
                </a:solidFill>
              </a:rPr>
              <a:t> касается окружности. Найдите величину меньшей дуги</a:t>
            </a:r>
            <a:r>
              <a:rPr lang="en-US" sz="2000" dirty="0" smtClean="0">
                <a:solidFill>
                  <a:srgbClr val="002060"/>
                </a:solidFill>
              </a:rPr>
              <a:t> AB</a:t>
            </a:r>
            <a:r>
              <a:rPr lang="ru-RU" sz="2000" dirty="0" smtClean="0">
                <a:solidFill>
                  <a:srgbClr val="002060"/>
                </a:solidFill>
              </a:rPr>
              <a:t>  окружности, заключенной внутри этого угла.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касательная к окружности перпендикулярна радиусу, центральный угол равен дуге, на которую он опирается, значит, треугольник </a:t>
            </a:r>
            <a:r>
              <a:rPr lang="en-US" sz="2000" dirty="0" smtClean="0">
                <a:solidFill>
                  <a:srgbClr val="002060"/>
                </a:solidFill>
              </a:rPr>
              <a:t>OAC</a:t>
            </a:r>
            <a:r>
              <a:rPr lang="ru-RU" sz="2000" dirty="0" smtClean="0">
                <a:solidFill>
                  <a:srgbClr val="002060"/>
                </a:solidFill>
              </a:rPr>
              <a:t> – прямоугольный и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2226" name="Picture 2" descr="http://reshuege.ru/get_file?id=14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2786058"/>
            <a:ext cx="2789401" cy="1643074"/>
          </a:xfrm>
          <a:prstGeom prst="rect">
            <a:avLst/>
          </a:prstGeom>
          <a:noFill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5709" y="2714620"/>
            <a:ext cx="41734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00100" y="5214950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62.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Через концы</a:t>
            </a:r>
            <a:r>
              <a:rPr lang="en-US" sz="2000" dirty="0" smtClean="0">
                <a:solidFill>
                  <a:srgbClr val="002060"/>
                </a:solidFill>
              </a:rPr>
              <a:t> A</a:t>
            </a:r>
            <a:r>
              <a:rPr lang="ru-RU" sz="2000" dirty="0" smtClean="0">
                <a:solidFill>
                  <a:srgbClr val="002060"/>
                </a:solidFill>
              </a:rPr>
              <a:t> , 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ru-RU" sz="2000" dirty="0" smtClean="0">
                <a:solidFill>
                  <a:srgbClr val="002060"/>
                </a:solidFill>
              </a:rPr>
              <a:t> дуги окружности в </a:t>
            </a:r>
            <a:r>
              <a:rPr lang="en-US" sz="2000" dirty="0" smtClean="0">
                <a:solidFill>
                  <a:srgbClr val="002060"/>
                </a:solidFill>
              </a:rPr>
              <a:t>62</a:t>
            </a:r>
            <a:r>
              <a:rPr lang="ru-RU" sz="2000" dirty="0" smtClean="0">
                <a:solidFill>
                  <a:srgbClr val="002060"/>
                </a:solidFill>
              </a:rPr>
              <a:t>° проведены касательные </a:t>
            </a:r>
            <a:r>
              <a:rPr lang="en-US" sz="2000" dirty="0" smtClean="0">
                <a:solidFill>
                  <a:srgbClr val="002060"/>
                </a:solidFill>
              </a:rPr>
              <a:t> AC</a:t>
            </a:r>
            <a:r>
              <a:rPr lang="ru-RU" sz="2000" dirty="0" smtClean="0">
                <a:solidFill>
                  <a:srgbClr val="002060"/>
                </a:solidFill>
              </a:rPr>
              <a:t> и</a:t>
            </a:r>
            <a:r>
              <a:rPr lang="en-US" sz="2000" dirty="0" smtClean="0">
                <a:solidFill>
                  <a:srgbClr val="002060"/>
                </a:solidFill>
              </a:rPr>
              <a:t> BC</a:t>
            </a:r>
            <a:r>
              <a:rPr lang="ru-RU" sz="2000" dirty="0" smtClean="0">
                <a:solidFill>
                  <a:srgbClr val="002060"/>
                </a:solidFill>
              </a:rPr>
              <a:t> . Найдите угол</a:t>
            </a:r>
            <a:r>
              <a:rPr lang="en-US" sz="2000" dirty="0" smtClean="0">
                <a:solidFill>
                  <a:srgbClr val="002060"/>
                </a:solidFill>
              </a:rPr>
              <a:t> ACB</a:t>
            </a:r>
            <a:r>
              <a:rPr lang="ru-RU" sz="2000" dirty="0" smtClean="0">
                <a:solidFill>
                  <a:srgbClr val="002060"/>
                </a:solidFill>
              </a:rPr>
              <a:t> 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038600" cy="588328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Угол между касательной и хордой равен половине заключенной между ними дуги. В треугольнике</a:t>
            </a:r>
            <a:r>
              <a:rPr lang="en-US" dirty="0" smtClean="0">
                <a:solidFill>
                  <a:srgbClr val="002060"/>
                </a:solidFill>
              </a:rPr>
              <a:t> ABC: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02" name="Picture 2" descr="http://reshuege.ru/get_file?id=14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1960189" cy="1785950"/>
          </a:xfrm>
          <a:prstGeom prst="rect">
            <a:avLst/>
          </a:prstGeom>
          <a:noFill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8478" y="3214686"/>
            <a:ext cx="4025522" cy="76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00100" y="5500702"/>
            <a:ext cx="2133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118.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угол </a:t>
            </a:r>
            <a:r>
              <a:rPr lang="en-US" sz="2000" dirty="0" smtClean="0">
                <a:solidFill>
                  <a:srgbClr val="002060"/>
                </a:solidFill>
              </a:rPr>
              <a:t>ACO</a:t>
            </a:r>
            <a:r>
              <a:rPr lang="ru-RU" sz="2000" dirty="0" smtClean="0">
                <a:solidFill>
                  <a:srgbClr val="002060"/>
                </a:solidFill>
              </a:rPr>
              <a:t>, если его сторона</a:t>
            </a:r>
            <a:r>
              <a:rPr lang="en-US" sz="2000" dirty="0" smtClean="0">
                <a:solidFill>
                  <a:srgbClr val="002060"/>
                </a:solidFill>
              </a:rPr>
              <a:t> CA</a:t>
            </a:r>
            <a:r>
              <a:rPr lang="ru-RU" sz="2000" dirty="0" smtClean="0">
                <a:solidFill>
                  <a:srgbClr val="002060"/>
                </a:solidFill>
              </a:rPr>
              <a:t>  касается окружности, </a:t>
            </a:r>
            <a:r>
              <a:rPr lang="en-US" sz="2000" dirty="0" smtClean="0">
                <a:solidFill>
                  <a:srgbClr val="002060"/>
                </a:solidFill>
              </a:rPr>
              <a:t>O</a:t>
            </a:r>
            <a:r>
              <a:rPr lang="ru-RU" sz="2000" dirty="0" smtClean="0">
                <a:solidFill>
                  <a:srgbClr val="002060"/>
                </a:solidFill>
              </a:rPr>
              <a:t> – центр окружности, а дуга меньшая дуга окружности </a:t>
            </a:r>
            <a:r>
              <a:rPr lang="en-US" sz="2000" dirty="0" smtClean="0">
                <a:solidFill>
                  <a:srgbClr val="002060"/>
                </a:solidFill>
              </a:rPr>
              <a:t>AB</a:t>
            </a:r>
            <a:r>
              <a:rPr lang="ru-RU" sz="2000" dirty="0" smtClean="0">
                <a:solidFill>
                  <a:srgbClr val="002060"/>
                </a:solidFill>
              </a:rPr>
              <a:t>, заключенная внутри этого угла, равна</a:t>
            </a:r>
            <a:r>
              <a:rPr lang="en-US" sz="2000" dirty="0" smtClean="0">
                <a:solidFill>
                  <a:srgbClr val="002060"/>
                </a:solidFill>
              </a:rPr>
              <a:t> 64</a:t>
            </a:r>
            <a:r>
              <a:rPr lang="ru-RU" sz="2000" dirty="0" smtClean="0">
                <a:solidFill>
                  <a:srgbClr val="002060"/>
                </a:solidFill>
              </a:rPr>
              <a:t>°  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касательная к окружности перпендикулярна радиусу, центральный угол равен дуге, на которую он опирается, значит, треугольник</a:t>
            </a:r>
            <a:r>
              <a:rPr lang="en-US" sz="2000" dirty="0" smtClean="0">
                <a:solidFill>
                  <a:srgbClr val="002060"/>
                </a:solidFill>
              </a:rPr>
              <a:t> OAC</a:t>
            </a:r>
            <a:r>
              <a:rPr lang="ru-RU" sz="2000" dirty="0" smtClean="0">
                <a:solidFill>
                  <a:srgbClr val="002060"/>
                </a:solidFill>
              </a:rPr>
              <a:t>  – прямоугольный и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0178" name="Picture 2" descr="http://reshuege.ru/get_file?id=14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2857496"/>
            <a:ext cx="2789402" cy="1643074"/>
          </a:xfrm>
          <a:prstGeom prst="rect">
            <a:avLst/>
          </a:prstGeom>
          <a:noFill/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643182"/>
            <a:ext cx="375826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00100" y="5357826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26.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4" grpId="1" build="p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Касательные </a:t>
            </a:r>
            <a:r>
              <a:rPr lang="en-US" sz="2000" dirty="0" smtClean="0">
                <a:solidFill>
                  <a:srgbClr val="002060"/>
                </a:solidFill>
              </a:rPr>
              <a:t> CA</a:t>
            </a:r>
            <a:r>
              <a:rPr lang="ru-RU" sz="2000" dirty="0" smtClean="0">
                <a:solidFill>
                  <a:srgbClr val="002060"/>
                </a:solidFill>
              </a:rPr>
              <a:t> и </a:t>
            </a:r>
            <a:r>
              <a:rPr lang="en-US" sz="2000" dirty="0" smtClean="0">
                <a:solidFill>
                  <a:srgbClr val="002060"/>
                </a:solidFill>
              </a:rPr>
              <a:t>CB</a:t>
            </a:r>
            <a:r>
              <a:rPr lang="ru-RU" sz="2000" dirty="0" smtClean="0">
                <a:solidFill>
                  <a:srgbClr val="002060"/>
                </a:solidFill>
              </a:rPr>
              <a:t> к окружности образуют угол</a:t>
            </a:r>
            <a:r>
              <a:rPr lang="en-US" sz="2000" dirty="0" smtClean="0">
                <a:solidFill>
                  <a:srgbClr val="002060"/>
                </a:solidFill>
              </a:rPr>
              <a:t> ACB</a:t>
            </a:r>
            <a:r>
              <a:rPr lang="ru-RU" sz="2000" dirty="0" smtClean="0">
                <a:solidFill>
                  <a:srgbClr val="002060"/>
                </a:solidFill>
              </a:rPr>
              <a:t> , равный </a:t>
            </a:r>
            <a:r>
              <a:rPr lang="en-US" sz="2000" dirty="0" smtClean="0">
                <a:solidFill>
                  <a:srgbClr val="002060"/>
                </a:solidFill>
              </a:rPr>
              <a:t>122</a:t>
            </a:r>
            <a:r>
              <a:rPr lang="ru-RU" sz="2000" dirty="0" smtClean="0">
                <a:solidFill>
                  <a:srgbClr val="002060"/>
                </a:solidFill>
              </a:rPr>
              <a:t>°. Найдите величину меньшей дуги</a:t>
            </a:r>
            <a:r>
              <a:rPr lang="en-US" sz="2000" dirty="0" smtClean="0">
                <a:solidFill>
                  <a:srgbClr val="002060"/>
                </a:solidFill>
              </a:rPr>
              <a:t> AB</a:t>
            </a:r>
            <a:r>
              <a:rPr lang="ru-RU" sz="2000" dirty="0" smtClean="0">
                <a:solidFill>
                  <a:srgbClr val="002060"/>
                </a:solidFill>
              </a:rPr>
              <a:t> , стягиваемой точками касания.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угол между касательной и хордой равен половине дуги, стягиваемой хордой, рассмотрим треугольник </a:t>
            </a:r>
            <a:r>
              <a:rPr lang="en-US" dirty="0" smtClean="0">
                <a:solidFill>
                  <a:srgbClr val="002060"/>
                </a:solidFill>
              </a:rPr>
              <a:t>ABC: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9154" name="Picture 2" descr="http://reshuege.ru/get_file?id=14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3116"/>
            <a:ext cx="2195412" cy="2000264"/>
          </a:xfrm>
          <a:prstGeom prst="rect">
            <a:avLst/>
          </a:prstGeom>
          <a:noFill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961" y="3286124"/>
            <a:ext cx="384103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00100" y="5357826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58.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Хорда</a:t>
            </a:r>
            <a:r>
              <a:rPr lang="en-US" sz="2000" dirty="0" smtClean="0">
                <a:solidFill>
                  <a:srgbClr val="002060"/>
                </a:solidFill>
              </a:rPr>
              <a:t> AB</a:t>
            </a:r>
            <a:r>
              <a:rPr lang="ru-RU" sz="2000" dirty="0" smtClean="0">
                <a:solidFill>
                  <a:srgbClr val="002060"/>
                </a:solidFill>
              </a:rPr>
              <a:t>  стягивает дугу окружности в </a:t>
            </a:r>
            <a:r>
              <a:rPr lang="en-US" sz="2000" dirty="0" smtClean="0">
                <a:solidFill>
                  <a:srgbClr val="002060"/>
                </a:solidFill>
              </a:rPr>
              <a:t>92</a:t>
            </a:r>
            <a:r>
              <a:rPr lang="ru-RU" sz="2000" dirty="0" smtClean="0">
                <a:solidFill>
                  <a:srgbClr val="002060"/>
                </a:solidFill>
              </a:rPr>
              <a:t>°. Найдите угол </a:t>
            </a:r>
            <a:r>
              <a:rPr lang="en-US" sz="2000" dirty="0" smtClean="0">
                <a:solidFill>
                  <a:srgbClr val="002060"/>
                </a:solidFill>
              </a:rPr>
              <a:t>ABC</a:t>
            </a:r>
            <a:r>
              <a:rPr lang="ru-RU" sz="2000" dirty="0" smtClean="0">
                <a:solidFill>
                  <a:srgbClr val="002060"/>
                </a:solidFill>
              </a:rPr>
              <a:t> между этой хордой и касательной к окружности, проведенной через точку</a:t>
            </a:r>
            <a:r>
              <a:rPr lang="en-US" sz="2000" dirty="0" smtClean="0">
                <a:solidFill>
                  <a:srgbClr val="002060"/>
                </a:solidFill>
              </a:rPr>
              <a:t> B</a:t>
            </a:r>
            <a:r>
              <a:rPr lang="ru-RU" sz="2000" dirty="0" smtClean="0">
                <a:solidFill>
                  <a:srgbClr val="002060"/>
                </a:solidFill>
              </a:rPr>
              <a:t> 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угол между касательной и хордой равен половине дуги, стягиваемой хордой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8130" name="Picture 2" descr="http://reshuege.ru/get_file?id=14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1957400" cy="192882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14942" y="1857364"/>
            <a:ext cx="2786081" cy="857253"/>
            <a:chOff x="2285985" y="4857760"/>
            <a:chExt cx="2071702" cy="571501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5" y="4857760"/>
              <a:ext cx="2071702" cy="57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133" name="Picture 5" descr="http://reshuege.ru/formula/24/24c6dfafb587d10bbdfa8c825a05833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57422" y="5000636"/>
              <a:ext cx="1962150" cy="361951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71538" y="5214950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46.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4" grpId="1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Из истории.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6043626" cy="5237814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Самая простая из всех кривых линий - окружность. Это одна из древнейших геометрических фигур. Философы древности придавали ей большое значение. Согласно Аристотелю, небесная материя, из которой состоят планеты и звезды, как самая совершенная, должна двигаться по самой совершенной линии - окружности. Сотни лет астрономы считали, что планеты двигаются по окружностям. Это ошибочное мнение было опровергнуто лишь в XVII веке учением Коперника, Галилея, Кеплера и Ньютона.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21429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4425" y="4071942"/>
            <a:ext cx="1679575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http://www.hacer.org/latam/wp-content/uploads/2011/11/aristoteles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071678"/>
            <a:ext cx="1979097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Угол </a:t>
            </a:r>
            <a:r>
              <a:rPr lang="en-US" sz="2000" dirty="0" smtClean="0">
                <a:solidFill>
                  <a:srgbClr val="002060"/>
                </a:solidFill>
              </a:rPr>
              <a:t>ACO</a:t>
            </a:r>
            <a:r>
              <a:rPr lang="ru-RU" sz="2000" dirty="0" smtClean="0">
                <a:solidFill>
                  <a:srgbClr val="002060"/>
                </a:solidFill>
              </a:rPr>
              <a:t> равен</a:t>
            </a:r>
            <a:r>
              <a:rPr lang="en-US" sz="2000" dirty="0" smtClean="0">
                <a:solidFill>
                  <a:srgbClr val="002060"/>
                </a:solidFill>
              </a:rPr>
              <a:t> 24</a:t>
            </a:r>
            <a:r>
              <a:rPr lang="ru-RU" sz="2000" dirty="0" smtClean="0">
                <a:solidFill>
                  <a:srgbClr val="002060"/>
                </a:solidFill>
              </a:rPr>
              <a:t>° . Его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сторона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en-US" sz="2000" dirty="0" smtClean="0">
                <a:solidFill>
                  <a:srgbClr val="002060"/>
                </a:solidFill>
              </a:rPr>
              <a:t>CA </a:t>
            </a:r>
            <a:r>
              <a:rPr lang="ru-RU" sz="2000" dirty="0" smtClean="0">
                <a:solidFill>
                  <a:srgbClr val="002060"/>
                </a:solidFill>
              </a:rPr>
              <a:t> касается окружности. Найдите градусную величину большей дуги </a:t>
            </a:r>
            <a:r>
              <a:rPr lang="en-US" sz="2000" dirty="0" smtClean="0">
                <a:solidFill>
                  <a:srgbClr val="002060"/>
                </a:solidFill>
              </a:rPr>
              <a:t>AD</a:t>
            </a:r>
            <a:r>
              <a:rPr lang="ru-RU" sz="2000" dirty="0" smtClean="0">
                <a:solidFill>
                  <a:srgbClr val="002060"/>
                </a:solidFill>
              </a:rPr>
              <a:t> окружности, заключенной внутри этого угла.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Касательная к окружности перпендикулярна радиусу, центральный угол равен дуге, на которую он опирается, значит, треугольник </a:t>
            </a:r>
            <a:r>
              <a:rPr lang="en-US" sz="2000" dirty="0" smtClean="0">
                <a:solidFill>
                  <a:srgbClr val="002060"/>
                </a:solidFill>
              </a:rPr>
              <a:t>OAC</a:t>
            </a:r>
            <a:r>
              <a:rPr lang="ru-RU" sz="2000" dirty="0" smtClean="0">
                <a:solidFill>
                  <a:srgbClr val="002060"/>
                </a:solidFill>
              </a:rPr>
              <a:t> – прямоугольный и 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7106" name="AutoShape 2" descr="http://reshuege.ru/get_file?id=147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8" name="Picture 4" descr="http://reshuege.ru/get_file?id=14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500306"/>
            <a:ext cx="2856705" cy="1643074"/>
          </a:xfrm>
          <a:prstGeom prst="rect">
            <a:avLst/>
          </a:prstGeom>
          <a:noFill/>
        </p:spPr>
      </p:pic>
      <p:sp>
        <p:nvSpPr>
          <p:cNvPr id="47111" name="AutoShape 7" descr="http://reshuege.ru/formula/41/4162864b62499048753aa8263d3af68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643182"/>
            <a:ext cx="365849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00100" y="5143512"/>
            <a:ext cx="2133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114.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Окружность, вписанная в треугольник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радиус окружности, вписанной в правильный треугольник, высота которого равна 6.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Радиус круга, вписанного в равносторонний треугольник, равен одной трети высоты. Поэтому он равен 2.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7346" name="Picture 2" descr="http://reshuege.ru/get_file?id=15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00372"/>
            <a:ext cx="2309158" cy="1928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572140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Радиус окружности, вписанной в правильный треугольник, равен        . Найдите сторону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dirty="0" smtClean="0">
                <a:solidFill>
                  <a:srgbClr val="92D050"/>
                </a:solidFill>
              </a:rPr>
              <a:t>Решение.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8132" name="Picture 4" descr="http://reshuege.ru/get_file?id=15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428999"/>
            <a:ext cx="2357454" cy="1969167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4714876" y="785794"/>
            <a:ext cx="4286280" cy="2000264"/>
            <a:chOff x="3643306" y="5156248"/>
            <a:chExt cx="3429024" cy="1235041"/>
          </a:xfrm>
        </p:grpSpPr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5156248"/>
              <a:ext cx="3429024" cy="1235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135" name="Picture 7" descr="http://reshuege.ru/formula/75/75c7ff8aaf00040043d173022c85b3f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6182" y="5286388"/>
              <a:ext cx="2819400" cy="419101"/>
            </a:xfrm>
            <a:prstGeom prst="rect">
              <a:avLst/>
            </a:prstGeom>
            <a:noFill/>
          </p:spPr>
        </p:pic>
        <p:pic>
          <p:nvPicPr>
            <p:cNvPr id="48137" name="Picture 9" descr="http://reshuege.ru/formula/06/060ba2137a68bc5064a5cd4c0409290f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86182" y="5857892"/>
              <a:ext cx="2762250" cy="419101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1071538" y="5643578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1.</a:t>
            </a:r>
            <a:endParaRPr lang="ru-RU" sz="3200" dirty="0">
              <a:solidFill>
                <a:srgbClr val="FFC000"/>
              </a:solidFill>
            </a:endParaRPr>
          </a:p>
        </p:txBody>
      </p:sp>
      <p:graphicFrame>
        <p:nvGraphicFramePr>
          <p:cNvPr id="48138" name="Содержимое 4"/>
          <p:cNvGraphicFramePr>
            <a:graphicFrameLocks noChangeAspect="1"/>
          </p:cNvGraphicFramePr>
          <p:nvPr/>
        </p:nvGraphicFramePr>
        <p:xfrm>
          <a:off x="3143250" y="1571625"/>
          <a:ext cx="45561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Формула" r:id="rId8" imgW="253800" imgH="431640" progId="Equation.3">
                  <p:embed/>
                </p:oleObj>
              </mc:Choice>
              <mc:Fallback>
                <p:oleObj name="Формула" r:id="rId8" imgW="253800" imgH="431640" progId="Equation.3">
                  <p:embed/>
                  <p:pic>
                    <p:nvPicPr>
                      <p:cNvPr id="0" name="Содержимое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1571625"/>
                        <a:ext cx="45561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Радиус окружности, вписанной в правильный треугольник, равен 6. Найдите высоту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</a:p>
          <a:p>
            <a:endParaRPr lang="ru-RU" b="1" dirty="0" smtClean="0">
              <a:solidFill>
                <a:srgbClr val="92D050"/>
              </a:solidFill>
            </a:endParaRPr>
          </a:p>
          <a:p>
            <a:endParaRPr lang="ru-RU" b="1" dirty="0" smtClean="0">
              <a:solidFill>
                <a:srgbClr val="92D050"/>
              </a:solidFill>
            </a:endParaRPr>
          </a:p>
          <a:p>
            <a:endParaRPr lang="ru-RU" b="1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значит,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pic>
        <p:nvPicPr>
          <p:cNvPr id="56323" name="Picture 3" descr="http://reshuege.ru/get_file?id=1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2394682" cy="2000264"/>
          </a:xfrm>
          <a:prstGeom prst="rect">
            <a:avLst/>
          </a:prstGeom>
          <a:noFill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857232"/>
            <a:ext cx="38881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5072066" y="2643182"/>
            <a:ext cx="1357322" cy="500066"/>
            <a:chOff x="4157663" y="3271838"/>
            <a:chExt cx="914403" cy="314325"/>
          </a:xfrm>
        </p:grpSpPr>
        <p:pic>
          <p:nvPicPr>
            <p:cNvPr id="5632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57663" y="3271838"/>
              <a:ext cx="91440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6330" name="Picture 10" descr="http://reshuege.ru/formula/ce/cea530ac40c8ade7a749485ed8e4b95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4810" y="3357562"/>
              <a:ext cx="828675" cy="152400"/>
            </a:xfrm>
            <a:prstGeom prst="rect">
              <a:avLst/>
            </a:prstGeom>
            <a:noFill/>
          </p:spPr>
        </p:pic>
      </p:grpSp>
      <p:sp>
        <p:nvSpPr>
          <p:cNvPr id="14" name="Прямоугольник 13"/>
          <p:cNvSpPr/>
          <p:nvPr/>
        </p:nvSpPr>
        <p:spPr>
          <a:xfrm>
            <a:off x="1000100" y="5357826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18.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Сторона правильного треугольника равна     . Найдите радиус окружности, вписанной в этот треугольник.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Радиус вписанной в треугольник окружности равен отношению площади к полупериметру: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5298" name="Picture 2" descr="http://reshuege.ru/get_file?id=15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5" y="1928802"/>
            <a:ext cx="2138109" cy="1785950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14678" y="571480"/>
          <a:ext cx="371476" cy="37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Формула" r:id="rId5" imgW="228600" imgH="228600" progId="Equation.3">
                  <p:embed/>
                </p:oleObj>
              </mc:Choice>
              <mc:Fallback>
                <p:oleObj name="Формула" r:id="rId5" imgW="2286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78" y="571480"/>
                        <a:ext cx="371476" cy="371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79" y="2000240"/>
            <a:ext cx="34290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142976" y="5429264"/>
            <a:ext cx="2046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0,5.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В треугольнике </a:t>
            </a:r>
            <a:r>
              <a:rPr lang="en-US" sz="2000" dirty="0" smtClean="0">
                <a:solidFill>
                  <a:srgbClr val="002060"/>
                </a:solidFill>
              </a:rPr>
              <a:t>ABC AC=4</a:t>
            </a:r>
            <a:r>
              <a:rPr lang="ru-RU" sz="2000" dirty="0" smtClean="0">
                <a:solidFill>
                  <a:srgbClr val="002060"/>
                </a:solidFill>
              </a:rPr>
              <a:t> , </a:t>
            </a:r>
            <a:r>
              <a:rPr lang="en-US" sz="2000" dirty="0" smtClean="0">
                <a:solidFill>
                  <a:srgbClr val="002060"/>
                </a:solidFill>
              </a:rPr>
              <a:t>BC=3</a:t>
            </a:r>
            <a:r>
              <a:rPr lang="ru-RU" sz="2000" dirty="0" smtClean="0">
                <a:solidFill>
                  <a:srgbClr val="002060"/>
                </a:solidFill>
              </a:rPr>
              <a:t>, угол 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ru-RU" sz="2000" dirty="0" smtClean="0">
                <a:solidFill>
                  <a:srgbClr val="002060"/>
                </a:solidFill>
              </a:rPr>
              <a:t> равен 90°. Найдите радиус вписанной окружности.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54274" name="Picture 2" descr="http://reshuege.ru/get_file?id=15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5" y="1571612"/>
            <a:ext cx="2709149" cy="2071702"/>
          </a:xfrm>
          <a:prstGeom prst="rect">
            <a:avLst/>
          </a:prstGeom>
          <a:noFill/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857232"/>
            <a:ext cx="39166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71538" y="5500702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Катеты равнобедренного прямоугольного треугольника равны              . Найдите радиус окружности, вписанной в этот треугольник.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1444" name="Picture 4" descr="http://reshuege.ru/get_file?id=15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214553"/>
            <a:ext cx="2357454" cy="2326435"/>
          </a:xfrm>
          <a:prstGeom prst="rect">
            <a:avLst/>
          </a:prstGeom>
          <a:noFill/>
        </p:spPr>
      </p:pic>
      <p:graphicFrame>
        <p:nvGraphicFramePr>
          <p:cNvPr id="61445" name="Содержимое 4"/>
          <p:cNvGraphicFramePr>
            <a:graphicFrameLocks noChangeAspect="1"/>
          </p:cNvGraphicFramePr>
          <p:nvPr/>
        </p:nvGraphicFramePr>
        <p:xfrm>
          <a:off x="1785938" y="928688"/>
          <a:ext cx="774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Формула" r:id="rId5" imgW="457200" imgH="215640" progId="Equation.3">
                  <p:embed/>
                </p:oleObj>
              </mc:Choice>
              <mc:Fallback>
                <p:oleObj name="Формула" r:id="rId5" imgW="457200" imgH="215640" progId="Equation.3">
                  <p:embed/>
                  <p:pic>
                    <p:nvPicPr>
                      <p:cNvPr id="0" name="Содержимое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928688"/>
                        <a:ext cx="7747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5" y="785794"/>
            <a:ext cx="396755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1000100" y="5429264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Боковые стороны равнобедренного треугольника равны 5, основание равно 6. Найдите радиус вписанной окружности.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</a:p>
          <a:p>
            <a:endParaRPr lang="ru-RU" b="1" dirty="0" smtClean="0">
              <a:solidFill>
                <a:srgbClr val="92D050"/>
              </a:solidFill>
            </a:endParaRPr>
          </a:p>
          <a:p>
            <a:endParaRPr lang="ru-RU" b="1" dirty="0" smtClean="0">
              <a:solidFill>
                <a:srgbClr val="92D05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Для нахождения площади, воспользуемся формулой Герона: 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тогда: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5539" name="Picture 3" descr="http://reshuege.ru/get_file?id=1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85992"/>
            <a:ext cx="2744583" cy="178595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5143504" y="857232"/>
            <a:ext cx="1428760" cy="785814"/>
            <a:chOff x="1714480" y="5572140"/>
            <a:chExt cx="857256" cy="428624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5572140"/>
              <a:ext cx="857256" cy="42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542" name="Picture 6" descr="http://reshuege.ru/formula/cb/cba33fea6af23cd3e3d6a210ecbc977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14480" y="5643578"/>
              <a:ext cx="809625" cy="342901"/>
            </a:xfrm>
            <a:prstGeom prst="rect">
              <a:avLst/>
            </a:prstGeom>
            <a:noFill/>
          </p:spPr>
        </p:pic>
      </p:grpSp>
      <p:grpSp>
        <p:nvGrpSpPr>
          <p:cNvPr id="14" name="Группа 13"/>
          <p:cNvGrpSpPr/>
          <p:nvPr/>
        </p:nvGrpSpPr>
        <p:grpSpPr>
          <a:xfrm>
            <a:off x="4357654" y="2643182"/>
            <a:ext cx="4786346" cy="585789"/>
            <a:chOff x="1000100" y="4714884"/>
            <a:chExt cx="4786346" cy="58578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00100" y="4714884"/>
              <a:ext cx="478634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544" name="Picture 8" descr="http://reshuege.ru/formula/60/6050b6142740aae7c4c6eb0567617f6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71538" y="4786322"/>
              <a:ext cx="4610100" cy="514351"/>
            </a:xfrm>
            <a:prstGeom prst="rect">
              <a:avLst/>
            </a:prstGeom>
            <a:noFill/>
          </p:spPr>
        </p:pic>
      </p:grpSp>
      <p:grpSp>
        <p:nvGrpSpPr>
          <p:cNvPr id="16" name="Группа 15"/>
          <p:cNvGrpSpPr/>
          <p:nvPr/>
        </p:nvGrpSpPr>
        <p:grpSpPr>
          <a:xfrm>
            <a:off x="4286248" y="3286124"/>
            <a:ext cx="2052638" cy="357186"/>
            <a:chOff x="1000100" y="5715016"/>
            <a:chExt cx="2052638" cy="357186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5715016"/>
              <a:ext cx="1981200" cy="357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546" name="Picture 10" descr="http://reshuege.ru/formula/2a/2a1a30aee113876da7b24dec3d24b23d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00100" y="5786454"/>
              <a:ext cx="1990725" cy="228600"/>
            </a:xfrm>
            <a:prstGeom prst="rect">
              <a:avLst/>
            </a:prstGeom>
            <a:noFill/>
          </p:spPr>
        </p:pic>
      </p:grpSp>
      <p:grpSp>
        <p:nvGrpSpPr>
          <p:cNvPr id="18" name="Группа 17"/>
          <p:cNvGrpSpPr/>
          <p:nvPr/>
        </p:nvGrpSpPr>
        <p:grpSpPr>
          <a:xfrm>
            <a:off x="4357686" y="4214818"/>
            <a:ext cx="2071702" cy="857256"/>
            <a:chOff x="3143240" y="5643578"/>
            <a:chExt cx="1643074" cy="500062"/>
          </a:xfrm>
        </p:grpSpPr>
        <p:pic>
          <p:nvPicPr>
            <p:cNvPr id="6554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43240" y="5643578"/>
              <a:ext cx="1643074" cy="500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548" name="Picture 12" descr="http://reshuege.ru/formula/83/83e39977dcbe656160078de3291ec438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14678" y="5715016"/>
              <a:ext cx="1428750" cy="361951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 18"/>
          <p:cNvSpPr/>
          <p:nvPr/>
        </p:nvSpPr>
        <p:spPr>
          <a:xfrm>
            <a:off x="1071538" y="5857892"/>
            <a:ext cx="2046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1,5.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Окружность, вписанная в равнобедренный треугольник, делит в точке касания одну из боковых сторон на два отрезка, длины которых равны 5 и 3, считая от вершины, противолежащей основанию. Найдите периметр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треугольники </a:t>
            </a:r>
            <a:r>
              <a:rPr lang="en-US" sz="2000" dirty="0" smtClean="0">
                <a:solidFill>
                  <a:srgbClr val="002060"/>
                </a:solidFill>
              </a:rPr>
              <a:t>HOB</a:t>
            </a:r>
            <a:r>
              <a:rPr lang="ru-RU" sz="2000" dirty="0" smtClean="0">
                <a:solidFill>
                  <a:srgbClr val="002060"/>
                </a:solidFill>
              </a:rPr>
              <a:t> и</a:t>
            </a:r>
            <a:r>
              <a:rPr lang="en-US" sz="2000" dirty="0" smtClean="0">
                <a:solidFill>
                  <a:srgbClr val="002060"/>
                </a:solidFill>
              </a:rPr>
              <a:t> KOB</a:t>
            </a:r>
            <a:r>
              <a:rPr lang="ru-RU" sz="2000" dirty="0" smtClean="0">
                <a:solidFill>
                  <a:srgbClr val="002060"/>
                </a:solidFill>
              </a:rPr>
              <a:t>  равны, т. к. являются прямоугольными с общей гипотенузой и равными катетами, значит,  </a:t>
            </a:r>
            <a:r>
              <a:rPr lang="en-US" sz="2000" dirty="0" smtClean="0">
                <a:solidFill>
                  <a:srgbClr val="002060"/>
                </a:solidFill>
              </a:rPr>
              <a:t>HB=KB=3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4514" name="Picture 2" descr="http://reshuege.ru/get_file?id=15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071810"/>
            <a:ext cx="2143140" cy="2239928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9" y="2357430"/>
            <a:ext cx="360047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00100" y="5715016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22.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4520" name="Picture 8" descr="http://reshuege.ru/get_file?id=15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214686"/>
            <a:ext cx="2071702" cy="211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К окружности, вписанной в треугольник </a:t>
            </a:r>
            <a:r>
              <a:rPr lang="ru-RU" sz="2000" i="1" dirty="0" smtClean="0">
                <a:solidFill>
                  <a:srgbClr val="002060"/>
                </a:solidFill>
              </a:rPr>
              <a:t>ABC</a:t>
            </a:r>
            <a:r>
              <a:rPr lang="ru-RU" sz="2000" dirty="0" smtClean="0">
                <a:solidFill>
                  <a:srgbClr val="002060"/>
                </a:solidFill>
              </a:rPr>
              <a:t>, проведены три касательные. Периметры отсеченных треугольников равны 6, 8, 10. Найдите периметр данного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Отрезки касательных, проведенных к окружности из точек </a:t>
            </a:r>
            <a:r>
              <a:rPr lang="en-US" sz="2000" dirty="0" smtClean="0">
                <a:solidFill>
                  <a:srgbClr val="002060"/>
                </a:solidFill>
              </a:rPr>
              <a:t>K,H,O,F,N,M</a:t>
            </a:r>
            <a:r>
              <a:rPr lang="ru-RU" sz="2000" dirty="0" smtClean="0">
                <a:solidFill>
                  <a:srgbClr val="002060"/>
                </a:solidFill>
              </a:rPr>
              <a:t> , соответственно равны друг другу. Поэтому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3490" name="Picture 2" descr="http://reshuege.ru/get_file?id=1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2571744"/>
            <a:ext cx="2317017" cy="1928826"/>
          </a:xfrm>
          <a:prstGeom prst="rect">
            <a:avLst/>
          </a:prstGeom>
          <a:noFill/>
        </p:spPr>
      </p:pic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357430"/>
            <a:ext cx="380582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5286380" y="3286124"/>
            <a:ext cx="3571900" cy="714380"/>
            <a:chOff x="2786050" y="4786322"/>
            <a:chExt cx="2714644" cy="428628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6050" y="4786322"/>
              <a:ext cx="2714644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497" name="Picture 9" descr="http://reshuege.ru/formula/c0/c0b6b49939ca24575d1533ca6d89668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57488" y="4929198"/>
              <a:ext cx="2590800" cy="152400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1071538" y="5715016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24.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63499" name="Picture 11" descr="http://reshuege.ru/get_file?id=65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4214818"/>
            <a:ext cx="2231202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2255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Теоретический материал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70916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400" i="1" dirty="0" smtClean="0">
                <a:solidFill>
                  <a:srgbClr val="002060"/>
                </a:solidFill>
              </a:rPr>
              <a:t>Окружностью </a:t>
            </a:r>
            <a:r>
              <a:rPr lang="ru-RU" sz="2400" dirty="0" smtClean="0">
                <a:solidFill>
                  <a:srgbClr val="002060"/>
                </a:solidFill>
              </a:rPr>
              <a:t>называется фигура, состоящая из всех точек плоскости, находящихся от данной точки на данном расстоянии. Данная точка называется </a:t>
            </a:r>
            <a:r>
              <a:rPr lang="ru-RU" sz="2400" i="1" dirty="0" smtClean="0">
                <a:solidFill>
                  <a:srgbClr val="002060"/>
                </a:solidFill>
              </a:rPr>
              <a:t>центром </a:t>
            </a:r>
            <a:r>
              <a:rPr lang="ru-RU" sz="2400" dirty="0" smtClean="0">
                <a:solidFill>
                  <a:srgbClr val="002060"/>
                </a:solidFill>
              </a:rPr>
              <a:t>окружности, а отрезок, соединяющий центр с какой-либо точкой окружности, — </a:t>
            </a:r>
            <a:r>
              <a:rPr lang="ru-RU" sz="2400" i="1" dirty="0" smtClean="0">
                <a:solidFill>
                  <a:srgbClr val="002060"/>
                </a:solidFill>
              </a:rPr>
              <a:t>радиусом</a:t>
            </a:r>
            <a:r>
              <a:rPr lang="ru-RU" sz="2400" dirty="0" smtClean="0">
                <a:solidFill>
                  <a:srgbClr val="002060"/>
                </a:solidFill>
              </a:rPr>
              <a:t> окружности. Радиус окружности равен половине диаметра.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388" name="Picture 4" descr="http://www.delinetciler.net/forum/attachments/25695d1323419587-594px-circle_1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604" y="1428736"/>
            <a:ext cx="3300396" cy="33337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Площадь треугольника равна 24, а радиус вписанной окружности равен 2. Найдите периметр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Из формулы </a:t>
            </a:r>
            <a:r>
              <a:rPr lang="en-US" sz="2000" dirty="0" smtClean="0">
                <a:solidFill>
                  <a:srgbClr val="002060"/>
                </a:solidFill>
              </a:rPr>
              <a:t>            </a:t>
            </a:r>
            <a:r>
              <a:rPr lang="ru-RU" sz="2000" dirty="0" smtClean="0">
                <a:solidFill>
                  <a:srgbClr val="002060"/>
                </a:solidFill>
              </a:rPr>
              <a:t> находим, что периметр описанного многоугольника равен отношению удвоенной площади к радиусу вписанной окружности: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2466" name="Picture 2" descr="http://reshuege.ru/get_file?id=2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2484780" cy="192882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6643702" y="642918"/>
            <a:ext cx="785818" cy="400050"/>
            <a:chOff x="2285984" y="5143512"/>
            <a:chExt cx="500066" cy="257174"/>
          </a:xfrm>
        </p:grpSpPr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4" y="5143512"/>
              <a:ext cx="500066" cy="25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470" name="Picture 6" descr="http://reshuege.ru/formula/85/85196005df7357a0a33891e6599336d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5214950"/>
              <a:ext cx="457200" cy="152400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5286380" y="2643182"/>
            <a:ext cx="2214578" cy="785818"/>
            <a:chOff x="3500430" y="5572140"/>
            <a:chExt cx="1571636" cy="471488"/>
          </a:xfrm>
        </p:grpSpPr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0430" y="5572140"/>
              <a:ext cx="1571636" cy="47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2472" name="Picture 8" descr="http://reshuege.ru/formula/d7/d7f59f4f6f8ddc01020ae2388253146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0430" y="5643578"/>
              <a:ext cx="1476375" cy="342901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1071538" y="5572140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24.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Окружность, вписанная в четырехугольник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сторону квадрата, описанного около окружности радиуса 4.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64514" name="Picture 2" descr="http://reshuege.ru/get_file?id=1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2643182"/>
            <a:ext cx="2087517" cy="2071702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2143116"/>
            <a:ext cx="1857388" cy="571504"/>
            <a:chOff x="4286248" y="5715016"/>
            <a:chExt cx="1214447" cy="261933"/>
          </a:xfrm>
        </p:grpSpPr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249" y="5715016"/>
              <a:ext cx="1214446" cy="261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517" name="Picture 5" descr="http://reshuege.ru/formula/b9/b9a61a73982201afbec0f5fbaf1635a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48" y="5786454"/>
              <a:ext cx="1190625" cy="152400"/>
            </a:xfrm>
            <a:prstGeom prst="rect">
              <a:avLst/>
            </a:prstGeom>
            <a:noFill/>
          </p:spPr>
        </p:pic>
      </p:grpSp>
      <p:pic>
        <p:nvPicPr>
          <p:cNvPr id="64519" name="Picture 7" descr="http://reshuege.ru/get_file?id=15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786058"/>
            <a:ext cx="2233512" cy="21431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5286388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8.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высоту трапеции, в которую вписана окружность радиуса 1.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75778" name="Picture 2" descr="http://reshuege.ru/get_file?id=15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1357298"/>
            <a:ext cx="2362215" cy="1714512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785794"/>
            <a:ext cx="1857388" cy="714380"/>
            <a:chOff x="5143505" y="4000504"/>
            <a:chExt cx="1214446" cy="361949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3505" y="4000504"/>
              <a:ext cx="1214446" cy="36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5781" name="Picture 5" descr="http://reshuege.ru/formula/76/7617e70752cf6b229dd257d32c88306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4942" y="4143380"/>
              <a:ext cx="1085850" cy="152400"/>
            </a:xfrm>
            <a:prstGeom prst="rect">
              <a:avLst/>
            </a:prstGeom>
            <a:noFill/>
          </p:spPr>
        </p:pic>
      </p:grpSp>
      <p:pic>
        <p:nvPicPr>
          <p:cNvPr id="75783" name="Picture 7" descr="http://reshuege.ru/get_file?id=15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643050"/>
            <a:ext cx="2294240" cy="17145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5357826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Острый угол ромба равен 30° . Радиус вписанной в этот ромб окружности равен 2. Найдите сторону ромба.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74754" name="Picture 2" descr="http://reshuege.ru/get_file?id=15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3595241" cy="121444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4929190" y="714356"/>
            <a:ext cx="3929090" cy="785818"/>
            <a:chOff x="1285852" y="4500570"/>
            <a:chExt cx="3071834" cy="504825"/>
          </a:xfrm>
        </p:grpSpPr>
        <p:pic>
          <p:nvPicPr>
            <p:cNvPr id="7475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85852" y="4500570"/>
              <a:ext cx="3071834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4757" name="Picture 5" descr="http://reshuege.ru/formula/85/85fa553fda105dd1946c9d6d6371101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57290" y="4572008"/>
              <a:ext cx="2924175" cy="361951"/>
            </a:xfrm>
            <a:prstGeom prst="rect">
              <a:avLst/>
            </a:prstGeom>
            <a:noFill/>
          </p:spPr>
        </p:pic>
      </p:grpSp>
      <p:pic>
        <p:nvPicPr>
          <p:cNvPr id="74759" name="Picture 7" descr="http://reshuege.ru/get_file?id=15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571612"/>
            <a:ext cx="3714776" cy="12219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5572140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8.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Сторона ромба равна 1, острый угол равен 30° . Найдите радиус вписанной окружности этого ромба.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73730" name="Picture 2" descr="http://reshuege.ru/get_file?id=15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3595241" cy="1214446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000628" y="714356"/>
            <a:ext cx="3857652" cy="785818"/>
            <a:chOff x="3857620" y="4786322"/>
            <a:chExt cx="2928958" cy="504825"/>
          </a:xfrm>
        </p:grpSpPr>
        <p:pic>
          <p:nvPicPr>
            <p:cNvPr id="737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7620" y="4786322"/>
              <a:ext cx="292895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3733" name="Picture 5" descr="http://reshuege.ru/formula/bd/bd314bbe4337a4803eefbd81987c839c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9058" y="4857760"/>
              <a:ext cx="2800350" cy="361951"/>
            </a:xfrm>
            <a:prstGeom prst="rect">
              <a:avLst/>
            </a:prstGeom>
            <a:noFill/>
          </p:spPr>
        </p:pic>
      </p:grpSp>
      <p:pic>
        <p:nvPicPr>
          <p:cNvPr id="73735" name="Picture 7" descr="http://reshuege.ru/get_file?id=15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7" y="1571612"/>
            <a:ext cx="3786215" cy="12454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5572140"/>
            <a:ext cx="2251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0,25.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Около окружности описана трапеция, периметр которой равен 40. Найдите ее среднюю линию.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 выпуклый четырехугольник можно вписать окружность тогда и только тогда, когда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2711" name="AutoShape 7" descr="http://reshuege.ru/formula/c0/c046da5f5ce60f4daeef50d240168182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5429264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10.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72719" name="Picture 15" descr="http://reshuege.ru/get_file?id=1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1643050"/>
            <a:ext cx="2851989" cy="1857388"/>
          </a:xfrm>
          <a:prstGeom prst="rect">
            <a:avLst/>
          </a:prstGeom>
          <a:noFill/>
        </p:spPr>
      </p:pic>
      <p:grpSp>
        <p:nvGrpSpPr>
          <p:cNvPr id="23" name="Группа 22"/>
          <p:cNvGrpSpPr/>
          <p:nvPr/>
        </p:nvGrpSpPr>
        <p:grpSpPr>
          <a:xfrm>
            <a:off x="5286380" y="1714488"/>
            <a:ext cx="2071702" cy="500066"/>
            <a:chOff x="3690938" y="3429000"/>
            <a:chExt cx="1762125" cy="252413"/>
          </a:xfrm>
        </p:grpSpPr>
        <p:pic>
          <p:nvPicPr>
            <p:cNvPr id="72720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0938" y="3429000"/>
              <a:ext cx="1762125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23" name="Picture 19" descr="http://reshuege.ru/formula/65/65f9e13a2607ea49a30ac2447e6bad8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6182" y="3500438"/>
              <a:ext cx="1590675" cy="15240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5286380" y="2285992"/>
            <a:ext cx="3500462" cy="857256"/>
            <a:chOff x="3857620" y="4357694"/>
            <a:chExt cx="2500330" cy="504825"/>
          </a:xfrm>
        </p:grpSpPr>
        <p:pic>
          <p:nvPicPr>
            <p:cNvPr id="72721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7620" y="4357694"/>
              <a:ext cx="250033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2725" name="Picture 21" descr="http://reshuege.ru/formula/c0/c046da5f5ce60f4daeef50d24016818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29058" y="4500570"/>
              <a:ext cx="2333625" cy="342901"/>
            </a:xfrm>
            <a:prstGeom prst="rect">
              <a:avLst/>
            </a:prstGeom>
            <a:noFill/>
          </p:spPr>
        </p:pic>
      </p:grpSp>
      <p:pic>
        <p:nvPicPr>
          <p:cNvPr id="72727" name="Picture 23" descr="http://reshuege.ru/get_file?id=15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79" y="3214686"/>
            <a:ext cx="2908277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2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8" grpId="0" build="p"/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Боковые стороны трапеции, описанной около окружности, равны 3 и 5. Найдите среднюю линию трапеции.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 выпуклый четырехугольник можно вписать окружность тогда и только тогда, когда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7586" name="Picture 2" descr="http://reshuege.ru/get_file?id=1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3143272" cy="157163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286380" y="1714488"/>
            <a:ext cx="2357454" cy="500066"/>
            <a:chOff x="2928926" y="4857760"/>
            <a:chExt cx="1762125" cy="290511"/>
          </a:xfrm>
        </p:grpSpPr>
        <p:pic>
          <p:nvPicPr>
            <p:cNvPr id="675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926" y="4857760"/>
              <a:ext cx="1762125" cy="290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590" name="Picture 6" descr="http://reshuege.ru/formula/65/65f9e13a2607ea49a30ac2447e6bad8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00364" y="4929198"/>
              <a:ext cx="1590675" cy="152400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5286380" y="2285992"/>
            <a:ext cx="3714776" cy="714380"/>
            <a:chOff x="2643174" y="5143512"/>
            <a:chExt cx="2928958" cy="504825"/>
          </a:xfrm>
        </p:grpSpPr>
        <p:pic>
          <p:nvPicPr>
            <p:cNvPr id="675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5143512"/>
              <a:ext cx="292895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7592" name="Picture 8" descr="http://reshuege.ru/formula/ec/ecf2795fef41576ee3f848627f3fbc6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14612" y="5214950"/>
              <a:ext cx="2752725" cy="342901"/>
            </a:xfrm>
            <a:prstGeom prst="rect">
              <a:avLst/>
            </a:prstGeom>
            <a:noFill/>
          </p:spPr>
        </p:pic>
      </p:grpSp>
      <p:pic>
        <p:nvPicPr>
          <p:cNvPr id="67594" name="Picture 10" descr="http://reshuege.ru/get_file?id=15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071810"/>
            <a:ext cx="3118126" cy="157163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1538" y="5500702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4.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четырехугольник </a:t>
            </a:r>
            <a:r>
              <a:rPr lang="en-US" sz="2000" dirty="0" smtClean="0">
                <a:solidFill>
                  <a:srgbClr val="002060"/>
                </a:solidFill>
              </a:rPr>
              <a:t>ABCD </a:t>
            </a:r>
            <a:r>
              <a:rPr lang="ru-RU" sz="2000" dirty="0" smtClean="0">
                <a:solidFill>
                  <a:srgbClr val="002060"/>
                </a:solidFill>
              </a:rPr>
              <a:t> вписана окружность,</a:t>
            </a:r>
            <a:r>
              <a:rPr lang="en-US" sz="2000" dirty="0" smtClean="0">
                <a:solidFill>
                  <a:srgbClr val="002060"/>
                </a:solidFill>
              </a:rPr>
              <a:t>AB=10</a:t>
            </a:r>
            <a:r>
              <a:rPr lang="ru-RU" sz="2000" dirty="0" smtClean="0">
                <a:solidFill>
                  <a:srgbClr val="002060"/>
                </a:solidFill>
              </a:rPr>
              <a:t> ,</a:t>
            </a:r>
            <a:r>
              <a:rPr lang="en-US" sz="2000" dirty="0" smtClean="0">
                <a:solidFill>
                  <a:srgbClr val="002060"/>
                </a:solidFill>
              </a:rPr>
              <a:t> CD=16</a:t>
            </a:r>
            <a:r>
              <a:rPr lang="ru-RU" sz="2000" dirty="0" smtClean="0">
                <a:solidFill>
                  <a:srgbClr val="002060"/>
                </a:solidFill>
              </a:rPr>
              <a:t> . Найдите периметр четырехугольника.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285728"/>
            <a:ext cx="4038600" cy="5668971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 выпуклый прямоугольник можно вписать окружность тогда и только тогда, когда</a:t>
            </a:r>
            <a:r>
              <a:rPr lang="en-US" sz="2000" dirty="0" smtClean="0">
                <a:solidFill>
                  <a:srgbClr val="002060"/>
                </a:solidFill>
              </a:rPr>
              <a:t> AB+CD=BC+AD </a:t>
            </a:r>
            <a:r>
              <a:rPr lang="ru-RU" sz="2000" dirty="0" smtClean="0">
                <a:solidFill>
                  <a:srgbClr val="002060"/>
                </a:solidFill>
              </a:rPr>
              <a:t>Тогда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000240"/>
            <a:ext cx="377600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6" name="Picture 6" descr="http://reshuege.ru/get_file?id=15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928801"/>
            <a:ext cx="2428892" cy="241516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5500702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52.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Периметр четырехугольника, описанного около окружности, равен 24, две его стороны равны 5 и 6. Найдите большую из оставшихся сторон.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3700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Пусть большая из двух оставшихся сторон имеет длину </a:t>
            </a:r>
            <a:r>
              <a:rPr lang="ru-RU" i="1" dirty="0" err="1" smtClean="0">
                <a:solidFill>
                  <a:srgbClr val="002060"/>
                </a:solidFill>
              </a:rPr>
              <a:t>x</a:t>
            </a:r>
            <a:r>
              <a:rPr lang="ru-RU" dirty="0" smtClean="0">
                <a:solidFill>
                  <a:srgbClr val="002060"/>
                </a:solidFill>
              </a:rPr>
              <a:t>, тогда длина четвертой стороны равна </a:t>
            </a:r>
            <a:r>
              <a:rPr lang="en-US" dirty="0" smtClean="0">
                <a:solidFill>
                  <a:srgbClr val="002060"/>
                </a:solidFill>
              </a:rPr>
              <a:t>24-4-5-</a:t>
            </a:r>
            <a:r>
              <a:rPr lang="ru-RU" i="1" dirty="0" err="1" smtClean="0">
                <a:solidFill>
                  <a:srgbClr val="002060"/>
                </a:solidFill>
              </a:rPr>
              <a:t>x</a:t>
            </a:r>
            <a:r>
              <a:rPr lang="en-US" i="1" dirty="0" smtClean="0">
                <a:solidFill>
                  <a:srgbClr val="002060"/>
                </a:solidFill>
              </a:rPr>
              <a:t>=13-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i="1" dirty="0" err="1" smtClean="0">
                <a:solidFill>
                  <a:srgbClr val="002060"/>
                </a:solidFill>
              </a:rPr>
              <a:t>x</a:t>
            </a:r>
            <a:r>
              <a:rPr lang="ru-RU" dirty="0" smtClean="0">
                <a:solidFill>
                  <a:srgbClr val="002060"/>
                </a:solidFill>
              </a:rPr>
              <a:t>. В выпуклый четырехугольник можно вписать окружность тогда и только тогда, когда суммы длин его противоположных сторон равны. В этом случае периметр четырехугольника вдвое больше суммы длин противоположных сторон, а значит, стороны длиной </a:t>
            </a:r>
            <a:r>
              <a:rPr lang="ru-RU" i="1" dirty="0" err="1" smtClean="0">
                <a:solidFill>
                  <a:srgbClr val="002060"/>
                </a:solidFill>
              </a:rPr>
              <a:t>x</a:t>
            </a:r>
            <a:r>
              <a:rPr lang="ru-RU" dirty="0" smtClean="0">
                <a:solidFill>
                  <a:srgbClr val="002060"/>
                </a:solidFill>
              </a:rPr>
              <a:t> и 13 − </a:t>
            </a:r>
            <a:r>
              <a:rPr lang="ru-RU" i="1" dirty="0" err="1" smtClean="0">
                <a:solidFill>
                  <a:srgbClr val="002060"/>
                </a:solidFill>
              </a:rPr>
              <a:t>x</a:t>
            </a:r>
            <a:r>
              <a:rPr lang="ru-RU" dirty="0" smtClean="0">
                <a:solidFill>
                  <a:srgbClr val="002060"/>
                </a:solidFill>
              </a:rPr>
              <a:t>, как и стороны длиной 5 и 6, не могут быть противоположными и являются смежными.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Итак, напротив большей из первой пары смежных сторон с длинами </a:t>
            </a:r>
            <a:r>
              <a:rPr lang="ru-RU" i="1" dirty="0" err="1" smtClean="0">
                <a:solidFill>
                  <a:srgbClr val="002060"/>
                </a:solidFill>
              </a:rPr>
              <a:t>x</a:t>
            </a:r>
            <a:r>
              <a:rPr lang="ru-RU" dirty="0" smtClean="0">
                <a:solidFill>
                  <a:srgbClr val="002060"/>
                </a:solidFill>
              </a:rPr>
              <a:t> и 13 − </a:t>
            </a:r>
            <a:r>
              <a:rPr lang="ru-RU" i="1" dirty="0" err="1" smtClean="0">
                <a:solidFill>
                  <a:srgbClr val="002060"/>
                </a:solidFill>
              </a:rPr>
              <a:t>x</a:t>
            </a:r>
            <a:r>
              <a:rPr lang="ru-RU" dirty="0" smtClean="0">
                <a:solidFill>
                  <a:srgbClr val="002060"/>
                </a:solidFill>
              </a:rPr>
              <a:t> лежит меньшая из второй пары смежных сторон с длинами 5 и 6. Поскольку суммы длин противоположных сторон равны, имеем: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5538" name="Picture 2" descr="http://reshuege.ru/get_file?id=15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3"/>
            <a:ext cx="2214578" cy="2227021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5929330"/>
            <a:ext cx="3500462" cy="428628"/>
            <a:chOff x="4033838" y="3286124"/>
            <a:chExt cx="2109798" cy="285752"/>
          </a:xfrm>
        </p:grpSpPr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3838" y="3286124"/>
              <a:ext cx="210979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541" name="Picture 5" descr="http://reshuege.ru/formula/ca/ca1c949421ce5ea1a6945a96aaa7f13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1934" y="3357562"/>
              <a:ext cx="1990725" cy="17145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00100" y="5643578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7.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Три стороны описанного около окружности четырехугольника относятся (в последовательном порядке) как 1:2:3. Найдите большую сторону этого четырехугольника, если известно, что его периметр равен 32.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 выпуклый прямоугольник можно вписать окружность тогда и только тогда, когда </a:t>
            </a:r>
            <a:r>
              <a:rPr lang="en-US" sz="2000" dirty="0" smtClean="0">
                <a:solidFill>
                  <a:srgbClr val="002060"/>
                </a:solidFill>
              </a:rPr>
              <a:t>AB+CD=BC+AD.</a:t>
            </a:r>
            <a:r>
              <a:rPr lang="ru-RU" sz="2000" dirty="0" smtClean="0">
                <a:solidFill>
                  <a:srgbClr val="002060"/>
                </a:solidFill>
              </a:rPr>
              <a:t> Пусть меньшая сторона равна 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x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 тогда </a:t>
            </a:r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endParaRPr lang="en-US" sz="2000" dirty="0" smtClean="0">
              <a:solidFill>
                <a:srgbClr val="002060"/>
              </a:solidFill>
            </a:endParaRPr>
          </a:p>
          <a:p>
            <a:pPr marL="547688" indent="-14288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значит, четвертая сторона равна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47688" indent="-14288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547688" indent="-14288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547688" indent="-14288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Тогда большая сторона равна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4514" name="Picture 2" descr="http://reshuege.ru/get_file?id=15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143248"/>
            <a:ext cx="2876370" cy="185738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5286380" y="2643182"/>
            <a:ext cx="3143272" cy="642942"/>
            <a:chOff x="3786182" y="5214950"/>
            <a:chExt cx="2357454" cy="44291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86182" y="5214950"/>
              <a:ext cx="2357454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517" name="Picture 5" descr="http://reshuege.ru/formula/2e/2edc5a290f2e068fe642eceaf1d2fb1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7620" y="5286388"/>
              <a:ext cx="2190750" cy="342901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>
            <a:off x="5286380" y="4000504"/>
            <a:ext cx="2571768" cy="714380"/>
            <a:chOff x="4429124" y="5429264"/>
            <a:chExt cx="1571636" cy="44291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9124" y="5429264"/>
              <a:ext cx="1571636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519" name="Picture 7" descr="http://reshuege.ru/formula/3b/3b45fa064aae88a01ea6731eeeecae5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2" y="5500702"/>
              <a:ext cx="1438275" cy="342901"/>
            </a:xfrm>
            <a:prstGeom prst="rect">
              <a:avLst/>
            </a:prstGeom>
            <a:noFill/>
          </p:spPr>
        </p:pic>
      </p:grpSp>
      <p:grpSp>
        <p:nvGrpSpPr>
          <p:cNvPr id="14" name="Группа 13"/>
          <p:cNvGrpSpPr/>
          <p:nvPr/>
        </p:nvGrpSpPr>
        <p:grpSpPr>
          <a:xfrm>
            <a:off x="5286380" y="5143512"/>
            <a:ext cx="1285884" cy="500066"/>
            <a:chOff x="7643835" y="6143644"/>
            <a:chExt cx="714380" cy="300037"/>
          </a:xfrm>
        </p:grpSpPr>
        <p:pic>
          <p:nvPicPr>
            <p:cNvPr id="645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43835" y="6143644"/>
              <a:ext cx="714380" cy="3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4521" name="Picture 9" descr="http://reshuege.ru/formula/38/38c7b7a6bb3b2aa60980b39ac51040f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5272" y="6215082"/>
              <a:ext cx="561975" cy="152400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1000100" y="5500702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Касательная - </a:t>
            </a:r>
            <a:r>
              <a:rPr lang="ru-RU" sz="2700" b="0" dirty="0" smtClean="0">
                <a:solidFill>
                  <a:srgbClr val="FFFF00"/>
                </a:solidFill>
              </a:rPr>
              <a:t>Прямая, имеющая с окружностью только одну общую точку, а их общая точка называется </a:t>
            </a:r>
            <a:r>
              <a:rPr lang="ru-RU" sz="2700" b="0" i="1" dirty="0" smtClean="0">
                <a:solidFill>
                  <a:srgbClr val="FFFF00"/>
                </a:solidFill>
              </a:rPr>
              <a:t>точкой касания </a:t>
            </a:r>
            <a:r>
              <a:rPr lang="ru-RU" sz="2700" b="0" dirty="0" smtClean="0">
                <a:solidFill>
                  <a:srgbClr val="FFFF00"/>
                </a:solidFill>
              </a:rPr>
              <a:t>прямой и окружности</a:t>
            </a:r>
            <a:r>
              <a:rPr lang="ru-RU" sz="3200" b="0" dirty="0" smtClean="0"/>
              <a:t>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Касательная к окружности перпендикулярна к радиусу, проведенному в точку касания.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Отрезки касательных к окружности, проведенных из одной точки, равны и составляют равные углы с прямой, проходящей через эту точку и центр окружности.</a:t>
            </a:r>
          </a:p>
        </p:txBody>
      </p:sp>
      <p:pic>
        <p:nvPicPr>
          <p:cNvPr id="15362" name="Picture 2" descr="Свойства касательн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000240"/>
            <a:ext cx="2214568" cy="2214568"/>
          </a:xfrm>
          <a:prstGeom prst="rect">
            <a:avLst/>
          </a:prstGeom>
          <a:noFill/>
        </p:spPr>
      </p:pic>
      <p:pic>
        <p:nvPicPr>
          <p:cNvPr id="15364" name="Picture 4" descr="Свойства касательн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4" y="4857760"/>
            <a:ext cx="2286006" cy="22860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Около окружности, радиус которой равен</a:t>
            </a:r>
            <a:r>
              <a:rPr lang="en-US" sz="2000" dirty="0" smtClean="0">
                <a:solidFill>
                  <a:srgbClr val="002060"/>
                </a:solidFill>
              </a:rPr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, описан квадрат. Найдите радиус окружности, описанной около этого квадрата.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Сторона квадрата вдвое больше радиуса вписанной в него окружности. Поэтому </a:t>
            </a:r>
            <a:r>
              <a:rPr lang="en-US" sz="2000" dirty="0" smtClean="0">
                <a:solidFill>
                  <a:srgbClr val="002060"/>
                </a:solidFill>
              </a:rPr>
              <a:t> AB=       .</a:t>
            </a:r>
            <a:r>
              <a:rPr lang="ru-RU" sz="2000" dirty="0" smtClean="0">
                <a:solidFill>
                  <a:srgbClr val="002060"/>
                </a:solidFill>
              </a:rPr>
              <a:t> Радиус описанной вокруг квадрата окружности равен половине его диагонали. Поэтому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3491" name="Picture 3" descr="http://reshuege.ru/get_file?id=15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928802"/>
            <a:ext cx="2286016" cy="2260040"/>
          </a:xfrm>
          <a:prstGeom prst="rect">
            <a:avLst/>
          </a:prstGeom>
          <a:noFill/>
        </p:spPr>
      </p:pic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858016" y="1571612"/>
          <a:ext cx="495301" cy="37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7" name="Формула" r:id="rId5" imgW="304560" imgH="228600" progId="Equation.3">
                  <p:embed/>
                </p:oleObj>
              </mc:Choice>
              <mc:Fallback>
                <p:oleObj name="Формула" r:id="rId5" imgW="3045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1571612"/>
                        <a:ext cx="495301" cy="371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Содержимое 4"/>
          <p:cNvGraphicFramePr>
            <a:graphicFrameLocks noChangeAspect="1"/>
          </p:cNvGraphicFramePr>
          <p:nvPr/>
        </p:nvGraphicFramePr>
        <p:xfrm>
          <a:off x="2571750" y="571500"/>
          <a:ext cx="428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8" name="Формула" r:id="rId7" imgW="228600" imgH="228600" progId="Equation.3">
                  <p:embed/>
                </p:oleObj>
              </mc:Choice>
              <mc:Fallback>
                <p:oleObj name="Формула" r:id="rId7" imgW="228600" imgH="228600" progId="Equation.3">
                  <p:embed/>
                  <p:pic>
                    <p:nvPicPr>
                      <p:cNvPr id="0" name="Содержимое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71500"/>
                        <a:ext cx="4286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5214942" y="2928934"/>
            <a:ext cx="3643338" cy="785818"/>
            <a:chOff x="3357554" y="5072074"/>
            <a:chExt cx="2928958" cy="514351"/>
          </a:xfrm>
        </p:grpSpPr>
        <p:pic>
          <p:nvPicPr>
            <p:cNvPr id="63493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357554" y="5072074"/>
              <a:ext cx="2928958" cy="514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3496" name="Picture 8" descr="http://reshuege.ru/formula/58/587d47fe30d8d090ec60cf3b916eb08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8992" y="5143512"/>
              <a:ext cx="2781300" cy="419101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1000100" y="5643578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4.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1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Окружность, описанная вокруг треугольника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Точки 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, 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ru-RU" sz="2000" dirty="0" smtClean="0">
                <a:solidFill>
                  <a:srgbClr val="002060"/>
                </a:solidFill>
              </a:rPr>
              <a:t>, 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ru-RU" sz="2000" dirty="0" smtClean="0">
                <a:solidFill>
                  <a:srgbClr val="002060"/>
                </a:solidFill>
              </a:rPr>
              <a:t>, расположенные на окружности, делят ее на три дуги, градусные величины которых относятся как </a:t>
            </a:r>
            <a:r>
              <a:rPr lang="en-US" sz="2000" dirty="0" smtClean="0">
                <a:solidFill>
                  <a:srgbClr val="002060"/>
                </a:solidFill>
              </a:rPr>
              <a:t>1:3:5</a:t>
            </a:r>
            <a:r>
              <a:rPr lang="ru-RU" sz="2000" dirty="0" smtClean="0">
                <a:solidFill>
                  <a:srgbClr val="002060"/>
                </a:solidFill>
              </a:rPr>
              <a:t>. Найдите больший угол треугольника </a:t>
            </a:r>
            <a:r>
              <a:rPr lang="en-US" sz="2000" dirty="0" smtClean="0">
                <a:solidFill>
                  <a:srgbClr val="002060"/>
                </a:solidFill>
              </a:rPr>
              <a:t>ABC</a:t>
            </a:r>
            <a:r>
              <a:rPr lang="ru-RU" sz="2000" dirty="0" smtClean="0">
                <a:solidFill>
                  <a:srgbClr val="002060"/>
                </a:solidFill>
              </a:rPr>
              <a:t>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пусть меньшая часть окружности равна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x</a:t>
            </a:r>
            <a:r>
              <a:rPr lang="ru-RU" sz="2000" dirty="0" smtClean="0">
                <a:solidFill>
                  <a:srgbClr val="002060"/>
                </a:solidFill>
              </a:rPr>
              <a:t> тогда 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547688" indent="-14288"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x+3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x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+5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</a:rPr>
              <a:t>x</a:t>
            </a:r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en-US" sz="2000" i="1" dirty="0" smtClean="0">
                <a:solidFill>
                  <a:srgbClr val="002060"/>
                </a:solidFill>
              </a:rPr>
              <a:t>=360°,   x=40°</a:t>
            </a:r>
          </a:p>
          <a:p>
            <a:pPr marL="547688" indent="-14288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Вписанный угол равен половине дуги, на которую он опирается, значит,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8066" name="Picture 2" descr="http://reshuege.ru/get_file?id=14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857628"/>
            <a:ext cx="2071702" cy="1836281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3714752"/>
            <a:ext cx="3857620" cy="714380"/>
            <a:chOff x="3571868" y="5143512"/>
            <a:chExt cx="3143272" cy="485776"/>
          </a:xfrm>
        </p:grpSpPr>
        <p:pic>
          <p:nvPicPr>
            <p:cNvPr id="880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868" y="5143512"/>
              <a:ext cx="3143272" cy="48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8069" name="Picture 5" descr="http://reshuege.ru/formula/61/61e24b12b740fde2661b5fdffe78e53b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5214950"/>
              <a:ext cx="2952750" cy="361951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71538" y="5857892"/>
            <a:ext cx="2149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100.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Радиус окружности, описанной около правильного треугольника, равен</a:t>
            </a:r>
            <a:r>
              <a:rPr lang="en-US" sz="2000" dirty="0" smtClean="0">
                <a:solidFill>
                  <a:srgbClr val="002060"/>
                </a:solidFill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</a:rPr>
              <a:t> . Найдите сторону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треугольник</a:t>
            </a:r>
            <a:r>
              <a:rPr lang="en-US" sz="2000" dirty="0" smtClean="0">
                <a:solidFill>
                  <a:srgbClr val="002060"/>
                </a:solidFill>
              </a:rPr>
              <a:t>ABC</a:t>
            </a:r>
            <a:r>
              <a:rPr lang="ru-RU" sz="2000" dirty="0" smtClean="0">
                <a:solidFill>
                  <a:srgbClr val="002060"/>
                </a:solidFill>
              </a:rPr>
              <a:t> правильный, значит, все углы равны по</a:t>
            </a:r>
            <a:r>
              <a:rPr lang="en-US" sz="2000" dirty="0" smtClean="0">
                <a:solidFill>
                  <a:srgbClr val="002060"/>
                </a:solidFill>
              </a:rPr>
              <a:t> 60°</a:t>
            </a:r>
            <a:r>
              <a:rPr lang="ru-RU" sz="2000" dirty="0" smtClean="0">
                <a:solidFill>
                  <a:srgbClr val="002060"/>
                </a:solidFill>
              </a:rPr>
              <a:t> 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9874" name="Picture 2" descr="http://reshuege.ru/get_file?id=14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2143140" cy="2173756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286116" y="928670"/>
          <a:ext cx="371476" cy="37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7" name="Формула" r:id="rId5" imgW="228600" imgH="228600" progId="Equation.3">
                  <p:embed/>
                </p:oleObj>
              </mc:Choice>
              <mc:Fallback>
                <p:oleObj name="Формула" r:id="rId5" imgW="2286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928670"/>
                        <a:ext cx="371476" cy="371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286380" y="1643050"/>
            <a:ext cx="3857620" cy="785818"/>
            <a:chOff x="4000496" y="4143380"/>
            <a:chExt cx="3214710" cy="490539"/>
          </a:xfrm>
        </p:grpSpPr>
        <p:pic>
          <p:nvPicPr>
            <p:cNvPr id="79876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00496" y="4143380"/>
              <a:ext cx="321471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9878" name="Picture 6" descr="http://reshuege.ru/formula/b9/b9e860ba842e61f25501f97e2b50ea8b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71934" y="4214818"/>
              <a:ext cx="3076575" cy="419101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1071538" y="5429264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3.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Радиус окружности, описанной около правильного треугольника, равен 3. Найдите высоту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треугольник </a:t>
            </a:r>
            <a:r>
              <a:rPr lang="en-US" sz="2000" dirty="0" smtClean="0">
                <a:solidFill>
                  <a:srgbClr val="002060"/>
                </a:solidFill>
              </a:rPr>
              <a:t>ABC</a:t>
            </a:r>
            <a:r>
              <a:rPr lang="ru-RU" sz="2000" dirty="0" smtClean="0">
                <a:solidFill>
                  <a:srgbClr val="002060"/>
                </a:solidFill>
              </a:rPr>
              <a:t> правильный, значит, все углы равны по </a:t>
            </a:r>
            <a:r>
              <a:rPr lang="en-US" sz="2000" dirty="0" smtClean="0">
                <a:solidFill>
                  <a:srgbClr val="002060"/>
                </a:solidFill>
              </a:rPr>
              <a:t>60°</a:t>
            </a:r>
            <a:r>
              <a:rPr lang="ru-RU" sz="2000" dirty="0" smtClean="0">
                <a:solidFill>
                  <a:srgbClr val="002060"/>
                </a:solidFill>
              </a:rPr>
              <a:t>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8850" name="Picture 2" descr="http://reshuege.ru/get_file?id=1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2143140" cy="2279212"/>
          </a:xfrm>
          <a:prstGeom prst="rect">
            <a:avLst/>
          </a:prstGeom>
          <a:noFill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14488"/>
            <a:ext cx="348963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142976" y="5500702"/>
            <a:ext cx="2046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4,5.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Сторона правильного треугольника равна . Найдите радиус окружности, описанной около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треугольник </a:t>
            </a:r>
            <a:r>
              <a:rPr lang="en-US" sz="2000" dirty="0" smtClean="0">
                <a:solidFill>
                  <a:srgbClr val="002060"/>
                </a:solidFill>
              </a:rPr>
              <a:t>ABC</a:t>
            </a:r>
            <a:r>
              <a:rPr lang="ru-RU" sz="2000" dirty="0" smtClean="0">
                <a:solidFill>
                  <a:srgbClr val="002060"/>
                </a:solidFill>
              </a:rPr>
              <a:t> правильный, значит, все углы равны по</a:t>
            </a:r>
            <a:r>
              <a:rPr lang="en-US" sz="2000" dirty="0" smtClean="0">
                <a:solidFill>
                  <a:srgbClr val="002060"/>
                </a:solidFill>
              </a:rPr>
              <a:t> 60°</a:t>
            </a:r>
            <a:r>
              <a:rPr lang="ru-RU" sz="2000" dirty="0" smtClean="0">
                <a:solidFill>
                  <a:srgbClr val="002060"/>
                </a:solidFill>
              </a:rPr>
              <a:t> 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9090" name="Picture 2" descr="http://reshuege.ru/get_file?id=1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1"/>
            <a:ext cx="1928826" cy="1956381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1785926"/>
            <a:ext cx="3571900" cy="857256"/>
            <a:chOff x="3124176" y="4857760"/>
            <a:chExt cx="2733708" cy="504825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176" y="4857760"/>
              <a:ext cx="273370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9093" name="Picture 5" descr="http://reshuege.ru/formula/47/4713e3ad704e1da2e54559cd3f98d546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43240" y="4929198"/>
              <a:ext cx="2657475" cy="419101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71538" y="5286388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Высота правильного треугольника равна 3. Найдите радиус окружности, описанной около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треугольник </a:t>
            </a:r>
            <a:r>
              <a:rPr lang="en-US" sz="2000" dirty="0" smtClean="0">
                <a:solidFill>
                  <a:srgbClr val="002060"/>
                </a:solidFill>
              </a:rPr>
              <a:t>ABC</a:t>
            </a:r>
            <a:r>
              <a:rPr lang="ru-RU" sz="2000" dirty="0" smtClean="0">
                <a:solidFill>
                  <a:srgbClr val="002060"/>
                </a:solidFill>
              </a:rPr>
              <a:t> правильный, значит, все углы равны по</a:t>
            </a:r>
            <a:r>
              <a:rPr lang="en-US" sz="2000" dirty="0" smtClean="0">
                <a:solidFill>
                  <a:srgbClr val="002060"/>
                </a:solidFill>
              </a:rPr>
              <a:t> 60°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8066" name="Picture 2" descr="http://reshuege.ru/get_file?id=14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928801"/>
            <a:ext cx="1928826" cy="2051291"/>
          </a:xfrm>
          <a:prstGeom prst="rect">
            <a:avLst/>
          </a:prstGeom>
          <a:noFill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714488"/>
            <a:ext cx="3357586" cy="12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71538" y="5357826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Гипотенуза прямоугольного треугольника равна 12. Найдите радиус описанной окружности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вписанный угол опирающийся на диаметр окружности, является прямым, значит, </a:t>
            </a:r>
            <a:r>
              <a:rPr lang="en-US" sz="2000" dirty="0" smtClean="0">
                <a:solidFill>
                  <a:srgbClr val="002060"/>
                </a:solidFill>
              </a:rPr>
              <a:t>AB</a:t>
            </a:r>
            <a:r>
              <a:rPr lang="ru-RU" sz="2000" dirty="0" smtClean="0">
                <a:solidFill>
                  <a:srgbClr val="002060"/>
                </a:solidFill>
              </a:rPr>
              <a:t> – диаметр.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7042" name="Picture 2" descr="http://reshuege.ru/get_file?id=1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2286016" cy="2215461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2285992"/>
            <a:ext cx="1643074" cy="714380"/>
            <a:chOff x="3643307" y="5429264"/>
            <a:chExt cx="1000132" cy="414339"/>
          </a:xfrm>
        </p:grpSpPr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7" y="5429264"/>
              <a:ext cx="1000132" cy="3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7045" name="Picture 5" descr="http://reshuege.ru/formula/b9/b9b29904bfa65a71997caa390e0235a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5500702"/>
              <a:ext cx="809625" cy="342901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00100" y="5429264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6.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В треугольнике </a:t>
            </a:r>
            <a:r>
              <a:rPr lang="en-US" sz="2000" dirty="0" smtClean="0">
                <a:solidFill>
                  <a:srgbClr val="002060"/>
                </a:solidFill>
              </a:rPr>
              <a:t>ABC BC=6</a:t>
            </a:r>
            <a:r>
              <a:rPr lang="ru-RU" sz="2000" dirty="0" smtClean="0">
                <a:solidFill>
                  <a:srgbClr val="002060"/>
                </a:solidFill>
              </a:rPr>
              <a:t> , угол 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ru-RU" sz="2000" dirty="0" smtClean="0">
                <a:solidFill>
                  <a:srgbClr val="002060"/>
                </a:solidFill>
              </a:rPr>
              <a:t> равен 90°. Радиус описанной окружности этого треугольника равен 5. Найдите </a:t>
            </a:r>
            <a:r>
              <a:rPr lang="en-US" sz="2000" dirty="0" smtClean="0">
                <a:solidFill>
                  <a:srgbClr val="002060"/>
                </a:solidFill>
              </a:rPr>
              <a:t>AC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Гипотенуза прямоугольного треугольника является диаметром описанной вокруг него окружности, поэтому ее длина 10. Тогда по теореме Пифагора: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6018" name="Picture 2" descr="http://reshuege.ru/get_file?id=14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1928802"/>
            <a:ext cx="2211391" cy="214314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2643182"/>
            <a:ext cx="3357586" cy="642942"/>
            <a:chOff x="3643306" y="4857760"/>
            <a:chExt cx="2643206" cy="338137"/>
          </a:xfrm>
        </p:grpSpPr>
        <p:pic>
          <p:nvPicPr>
            <p:cNvPr id="860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6" y="4857760"/>
              <a:ext cx="2643206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6021" name="Picture 5" descr="http://reshuege.ru/formula/6f/6f03fd73c2271d844a3649d25962e9e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4929198"/>
              <a:ext cx="2600325" cy="24765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71538" y="5429264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8.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В треугольнике </a:t>
            </a:r>
            <a:r>
              <a:rPr lang="en-US" sz="2000" dirty="0" smtClean="0">
                <a:solidFill>
                  <a:srgbClr val="002060"/>
                </a:solidFill>
              </a:rPr>
              <a:t>ABC AC=4</a:t>
            </a:r>
            <a:r>
              <a:rPr lang="ru-RU" sz="2000" dirty="0" smtClean="0">
                <a:solidFill>
                  <a:srgbClr val="002060"/>
                </a:solidFill>
              </a:rPr>
              <a:t> , </a:t>
            </a:r>
            <a:r>
              <a:rPr lang="en-US" sz="2000" dirty="0" smtClean="0">
                <a:solidFill>
                  <a:srgbClr val="002060"/>
                </a:solidFill>
              </a:rPr>
              <a:t>BC=3</a:t>
            </a:r>
            <a:r>
              <a:rPr lang="ru-RU" sz="2000" dirty="0" smtClean="0">
                <a:solidFill>
                  <a:srgbClr val="002060"/>
                </a:solidFill>
              </a:rPr>
              <a:t>, угол 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ru-RU" sz="2000" dirty="0" smtClean="0">
                <a:solidFill>
                  <a:srgbClr val="002060"/>
                </a:solidFill>
              </a:rPr>
              <a:t> равен 90°. Найдите радиус описанной окружности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вписанный угол, опирающийся на диаметр окружности, является прямым, значит,</a:t>
            </a:r>
            <a:r>
              <a:rPr lang="en-US" sz="2000" dirty="0" smtClean="0">
                <a:solidFill>
                  <a:srgbClr val="002060"/>
                </a:solidFill>
              </a:rPr>
              <a:t> AB</a:t>
            </a:r>
            <a:r>
              <a:rPr lang="ru-RU" sz="2000" dirty="0" smtClean="0">
                <a:solidFill>
                  <a:srgbClr val="002060"/>
                </a:solidFill>
              </a:rPr>
              <a:t> – диаметр.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4994" name="Picture 2" descr="http://reshuege.ru/get_file?id=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2214578" cy="214622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2285992"/>
            <a:ext cx="3571900" cy="785818"/>
            <a:chOff x="2071670" y="5286388"/>
            <a:chExt cx="2643206" cy="490539"/>
          </a:xfrm>
        </p:grpSpPr>
        <p:pic>
          <p:nvPicPr>
            <p:cNvPr id="849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1670" y="5286388"/>
              <a:ext cx="2643206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4997" name="Picture 5" descr="http://reshuege.ru/formula/16/16f924cb3690a88b0e60f9ee2be32d1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43108" y="5357826"/>
              <a:ext cx="2524125" cy="419101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00100" y="5643578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2,5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Радиус окружности, описанной около прямоугольного треугольника, равен 4. Найдите гипотенузу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вписанный угол, опирающийся на диаметр окружности, является прямым, значит, </a:t>
            </a:r>
            <a:r>
              <a:rPr lang="en-US" sz="2000" dirty="0" smtClean="0">
                <a:solidFill>
                  <a:srgbClr val="002060"/>
                </a:solidFill>
              </a:rPr>
              <a:t>AB</a:t>
            </a:r>
            <a:r>
              <a:rPr lang="ru-RU" sz="2000" dirty="0" smtClean="0">
                <a:solidFill>
                  <a:srgbClr val="002060"/>
                </a:solidFill>
              </a:rPr>
              <a:t>– диаметр.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3970" name="Picture 2" descr="http://reshuege.ru/get_file?id=14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85992"/>
            <a:ext cx="2214578" cy="2146228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2285992"/>
            <a:ext cx="2071702" cy="571504"/>
            <a:chOff x="3643306" y="5715016"/>
            <a:chExt cx="1357323" cy="266699"/>
          </a:xfrm>
        </p:grpSpPr>
        <p:pic>
          <p:nvPicPr>
            <p:cNvPr id="839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7" y="5715016"/>
              <a:ext cx="1357322" cy="26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3973" name="Picture 5" descr="http://reshuege.ru/formula/fe/fed6ab116567027a163cc7443e85978f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5786454"/>
              <a:ext cx="1285875" cy="15240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71538" y="5286388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8.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Хорда - </a:t>
            </a:r>
            <a:r>
              <a:rPr lang="ru-RU" sz="2700" b="0" dirty="0" smtClean="0">
                <a:solidFill>
                  <a:srgbClr val="FFFF00"/>
                </a:solidFill>
              </a:rPr>
              <a:t>отрезок, соединяющий две точки окружности</a:t>
            </a:r>
            <a:r>
              <a:rPr lang="ru-RU" sz="2700" b="0" i="1" dirty="0" smtClean="0">
                <a:solidFill>
                  <a:srgbClr val="FFFF00"/>
                </a:solidFill>
              </a:rPr>
              <a:t>. </a:t>
            </a:r>
            <a:r>
              <a:rPr lang="ru-RU" sz="2700" b="0" dirty="0" smtClean="0">
                <a:solidFill>
                  <a:srgbClr val="FFFF00"/>
                </a:solidFill>
              </a:rPr>
              <a:t>Хорда, проходящая через центр окружности, называется </a:t>
            </a:r>
            <a:r>
              <a:rPr lang="ru-RU" sz="2700" b="0" i="1" dirty="0" smtClean="0">
                <a:solidFill>
                  <a:srgbClr val="FFFF00"/>
                </a:solidFill>
              </a:rPr>
              <a:t>диаметром.</a:t>
            </a:r>
            <a:endParaRPr lang="ru-RU" sz="27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5472122" cy="4451996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Диаметр (радиус), перпендикулярный к хорде, делит эту хорду и обе стягиваемые ею дуги пополам. Верна и обратная теорема: если диаметр (радиус) делит пополам хорду, то он перпендикулярен этой хорде.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Свойства х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928802"/>
            <a:ext cx="3214686" cy="3214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Боковая сторона равнобедренного треугольника равна 1, угол при вершине, противолежащей основанию, равен </a:t>
            </a:r>
            <a:r>
              <a:rPr lang="en-US" sz="2000" dirty="0" smtClean="0">
                <a:solidFill>
                  <a:srgbClr val="002060"/>
                </a:solidFill>
              </a:rPr>
              <a:t>120°</a:t>
            </a:r>
            <a:r>
              <a:rPr lang="ru-RU" sz="2000" dirty="0" smtClean="0">
                <a:solidFill>
                  <a:srgbClr val="002060"/>
                </a:solidFill>
              </a:rPr>
              <a:t>. Найдите диаметр описанной окружности этого треугольника.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Сумма двух равных углов при основании треугольника равна 60°, поэтому каждый из них равен 30°. Тогда по теореме синусов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2946" name="Picture 2" descr="http://reshuege.ru/get_file?id=14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496"/>
            <a:ext cx="2214578" cy="2288894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2357430"/>
            <a:ext cx="2571768" cy="785818"/>
            <a:chOff x="4786314" y="4572008"/>
            <a:chExt cx="1785950" cy="481013"/>
          </a:xfrm>
        </p:grpSpPr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6314" y="4572008"/>
              <a:ext cx="1785950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949" name="Picture 5" descr="http://reshuege.ru/formula/1e/1e61ee77e268cfbb789dc9d9a1e870d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7752" y="4643446"/>
              <a:ext cx="1628775" cy="342901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71538" y="5500702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Окружность, описанная вокруг четырехугольника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4038600" cy="4697427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Меньшая сторона прямоугольника равна 6. Угол между диагоналями равен 60°. Найдите радиус описанной окружности этого прямоугольника.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рассмотрим треугольник </a:t>
            </a:r>
            <a:r>
              <a:rPr lang="en-US" sz="2000" dirty="0" smtClean="0">
                <a:solidFill>
                  <a:srgbClr val="002060"/>
                </a:solidFill>
              </a:rPr>
              <a:t>AOD</a:t>
            </a:r>
            <a:r>
              <a:rPr lang="ru-RU" sz="2000" dirty="0" smtClean="0">
                <a:solidFill>
                  <a:srgbClr val="002060"/>
                </a:solidFill>
              </a:rPr>
              <a:t>. Он равнобедренный, т.к. </a:t>
            </a:r>
            <a:r>
              <a:rPr lang="en-US" sz="2000" dirty="0" smtClean="0">
                <a:solidFill>
                  <a:srgbClr val="002060"/>
                </a:solidFill>
              </a:rPr>
              <a:t>AO=OD=R; &lt;A=&lt;D=60°</a:t>
            </a:r>
            <a:r>
              <a:rPr lang="ru-RU" sz="2000" dirty="0" smtClean="0">
                <a:solidFill>
                  <a:srgbClr val="002060"/>
                </a:solidFill>
              </a:rPr>
              <a:t>  значит, треугольник </a:t>
            </a:r>
            <a:r>
              <a:rPr lang="en-US" sz="2000" dirty="0" smtClean="0">
                <a:solidFill>
                  <a:srgbClr val="002060"/>
                </a:solidFill>
              </a:rPr>
              <a:t>AOD</a:t>
            </a:r>
            <a:r>
              <a:rPr lang="ru-RU" sz="2000" dirty="0" smtClean="0">
                <a:solidFill>
                  <a:srgbClr val="002060"/>
                </a:solidFill>
              </a:rPr>
              <a:t> – равносторонний, тогда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1138" name="Picture 2" descr="http://reshuege.ru/get_file?id=14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357562"/>
            <a:ext cx="2214578" cy="2072619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4143380"/>
            <a:ext cx="2071702" cy="642942"/>
            <a:chOff x="3824288" y="3252788"/>
            <a:chExt cx="1495425" cy="352425"/>
          </a:xfrm>
        </p:grpSpPr>
        <p:pic>
          <p:nvPicPr>
            <p:cNvPr id="911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4288" y="3252788"/>
              <a:ext cx="149542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1141" name="Picture 5" descr="http://reshuege.ru/formula/60/60dfbdbbb36a1d6d33bfe9b16ffce05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9058" y="3357562"/>
              <a:ext cx="1314450" cy="15240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71538" y="5715016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6.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радиус окружности, описанной около квадрата со стороной, равной     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угол 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 является прямым, он опирается на диагональ</a:t>
            </a:r>
            <a:r>
              <a:rPr lang="en-US" sz="2000" dirty="0" smtClean="0">
                <a:solidFill>
                  <a:srgbClr val="002060"/>
                </a:solidFill>
              </a:rPr>
              <a:t> BD,</a:t>
            </a:r>
            <a:r>
              <a:rPr lang="ru-RU" sz="2000" dirty="0" smtClean="0">
                <a:solidFill>
                  <a:srgbClr val="002060"/>
                </a:solidFill>
              </a:rPr>
              <a:t> которая является диаметром. 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928926" y="928670"/>
          <a:ext cx="371476" cy="37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Формула" r:id="rId4" imgW="228600" imgH="228600" progId="Equation.3">
                  <p:embed/>
                </p:oleObj>
              </mc:Choice>
              <mc:Fallback>
                <p:oleObj name="Формула" r:id="rId4" imgW="22860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26" y="928670"/>
                        <a:ext cx="371476" cy="3714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3" descr="http://reshuege.ru/get_file?id=14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357298"/>
            <a:ext cx="2071702" cy="2085991"/>
          </a:xfrm>
          <a:prstGeom prst="rect">
            <a:avLst/>
          </a:prstGeom>
          <a:noFill/>
        </p:spPr>
      </p:pic>
      <p:pic>
        <p:nvPicPr>
          <p:cNvPr id="7177" name="Picture 9" descr="http://reshuege.ru/get_file?id=14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2071678"/>
            <a:ext cx="2071702" cy="2085991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5286380" y="4357694"/>
            <a:ext cx="2857520" cy="642942"/>
            <a:chOff x="2143108" y="4429132"/>
            <a:chExt cx="2071702" cy="423863"/>
          </a:xfrm>
        </p:grpSpPr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43108" y="4429132"/>
              <a:ext cx="2071702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80" name="Picture 12" descr="http://reshuege.ru/formula/7e/7eda46f85241d8dc248a152c558aea08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14546" y="4429132"/>
              <a:ext cx="1914525" cy="419101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1000100" y="5500702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радиус окружности, описанной около прямоугольника, две стороны которого равны 3 и 4.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угол 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 является прямым, он опирается на диагональ </a:t>
            </a:r>
            <a:r>
              <a:rPr lang="en-US" sz="2000" dirty="0" smtClean="0">
                <a:solidFill>
                  <a:srgbClr val="002060"/>
                </a:solidFill>
              </a:rPr>
              <a:t>BD</a:t>
            </a:r>
            <a:r>
              <a:rPr lang="ru-RU" sz="2000" dirty="0" smtClean="0">
                <a:solidFill>
                  <a:srgbClr val="002060"/>
                </a:solidFill>
              </a:rPr>
              <a:t> которая является диаметром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0354" name="Picture 2" descr="http://reshuege.ru/get_file?id=14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1"/>
            <a:ext cx="2071702" cy="2071703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14942" y="2000240"/>
            <a:ext cx="3786214" cy="642942"/>
            <a:chOff x="1857356" y="5286388"/>
            <a:chExt cx="3071834" cy="495301"/>
          </a:xfrm>
        </p:grpSpPr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57356" y="5286388"/>
              <a:ext cx="3071834" cy="49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0357" name="Picture 5" descr="http://reshuege.ru/formula/75/75755470dd3bb9b0c39e5934817fe1fa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28794" y="5357826"/>
              <a:ext cx="2914650" cy="419101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00100" y="5572140"/>
            <a:ext cx="2046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2,5.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диагональ прямоугольника, вписанного в окружность, радиус которой равен 5.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угол 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 является прямым, он опирается на диагональ </a:t>
            </a:r>
            <a:r>
              <a:rPr lang="en-US" sz="2000" dirty="0" smtClean="0">
                <a:solidFill>
                  <a:srgbClr val="002060"/>
                </a:solidFill>
              </a:rPr>
              <a:t>BD</a:t>
            </a:r>
            <a:r>
              <a:rPr lang="ru-RU" sz="2000" dirty="0" smtClean="0">
                <a:solidFill>
                  <a:srgbClr val="002060"/>
                </a:solidFill>
              </a:rPr>
              <a:t> которая является диаметром.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9330" name="Picture 2" descr="http://reshuege.ru/get_file?id=1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2214578" cy="2160565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286380" y="2000240"/>
            <a:ext cx="1785950" cy="571504"/>
            <a:chOff x="3824288" y="3252788"/>
            <a:chExt cx="1176339" cy="352425"/>
          </a:xfrm>
        </p:grpSpPr>
        <p:pic>
          <p:nvPicPr>
            <p:cNvPr id="9933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4288" y="3252788"/>
              <a:ext cx="1176339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333" name="Picture 5" descr="http://reshuege.ru/formula/89/89439d762a28578969363c0fa071e9e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7620" y="3357562"/>
              <a:ext cx="1038225" cy="15240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1071538" y="5429264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10.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Найдите сторону квадрата, вписанного в окружность радиуса </a:t>
            </a:r>
            <a:r>
              <a:rPr lang="en-US" sz="2000" dirty="0" smtClean="0">
                <a:solidFill>
                  <a:srgbClr val="002060"/>
                </a:solidFill>
              </a:rPr>
              <a:t>    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угол 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 является прямым, он опирается на диагональ </a:t>
            </a:r>
            <a:r>
              <a:rPr lang="en-US" sz="2000" dirty="0" smtClean="0">
                <a:solidFill>
                  <a:srgbClr val="002060"/>
                </a:solidFill>
              </a:rPr>
              <a:t>BD, </a:t>
            </a:r>
            <a:r>
              <a:rPr lang="ru-RU" sz="2000" dirty="0" smtClean="0">
                <a:solidFill>
                  <a:srgbClr val="002060"/>
                </a:solidFill>
              </a:rPr>
              <a:t>которая является диаметром. 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98306" name="Содержимое 4"/>
          <p:cNvGraphicFramePr>
            <a:graphicFrameLocks noChangeAspect="1"/>
          </p:cNvGraphicFramePr>
          <p:nvPr/>
        </p:nvGraphicFramePr>
        <p:xfrm>
          <a:off x="1928794" y="928670"/>
          <a:ext cx="341308" cy="34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8" name="Формула" r:id="rId4" imgW="228600" imgH="228600" progId="Equation.3">
                  <p:embed/>
                </p:oleObj>
              </mc:Choice>
              <mc:Fallback>
                <p:oleObj name="Формула" r:id="rId4" imgW="228600" imgH="228600" progId="Equation.3">
                  <p:embed/>
                  <p:pic>
                    <p:nvPicPr>
                      <p:cNvPr id="0" name="Содержимое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928670"/>
                        <a:ext cx="341308" cy="3413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308" name="Picture 4" descr="http://reshuege.ru/get_file?id=149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357297"/>
            <a:ext cx="2000264" cy="2014061"/>
          </a:xfrm>
          <a:prstGeom prst="rect">
            <a:avLst/>
          </a:prstGeom>
          <a:noFill/>
        </p:spPr>
      </p:pic>
      <p:pic>
        <p:nvPicPr>
          <p:cNvPr id="98310" name="Picture 6" descr="http://reshuege.ru/get_file?id=149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1714488"/>
            <a:ext cx="1928826" cy="1942130"/>
          </a:xfrm>
          <a:prstGeom prst="rect">
            <a:avLst/>
          </a:prstGeom>
          <a:noFill/>
        </p:spPr>
      </p:pic>
      <p:grpSp>
        <p:nvGrpSpPr>
          <p:cNvPr id="12" name="Группа 11"/>
          <p:cNvGrpSpPr/>
          <p:nvPr/>
        </p:nvGrpSpPr>
        <p:grpSpPr>
          <a:xfrm>
            <a:off x="5286380" y="3786190"/>
            <a:ext cx="3643338" cy="714380"/>
            <a:chOff x="2928926" y="4929198"/>
            <a:chExt cx="2714644" cy="495301"/>
          </a:xfrm>
        </p:grpSpPr>
        <p:pic>
          <p:nvPicPr>
            <p:cNvPr id="9831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926" y="4929198"/>
              <a:ext cx="2714644" cy="495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8313" name="Picture 9" descr="http://reshuege.ru/formula/b7/b7b6d0710a08ef57f080336a1a2fbc7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28926" y="5000636"/>
              <a:ext cx="2628900" cy="419101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>
            <a:off x="1000100" y="5572140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4.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Углы </a:t>
            </a:r>
            <a:r>
              <a:rPr lang="en-US" sz="2000" dirty="0" smtClean="0">
                <a:solidFill>
                  <a:srgbClr val="002060"/>
                </a:solidFill>
              </a:rPr>
              <a:t>A</a:t>
            </a:r>
            <a:r>
              <a:rPr lang="ru-RU" sz="2000" dirty="0" smtClean="0">
                <a:solidFill>
                  <a:srgbClr val="002060"/>
                </a:solidFill>
              </a:rPr>
              <a:t>, </a:t>
            </a:r>
            <a:r>
              <a:rPr lang="en-US" sz="2000" dirty="0" smtClean="0">
                <a:solidFill>
                  <a:srgbClr val="002060"/>
                </a:solidFill>
              </a:rPr>
              <a:t>B</a:t>
            </a:r>
            <a:r>
              <a:rPr lang="ru-RU" sz="2000" dirty="0" smtClean="0">
                <a:solidFill>
                  <a:srgbClr val="002060"/>
                </a:solidFill>
              </a:rPr>
              <a:t> и </a:t>
            </a:r>
            <a:r>
              <a:rPr lang="en-US" sz="2000" dirty="0" smtClean="0">
                <a:solidFill>
                  <a:srgbClr val="002060"/>
                </a:solidFill>
              </a:rPr>
              <a:t>C</a:t>
            </a:r>
            <a:r>
              <a:rPr lang="ru-RU" sz="2000" dirty="0" smtClean="0">
                <a:solidFill>
                  <a:srgbClr val="002060"/>
                </a:solidFill>
              </a:rPr>
              <a:t> четырехугольника  относятся как</a:t>
            </a:r>
            <a:r>
              <a:rPr lang="en-US" sz="2000" dirty="0" smtClean="0">
                <a:solidFill>
                  <a:srgbClr val="002060"/>
                </a:solidFill>
              </a:rPr>
              <a:t> 1:2:3</a:t>
            </a:r>
            <a:r>
              <a:rPr lang="ru-RU" sz="2000" dirty="0" smtClean="0">
                <a:solidFill>
                  <a:srgbClr val="002060"/>
                </a:solidFill>
              </a:rPr>
              <a:t> . Найдите угол </a:t>
            </a:r>
            <a:r>
              <a:rPr lang="en-US" sz="2000" dirty="0" smtClean="0">
                <a:solidFill>
                  <a:srgbClr val="002060"/>
                </a:solidFill>
              </a:rPr>
              <a:t>D</a:t>
            </a:r>
            <a:r>
              <a:rPr lang="ru-RU" sz="2000" dirty="0" smtClean="0">
                <a:solidFill>
                  <a:srgbClr val="002060"/>
                </a:solidFill>
              </a:rPr>
              <a:t>, если около данного четырехугольника можно описать окружность.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так как вокруг четырехугольника можно описать окружность, то сумма его противоположных углов равна </a:t>
            </a:r>
            <a:r>
              <a:rPr lang="en-US" sz="2000" dirty="0" smtClean="0">
                <a:solidFill>
                  <a:srgbClr val="002060"/>
                </a:solidFill>
              </a:rPr>
              <a:t>180°</a:t>
            </a:r>
            <a:r>
              <a:rPr lang="ru-RU" sz="2000" dirty="0" smtClean="0">
                <a:solidFill>
                  <a:srgbClr val="002060"/>
                </a:solidFill>
              </a:rPr>
              <a:t>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352974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142976" y="5214950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90.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Основания равнобедренной трапеции равны 8 и 6. Радиус описанной окружности равен 5. Найдите высоту трапеции.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высота трапеции </a:t>
            </a:r>
            <a:r>
              <a:rPr lang="en-US" sz="2000" dirty="0" smtClean="0">
                <a:solidFill>
                  <a:srgbClr val="002060"/>
                </a:solidFill>
              </a:rPr>
              <a:t>KH=KO+OH</a:t>
            </a:r>
            <a:r>
              <a:rPr lang="ru-RU" sz="2000" dirty="0" smtClean="0">
                <a:solidFill>
                  <a:srgbClr val="002060"/>
                </a:solidFill>
              </a:rPr>
              <a:t> и </a:t>
            </a:r>
            <a:r>
              <a:rPr lang="en-US" sz="2000" dirty="0" smtClean="0">
                <a:solidFill>
                  <a:srgbClr val="002060"/>
                </a:solidFill>
              </a:rPr>
              <a:t>OH</a:t>
            </a:r>
            <a:r>
              <a:rPr lang="ru-RU" sz="2000" dirty="0" smtClean="0">
                <a:solidFill>
                  <a:srgbClr val="002060"/>
                </a:solidFill>
              </a:rPr>
              <a:t>– высоты равнобедренных треугольников </a:t>
            </a:r>
            <a:r>
              <a:rPr lang="en-US" sz="2000" dirty="0" smtClean="0">
                <a:solidFill>
                  <a:srgbClr val="002060"/>
                </a:solidFill>
              </a:rPr>
              <a:t>DOC</a:t>
            </a:r>
            <a:r>
              <a:rPr lang="ru-RU" sz="2000" dirty="0" smtClean="0">
                <a:solidFill>
                  <a:srgbClr val="002060"/>
                </a:solidFill>
              </a:rPr>
              <a:t> и  </a:t>
            </a:r>
            <a:r>
              <a:rPr lang="en-US" sz="2000" dirty="0" smtClean="0">
                <a:solidFill>
                  <a:srgbClr val="002060"/>
                </a:solidFill>
              </a:rPr>
              <a:t>AOB . </a:t>
            </a:r>
            <a:r>
              <a:rPr lang="ru-RU" sz="2000" dirty="0" smtClean="0">
                <a:solidFill>
                  <a:srgbClr val="002060"/>
                </a:solidFill>
              </a:rPr>
              <a:t>По теореме Пифагора: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5474" name="Picture 2" descr="http://reshuege.ru/get_file?id=15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2214578" cy="2078486"/>
          </a:xfrm>
          <a:prstGeom prst="rect">
            <a:avLst/>
          </a:prstGeom>
          <a:noFill/>
        </p:spPr>
      </p:pic>
      <p:pic>
        <p:nvPicPr>
          <p:cNvPr id="105476" name="Picture 4" descr="http://reshuege.ru/get_file?id=15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285991"/>
            <a:ext cx="2105541" cy="2000265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5072066" y="4357694"/>
            <a:ext cx="4071934" cy="1428760"/>
            <a:chOff x="2428860" y="4286255"/>
            <a:chExt cx="3857652" cy="1214447"/>
          </a:xfrm>
        </p:grpSpPr>
        <p:pic>
          <p:nvPicPr>
            <p:cNvPr id="1054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8860" y="4286255"/>
              <a:ext cx="3857652" cy="1214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5479" name="Picture 7" descr="http://reshuege.ru/formula/cb/cbdc963654da01edafb1d6e101d20c27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0298" y="4357694"/>
              <a:ext cx="3571875" cy="457200"/>
            </a:xfrm>
            <a:prstGeom prst="rect">
              <a:avLst/>
            </a:prstGeom>
            <a:noFill/>
          </p:spPr>
        </p:pic>
        <p:pic>
          <p:nvPicPr>
            <p:cNvPr id="105481" name="Picture 9" descr="http://reshuege.ru/formula/64/640898ed56951ddfe665755ab30636b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4786322"/>
              <a:ext cx="3638550" cy="457200"/>
            </a:xfrm>
            <a:prstGeom prst="rect">
              <a:avLst/>
            </a:prstGeom>
            <a:noFill/>
          </p:spPr>
        </p:pic>
        <p:pic>
          <p:nvPicPr>
            <p:cNvPr id="105483" name="Picture 11" descr="http://reshuege.ru/formula/b5/b51c9348784cc2c4e4d5a383965a9591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00298" y="5286388"/>
              <a:ext cx="1504950" cy="152400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11"/>
          <p:cNvSpPr/>
          <p:nvPr/>
        </p:nvSpPr>
        <p:spPr>
          <a:xfrm>
            <a:off x="1000100" y="5643578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7.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Боковая сторона равнобедренной трапеции равна ее меньшему основанию, угол при основании равен 60°, большее основание равно 12. Найдите радиус описанной окружности этой трапеции.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 marL="177800" indent="-41275">
              <a:buBlip>
                <a:blip r:embed="rId2"/>
              </a:buBlip>
              <a:tabLst>
                <a:tab pos="3860800" algn="l"/>
              </a:tabLst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Окружность, описанная вокруг трапеции, описана и вокруг треугольника . Это треугольник равнобедренный, угол при вершине равен 120°, углы при основании равны 30°. Найдем его боковую сторону: 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177800" indent="-41275">
              <a:tabLst>
                <a:tab pos="3860800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7800" indent="-41275">
              <a:tabLst>
                <a:tab pos="3860800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7800" indent="-41275">
              <a:tabLst>
                <a:tab pos="3860800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7800" indent="-41275">
              <a:buNone/>
              <a:tabLst>
                <a:tab pos="3860800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7800" indent="-41275">
              <a:buNone/>
              <a:tabLst>
                <a:tab pos="3860800" algn="l"/>
              </a:tabLst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7800" indent="-41275">
              <a:buBlip>
                <a:blip r:embed="rId2"/>
              </a:buBlip>
              <a:tabLst>
                <a:tab pos="3860800" algn="l"/>
              </a:tabLst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Тогда по теореме синусов: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4450" name="Picture 2" descr="http://reshuege.ru/get_file?id=15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2786058"/>
            <a:ext cx="2401589" cy="2071702"/>
          </a:xfrm>
          <a:prstGeom prst="rect">
            <a:avLst/>
          </a:prstGeom>
          <a:noFill/>
        </p:spPr>
      </p:pic>
      <p:pic>
        <p:nvPicPr>
          <p:cNvPr id="104454" name="Picture 6" descr="http://reshuege.ru/get_file?id=15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126" y="2571745"/>
            <a:ext cx="2157873" cy="1928826"/>
          </a:xfrm>
          <a:prstGeom prst="rect">
            <a:avLst/>
          </a:prstGeom>
          <a:noFill/>
        </p:spPr>
      </p:pic>
      <p:pic>
        <p:nvPicPr>
          <p:cNvPr id="1044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928934"/>
            <a:ext cx="20121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5000628" y="5143512"/>
            <a:ext cx="3214710" cy="714380"/>
            <a:chOff x="3071802" y="5500702"/>
            <a:chExt cx="2286016" cy="452438"/>
          </a:xfrm>
        </p:grpSpPr>
        <p:pic>
          <p:nvPicPr>
            <p:cNvPr id="1044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71802" y="5500702"/>
              <a:ext cx="2286016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4461" name="Picture 13" descr="http://reshuege.ru/formula/af/af3b300eadec17fddbeff9800f361f9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71802" y="5572140"/>
              <a:ext cx="2228850" cy="342901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1000100" y="5715016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6.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Около трапеции описана окружность. Периметр трапеции равен 22, средняя линия равна 5. Найдите боковую сторону трапеции.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трапеция </a:t>
            </a:r>
            <a:r>
              <a:rPr lang="en-US" sz="2000" dirty="0" smtClean="0">
                <a:solidFill>
                  <a:srgbClr val="002060"/>
                </a:solidFill>
              </a:rPr>
              <a:t>ABCD</a:t>
            </a:r>
            <a:r>
              <a:rPr lang="ru-RU" sz="2000" dirty="0" smtClean="0">
                <a:solidFill>
                  <a:srgbClr val="002060"/>
                </a:solidFill>
              </a:rPr>
              <a:t> – равнобедренная, т. к. вокруг неё описана окружность.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3426" name="Picture 2" descr="http://reshuege.ru/get_file?id=1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928802"/>
            <a:ext cx="2143140" cy="2078198"/>
          </a:xfrm>
          <a:prstGeom prst="rect">
            <a:avLst/>
          </a:prstGeom>
          <a:noFill/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714488"/>
            <a:ext cx="334624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00100" y="5500702"/>
            <a:ext cx="173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6.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6400816" cy="609507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Дуги, заключенные между параллельными хордами, равны.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Если две хорды окружности, </a:t>
            </a:r>
            <a:r>
              <a:rPr lang="ru-RU" i="1" dirty="0" smtClean="0">
                <a:solidFill>
                  <a:srgbClr val="002060"/>
                </a:solidFill>
              </a:rPr>
              <a:t>AB</a:t>
            </a:r>
            <a:r>
              <a:rPr lang="ru-RU" dirty="0" smtClean="0">
                <a:solidFill>
                  <a:srgbClr val="002060"/>
                </a:solidFill>
              </a:rPr>
              <a:t> и </a:t>
            </a:r>
            <a:r>
              <a:rPr lang="ru-RU" i="1" dirty="0" smtClean="0">
                <a:solidFill>
                  <a:srgbClr val="002060"/>
                </a:solidFill>
              </a:rPr>
              <a:t>CD</a:t>
            </a:r>
            <a:r>
              <a:rPr lang="ru-RU" dirty="0" smtClean="0">
                <a:solidFill>
                  <a:srgbClr val="002060"/>
                </a:solidFill>
              </a:rPr>
              <a:t> пересекаются в точке </a:t>
            </a:r>
            <a:r>
              <a:rPr lang="ru-RU" i="1" dirty="0" smtClean="0">
                <a:solidFill>
                  <a:srgbClr val="002060"/>
                </a:solidFill>
              </a:rPr>
              <a:t>M</a:t>
            </a:r>
            <a:r>
              <a:rPr lang="ru-RU" dirty="0" smtClean="0">
                <a:solidFill>
                  <a:srgbClr val="002060"/>
                </a:solidFill>
              </a:rPr>
              <a:t>, то произведение отрезков одной хорды равно произведению отрезков другой хорды: </a:t>
            </a:r>
            <a:r>
              <a:rPr lang="ru-RU" i="1" dirty="0" smtClean="0">
                <a:solidFill>
                  <a:srgbClr val="002060"/>
                </a:solidFill>
              </a:rPr>
              <a:t>AM•MB = CM•MD.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314" name="Picture 2" descr="Свойства х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143130" cy="2143130"/>
          </a:xfrm>
          <a:prstGeom prst="rect">
            <a:avLst/>
          </a:prstGeom>
          <a:noFill/>
        </p:spPr>
      </p:pic>
      <p:pic>
        <p:nvPicPr>
          <p:cNvPr id="13316" name="Picture 4" descr="Свойства хор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14620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002060"/>
                </a:solidFill>
              </a:rPr>
              <a:t>Четырехугольник </a:t>
            </a:r>
            <a:r>
              <a:rPr lang="en-US" sz="2000" dirty="0" smtClean="0">
                <a:solidFill>
                  <a:srgbClr val="002060"/>
                </a:solidFill>
              </a:rPr>
              <a:t>ABCD</a:t>
            </a:r>
            <a:r>
              <a:rPr lang="ru-RU" sz="2000" dirty="0" smtClean="0">
                <a:solidFill>
                  <a:srgbClr val="002060"/>
                </a:solidFill>
              </a:rPr>
              <a:t> вписан в окружность. Угол </a:t>
            </a:r>
            <a:r>
              <a:rPr lang="en-US" sz="2000" dirty="0" smtClean="0">
                <a:solidFill>
                  <a:srgbClr val="002060"/>
                </a:solidFill>
              </a:rPr>
              <a:t>ABC</a:t>
            </a:r>
            <a:r>
              <a:rPr lang="ru-RU" sz="2000" dirty="0" smtClean="0">
                <a:solidFill>
                  <a:srgbClr val="002060"/>
                </a:solidFill>
              </a:rPr>
              <a:t> равен </a:t>
            </a:r>
            <a:r>
              <a:rPr lang="en-US" sz="2000" dirty="0" smtClean="0">
                <a:solidFill>
                  <a:srgbClr val="002060"/>
                </a:solidFill>
              </a:rPr>
              <a:t>105°</a:t>
            </a:r>
            <a:r>
              <a:rPr lang="ru-RU" sz="2000" dirty="0" smtClean="0">
                <a:solidFill>
                  <a:srgbClr val="002060"/>
                </a:solidFill>
              </a:rPr>
              <a:t>, угол </a:t>
            </a:r>
            <a:r>
              <a:rPr lang="en-US" sz="2000" dirty="0" smtClean="0">
                <a:solidFill>
                  <a:srgbClr val="002060"/>
                </a:solidFill>
              </a:rPr>
              <a:t>CAD</a:t>
            </a:r>
            <a:r>
              <a:rPr lang="ru-RU" sz="2000" dirty="0" smtClean="0">
                <a:solidFill>
                  <a:srgbClr val="002060"/>
                </a:solidFill>
              </a:rPr>
              <a:t> равен </a:t>
            </a:r>
            <a:r>
              <a:rPr lang="en-US" sz="2000" dirty="0" smtClean="0">
                <a:solidFill>
                  <a:srgbClr val="002060"/>
                </a:solidFill>
              </a:rPr>
              <a:t>35°</a:t>
            </a:r>
            <a:r>
              <a:rPr lang="ru-RU" sz="2000" dirty="0" smtClean="0">
                <a:solidFill>
                  <a:srgbClr val="002060"/>
                </a:solidFill>
              </a:rPr>
              <a:t>. Найдите угол </a:t>
            </a:r>
            <a:r>
              <a:rPr lang="en-US" sz="2000" dirty="0" smtClean="0">
                <a:solidFill>
                  <a:srgbClr val="002060"/>
                </a:solidFill>
              </a:rPr>
              <a:t>ABD</a:t>
            </a:r>
            <a:r>
              <a:rPr lang="ru-RU" sz="2000" dirty="0" smtClean="0">
                <a:solidFill>
                  <a:srgbClr val="002060"/>
                </a:solidFill>
              </a:rPr>
              <a:t>. Ответ дайте в градусах.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solidFill>
                  <a:srgbClr val="92D050"/>
                </a:solidFill>
              </a:rPr>
              <a:t>Решение.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вписанный угол равен половине дуги, на которую он опирается, значит 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02" name="Picture 2" descr="http://reshuege.ru/get_file?id=1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214554"/>
            <a:ext cx="1954700" cy="1785950"/>
          </a:xfrm>
          <a:prstGeom prst="rect">
            <a:avLst/>
          </a:prstGeom>
          <a:noFill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14488"/>
            <a:ext cx="393329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000100" y="5429264"/>
            <a:ext cx="1943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Ответ: 70.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Заключение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3200" dirty="0">
                <a:solidFill>
                  <a:srgbClr val="002060"/>
                </a:solidFill>
              </a:rPr>
              <a:t>Исследование мною заданий </a:t>
            </a:r>
            <a:r>
              <a:rPr lang="ru-RU" sz="3200" dirty="0" smtClean="0">
                <a:solidFill>
                  <a:srgbClr val="002060"/>
                </a:solidFill>
              </a:rPr>
              <a:t>В6 </a:t>
            </a:r>
            <a:r>
              <a:rPr lang="ru-RU" sz="3200" dirty="0">
                <a:solidFill>
                  <a:srgbClr val="002060"/>
                </a:solidFill>
              </a:rPr>
              <a:t>ЕГЭ показало, что свойства </a:t>
            </a:r>
            <a:r>
              <a:rPr lang="ru-RU" sz="3200" dirty="0" smtClean="0">
                <a:solidFill>
                  <a:srgbClr val="002060"/>
                </a:solidFill>
              </a:rPr>
              <a:t>окружностей </a:t>
            </a:r>
            <a:r>
              <a:rPr lang="ru-RU" sz="3200" dirty="0">
                <a:solidFill>
                  <a:srgbClr val="002060"/>
                </a:solidFill>
              </a:rPr>
              <a:t>часто применяются при решении планиметрических задач и широко используются  на практике.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random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Источники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>
                <a:hlinkClick r:id="rId3"/>
              </a:rPr>
              <a:t>http://www.univer.omsk.su/omsk/Edu/Rusanova/circles.htm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en-US" dirty="0" smtClean="0">
                <a:hlinkClick r:id="rId4"/>
              </a:rPr>
              <a:t>http://reshuege.ru/?redir=1</a:t>
            </a:r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Свойства окружности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Прямая может не иметь с окружностью общих точек; иметь с окружностью одну общую точку (</a:t>
            </a:r>
            <a:r>
              <a:rPr lang="ru-RU" i="1" dirty="0" smtClean="0">
                <a:solidFill>
                  <a:srgbClr val="002060"/>
                </a:solidFill>
              </a:rPr>
              <a:t>касательная</a:t>
            </a:r>
            <a:r>
              <a:rPr lang="ru-RU" dirty="0" smtClean="0">
                <a:solidFill>
                  <a:srgbClr val="002060"/>
                </a:solidFill>
              </a:rPr>
              <a:t>); иметь с ней две общие точки (</a:t>
            </a:r>
            <a:r>
              <a:rPr lang="ru-RU" i="1" dirty="0" smtClean="0">
                <a:solidFill>
                  <a:srgbClr val="002060"/>
                </a:solidFill>
              </a:rPr>
              <a:t>секущая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Через три точки, не лежащие на одной прямой, можно провести окружность, и притом только одну.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solidFill>
                  <a:srgbClr val="002060"/>
                </a:solidFill>
              </a:rPr>
              <a:t>Точка касания двух окружностей лежит на линии, соединяющей их центры.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290" name="Picture 2" descr="Свойства окружнос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929198"/>
            <a:ext cx="3476636" cy="17383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907</TotalTime>
  <Words>1521</Words>
  <Application>Microsoft Office PowerPoint</Application>
  <PresentationFormat>Экран (4:3)</PresentationFormat>
  <Paragraphs>337</Paragraphs>
  <Slides>82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4" baseType="lpstr">
      <vt:lpstr>Апекс</vt:lpstr>
      <vt:lpstr>Формула</vt:lpstr>
      <vt:lpstr>Геометрические задания В6  ЕГЭ </vt:lpstr>
      <vt:lpstr>Содержание</vt:lpstr>
      <vt:lpstr>Введение</vt:lpstr>
      <vt:lpstr>Из истории.</vt:lpstr>
      <vt:lpstr>Теоретический материал</vt:lpstr>
      <vt:lpstr>Касательная - Прямая, имеющая с окружностью только одну общую точку, а их общая точка называется точкой касания прямой и окружности.</vt:lpstr>
      <vt:lpstr>Хорда - отрезок, соединяющий две точки окружности. Хорда, проходящая через центр окружности, называется диаметром.</vt:lpstr>
      <vt:lpstr>Презентация PowerPoint</vt:lpstr>
      <vt:lpstr>Свойства окружности </vt:lpstr>
      <vt:lpstr>Теорема о касательной и секущей</vt:lpstr>
      <vt:lpstr>Теорема о секущих</vt:lpstr>
      <vt:lpstr>Углы в окружности</vt:lpstr>
      <vt:lpstr>Свойства углов, связанных с окружностью </vt:lpstr>
      <vt:lpstr>Презентация PowerPoint</vt:lpstr>
      <vt:lpstr>Длины и площади</vt:lpstr>
      <vt:lpstr>Вписанные и описанные окружности Окружность и треугольник</vt:lpstr>
      <vt:lpstr>Презентация PowerPoint</vt:lpstr>
      <vt:lpstr>Окружность и четырехугольники</vt:lpstr>
      <vt:lpstr>Презентация PowerPoint</vt:lpstr>
      <vt:lpstr>Презентация PowerPoint</vt:lpstr>
      <vt:lpstr>Центральные и вписанные 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Касательная, хорда, секущая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Окружность, вписанная в треугольник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Окружность, вписанная в четырехугольник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Окружность, описанная вокруг треугольника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Окружность, описанная вокруг четырехугольника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учитель</cp:lastModifiedBy>
  <cp:revision>116</cp:revision>
  <dcterms:created xsi:type="dcterms:W3CDTF">2013-04-07T09:26:58Z</dcterms:created>
  <dcterms:modified xsi:type="dcterms:W3CDTF">2013-04-15T05:05:02Z</dcterms:modified>
</cp:coreProperties>
</file>