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1%80%D1%8B%D0%BC%D1%81%D0%BA%D0%BE%D0%B5_%D1%85%D0%B0%D0%BD%D1%81%D1%82%D0%B2%D0%BE" TargetMode="External"/><Relationship Id="rId13" Type="http://schemas.openxmlformats.org/officeDocument/2006/relationships/hyperlink" Target="https://ru.wikipedia.org/wiki/%D0%92%D0%BB%D0%B0%D0%B4%D0%B8%D1%81%D0%BB%D0%B0%D0%B2_IV" TargetMode="External"/><Relationship Id="rId3" Type="http://schemas.openxmlformats.org/officeDocument/2006/relationships/hyperlink" Target="https://ru.wikipedia.org/wiki/%D0%A0%D1%83%D1%81%D1%81%D0%BA%D0%BE%D0%B5_%D1%86%D0%B0%D1%80%D1%81%D1%82%D0%B2%D0%BE" TargetMode="External"/><Relationship Id="rId7" Type="http://schemas.openxmlformats.org/officeDocument/2006/relationships/hyperlink" Target="https://ru.wikipedia.org/wiki/%D0%A0%D0%B5%D1%87%D1%8C_%D0%9F%D0%BE%D1%81%D0%BF%D0%BE%D0%BB%D0%B8%D1%82%D0%B0%D1%8F" TargetMode="External"/><Relationship Id="rId12" Type="http://schemas.openxmlformats.org/officeDocument/2006/relationships/hyperlink" Target="https://ru.wikipedia.org/wiki/%D0%9D%D0%B0%D0%B3%D0%BE%D0%B9,_%D0%91%D0%BE%D0%B3%D0%B4%D0%B0%D0%BD_%D0%9C%D0%B8%D1%85%D0%B0%D0%B9%D0%BB%D0%BE%D0%B2%D0%B8%D1%87" TargetMode="External"/><Relationship Id="rId2" Type="http://schemas.openxmlformats.org/officeDocument/2006/relationships/hyperlink" Target="https://ru.wikipedia.org/wiki/%D0%A1%D0%BC%D0%BE%D0%BB%D0%B5%D0%BD%D1%81%D0%BA" TargetMode="External"/><Relationship Id="rId16" Type="http://schemas.openxmlformats.org/officeDocument/2006/relationships/hyperlink" Target="https://ru.wikipedia.org/wiki/%D0%92%D0%B8%D1%88%D0%BD%D0%B5%D0%B2%D0%B5%D1%86%D0%BA%D0%B8%D0%B9,_%D0%98%D0%B5%D1%80%D0%B5%D0%BC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0%B5%D1%80%D0%BF%D0%B5%D0%B9%D1%81%D0%BA" TargetMode="External"/><Relationship Id="rId11" Type="http://schemas.openxmlformats.org/officeDocument/2006/relationships/hyperlink" Target="https://ru.wikipedia.org/wiki/%D0%98%D0%B7%D0%BC%D0%B0%D0%B9%D0%BB%D0%BE%D0%B2,_%D0%90%D1%80%D1%82%D0%B5%D0%BC%D0%B8%D0%B9_%D0%92%D0%B0%D1%81%D0%B8%D0%BB%D1%8C%D0%B5%D0%B2%D0%B8%D1%87" TargetMode="External"/><Relationship Id="rId5" Type="http://schemas.openxmlformats.org/officeDocument/2006/relationships/hyperlink" Target="https://ru.wikipedia.org/wiki/%D0%9F%D0%BE%D0%BB%D1%8F%D0%BD%D0%BE%D0%B2%D1%81%D0%BA%D0%B8%D0%B9_%D0%BC%D0%B8%D1%80" TargetMode="External"/><Relationship Id="rId15" Type="http://schemas.openxmlformats.org/officeDocument/2006/relationships/hyperlink" Target="https://ru.wikipedia.org/wiki/%D0%A0%D0%B0%D0%B4%D0%B7%D0%B8%D0%B2%D0%B8%D0%BB%D0%BB,_%D0%A5%D1%80%D0%B8%D1%81%D1%82%D0%BE%D1%84%D0%BE%D1%80_(%D0%BC%D0%BB%D0%B0%D0%B4%D1%88%D0%B8%D0%B9)" TargetMode="External"/><Relationship Id="rId10" Type="http://schemas.openxmlformats.org/officeDocument/2006/relationships/hyperlink" Target="https://ru.wikipedia.org/wiki/%D0%9F%D1%80%D0%BE%D0%B7%D0%BE%D1%80%D0%BE%D0%B2%D1%81%D0%BA%D0%B8%D0%B9,_%D0%A1%D0%B5%D0%BC%D1%91%D0%BD_%D0%92%D0%B0%D1%81%D0%B8%D0%BB%D1%8C%D0%B5%D0%B2%D0%B8%D1%87" TargetMode="External"/><Relationship Id="rId4" Type="http://schemas.openxmlformats.org/officeDocument/2006/relationships/hyperlink" Target="https://ru.wikipedia.org/wiki/%D0%A0%D1%83%D1%81%D1%81%D0%BA%D0%BE-%D0%BF%D0%BE%D0%BB%D1%8C%D1%81%D0%BA%D0%B0%D1%8F_%D0%B2%D0%BE%D0%B9%D0%BD%D0%B0_1605%E2%80%941618" TargetMode="External"/><Relationship Id="rId9" Type="http://schemas.openxmlformats.org/officeDocument/2006/relationships/hyperlink" Target="https://ru.wikipedia.org/wiki/%D0%A8%D0%B5%D0%B8%D0%BD,_%D0%9C%D0%B8%D1%85%D0%B0%D0%B8%D0%BB_%D0%91%D0%BE%D1%80%D0%B8%D1%81%D0%BE%D0%B2%D0%B8%D1%87" TargetMode="External"/><Relationship Id="rId14" Type="http://schemas.openxmlformats.org/officeDocument/2006/relationships/hyperlink" Target="https://ru.wikipedia.org/wiki/%D0%93%D0%BE%D0%BD%D1%81%D0%B5%D0%B2%D1%81%D0%BA%D0%B8%D0%B9,_%D0%90%D0%BB%D0%B5%D0%BA%D1%81%D0%B0%D0%BD%D0%B4%D1%8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ru-RU" dirty="0" smtClean="0"/>
              <a:t>Смоленская война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68819"/>
            <a:ext cx="6905625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3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62572677"/>
              </p:ext>
            </p:extLst>
          </p:nvPr>
        </p:nvGraphicFramePr>
        <p:xfrm>
          <a:off x="53521" y="-4"/>
          <a:ext cx="8964488" cy="6858003"/>
        </p:xfrm>
        <a:graphic>
          <a:graphicData uri="http://schemas.openxmlformats.org/drawingml/2006/table">
            <a:tbl>
              <a:tblPr/>
              <a:tblGrid>
                <a:gridCol w="4482244"/>
                <a:gridCol w="4482244"/>
              </a:tblGrid>
              <a:tr h="396378">
                <a:tc>
                  <a:txBody>
                    <a:bodyPr/>
                    <a:lstStyle/>
                    <a:p>
                      <a:pPr fontAlgn="t"/>
                      <a:r>
                        <a:rPr lang="ru-RU" sz="2000" dirty="0">
                          <a:effectLst/>
                        </a:rPr>
                        <a:t>Дата</a:t>
                      </a:r>
                    </a:p>
                  </a:txBody>
                  <a:tcPr marL="33776" marR="33776" marT="16888" marB="168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>
                          <a:effectLst/>
                        </a:rPr>
                        <a:t>1632 — 1634</a:t>
                      </a:r>
                    </a:p>
                  </a:txBody>
                  <a:tcPr marL="33776" marR="33776" marT="16888" marB="168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53213">
                <a:tc>
                  <a:txBody>
                    <a:bodyPr/>
                    <a:lstStyle/>
                    <a:p>
                      <a:pPr fontAlgn="t"/>
                      <a:r>
                        <a:rPr lang="ru-RU" sz="20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Место</a:t>
                      </a:r>
                    </a:p>
                  </a:txBody>
                  <a:tcPr marL="33776" marR="33776" marT="16888" marB="168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b="1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hlinkClick r:id="rId2" tooltip="Смоленск"/>
                        </a:rPr>
                        <a:t>Смоленщина</a:t>
                      </a:r>
                      <a:r>
                        <a:rPr lang="ru-RU" sz="20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и вся русско-польская граница</a:t>
                      </a:r>
                    </a:p>
                  </a:txBody>
                  <a:tcPr marL="33776" marR="33776" marT="16888" marB="168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53213">
                <a:tc>
                  <a:txBody>
                    <a:bodyPr/>
                    <a:lstStyle/>
                    <a:p>
                      <a:pPr fontAlgn="t"/>
                      <a:r>
                        <a:rPr lang="ru-RU" sz="20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Причина</a:t>
                      </a:r>
                    </a:p>
                  </a:txBody>
                  <a:tcPr marL="33776" marR="33776" marT="16888" marB="168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Желание </a:t>
                      </a:r>
                      <a:r>
                        <a:rPr lang="ru-RU" sz="2000" b="1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hlinkClick r:id="rId3" tooltip="Русское царство"/>
                        </a:rPr>
                        <a:t>России</a:t>
                      </a:r>
                      <a:r>
                        <a:rPr lang="ru-RU" sz="20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вернуть земли, утраченные в </a:t>
                      </a:r>
                      <a:r>
                        <a:rPr lang="ru-RU" sz="2000" b="1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hlinkClick r:id="rId4" tooltip="Русско-польская война 1605—1618"/>
                        </a:rPr>
                        <a:t>войне 1605—1618</a:t>
                      </a:r>
                      <a:endParaRPr lang="ru-RU" sz="20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33776" marR="33776" marT="16888" marB="168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53213">
                <a:tc>
                  <a:txBody>
                    <a:bodyPr/>
                    <a:lstStyle/>
                    <a:p>
                      <a:pPr fontAlgn="t"/>
                      <a:r>
                        <a:rPr lang="ru-RU" sz="20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Итог</a:t>
                      </a:r>
                    </a:p>
                  </a:txBody>
                  <a:tcPr marL="33776" marR="33776" marT="16888" marB="168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b="1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hlinkClick r:id="rId5" tooltip="Поляновский мир"/>
                        </a:rPr>
                        <a:t>Поляновский</a:t>
                      </a:r>
                      <a:r>
                        <a:rPr lang="ru-RU" sz="2000" b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hlinkClick r:id="rId5" tooltip="Поляновский мир"/>
                        </a:rPr>
                        <a:t> мир</a:t>
                      </a:r>
                      <a:r>
                        <a:rPr lang="ru-RU" sz="20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король официально отказался от прав на русский престол</a:t>
                      </a:r>
                    </a:p>
                  </a:txBody>
                  <a:tcPr marL="33776" marR="33776" marT="16888" marB="168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96378">
                <a:tc>
                  <a:txBody>
                    <a:bodyPr/>
                    <a:lstStyle/>
                    <a:p>
                      <a:pPr fontAlgn="t"/>
                      <a:r>
                        <a:rPr lang="ru-RU" sz="20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Изменения</a:t>
                      </a:r>
                    </a:p>
                  </a:txBody>
                  <a:tcPr marL="33776" marR="33776" marT="16888" marB="168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к России отошёл город </a:t>
                      </a:r>
                      <a:r>
                        <a:rPr lang="ru-RU" sz="2000" b="1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hlinkClick r:id="rId6" tooltip="Серпейск"/>
                        </a:rPr>
                        <a:t>Серпейск</a:t>
                      </a:r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33776" marR="33776" marT="16888" marB="168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96378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Противники</a:t>
                      </a:r>
                    </a:p>
                  </a:txBody>
                  <a:tcPr marL="33776" marR="33776" marT="16888" marB="168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4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378">
                <a:tc gridSpan="2"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33776" marR="33776" marT="16888" marB="168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32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2000" b="1" u="none" strike="noStrike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hlinkClick r:id="rId3" tooltip="Русское царство"/>
                        </a:rPr>
                        <a:t>Русское царство</a:t>
                      </a:r>
                      <a:endParaRPr lang="ru-RU" sz="20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33776" marR="33776" marT="16888" marB="168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2000" b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hlinkClick r:id="rId7" tooltip="Речь Посполитая"/>
                        </a:rPr>
                        <a:t>Речь </a:t>
                      </a:r>
                      <a:r>
                        <a:rPr lang="ru-RU" sz="2000" b="1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hlinkClick r:id="rId7" tooltip="Речь Посполитая"/>
                        </a:rPr>
                        <a:t>Посполитая</a:t>
                      </a:r>
                      <a:r>
                        <a:rPr lang="ru-RU" sz="20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ru-RU" sz="20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</a:br>
                      <a:r>
                        <a:rPr lang="ru-RU" sz="20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2000" b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hlinkClick r:id="rId8" tooltip="Крымское ханство"/>
                        </a:rPr>
                        <a:t>Крымское ханство</a:t>
                      </a:r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33776" marR="33776" marT="16888" marB="168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96378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Командующие</a:t>
                      </a:r>
                    </a:p>
                  </a:txBody>
                  <a:tcPr marL="33776" marR="33776" marT="16888" marB="168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4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378">
                <a:tc gridSpan="2"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33776" marR="33776" marT="16888" marB="168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68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hlinkClick r:id="rId9" tooltip="Шеин, Михаил Борисович"/>
                        </a:rPr>
                        <a:t>Михаил Шеин</a:t>
                      </a:r>
                      <a:r>
                        <a:rPr lang="ru-RU" sz="20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ru-RU" sz="20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</a:br>
                      <a:r>
                        <a:rPr lang="ru-RU" sz="2000" b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hlinkClick r:id="rId10" tooltip="Прозоровский, Семён Васильевич"/>
                        </a:rPr>
                        <a:t>Семён Прозоровский</a:t>
                      </a:r>
                      <a:r>
                        <a:rPr lang="ru-RU" sz="20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ru-RU" sz="20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</a:br>
                      <a:r>
                        <a:rPr lang="ru-RU" sz="2000" b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hlinkClick r:id="rId11" tooltip="Измайлов, Артемий Васильевич"/>
                        </a:rPr>
                        <a:t>Артемий Измайлов</a:t>
                      </a:r>
                      <a:r>
                        <a:rPr lang="ru-RU" sz="20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ru-RU" sz="20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</a:br>
                      <a:r>
                        <a:rPr lang="ru-RU" sz="2000" b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hlinkClick r:id="rId12" tooltip="Нагой, Богдан Михайлович"/>
                        </a:rPr>
                        <a:t>Богдан Нагой</a:t>
                      </a:r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33776" marR="33776" marT="16888" marB="168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hlinkClick r:id="rId13" tooltip="Владислав IV"/>
                        </a:rPr>
                        <a:t>Владислав IV</a:t>
                      </a:r>
                      <a:r>
                        <a:rPr lang="ru-RU" sz="20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ru-RU" sz="20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</a:br>
                      <a:r>
                        <a:rPr lang="ru-RU" sz="2000" b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hlinkClick r:id="rId14" tooltip="Гонсевский, Александр"/>
                        </a:rPr>
                        <a:t>Александр </a:t>
                      </a:r>
                      <a:r>
                        <a:rPr lang="ru-RU" sz="2000" b="1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hlinkClick r:id="rId14" tooltip="Гонсевский, Александр"/>
                        </a:rPr>
                        <a:t>Гонсевский</a:t>
                      </a:r>
                      <a:r>
                        <a:rPr lang="ru-RU" sz="20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ru-RU" sz="20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</a:br>
                      <a:r>
                        <a:rPr lang="ru-RU" sz="2000" b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hlinkClick r:id="rId15" tooltip="Радзивилл, Христофор (младший)"/>
                        </a:rPr>
                        <a:t>Христофор </a:t>
                      </a:r>
                      <a:r>
                        <a:rPr lang="ru-RU" sz="2000" b="1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hlinkClick r:id="rId15" tooltip="Радзивилл, Христофор (младший)"/>
                        </a:rPr>
                        <a:t>Радзивилл</a:t>
                      </a:r>
                      <a:r>
                        <a:rPr lang="ru-RU" sz="20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ru-RU" sz="20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</a:br>
                      <a:r>
                        <a:rPr lang="ru-RU" sz="2000" b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hlinkClick r:id="rId16" tooltip="Вишневецкий, Иеремия"/>
                        </a:rPr>
                        <a:t>Иеремия </a:t>
                      </a:r>
                      <a:r>
                        <a:rPr lang="ru-RU" sz="2000" b="1" u="none" strike="noStrike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hlinkClick r:id="rId16" tooltip="Вишневецкий, Иеремия"/>
                        </a:rPr>
                        <a:t>Вишневецкий</a:t>
                      </a:r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33776" marR="33776" marT="16888" marB="168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5" name="AutoShape 2" descr="Shturm Smolenska 1633.JPG"/>
          <p:cNvSpPr>
            <a:spLocks noChangeAspect="1" noChangeArrowheads="1"/>
          </p:cNvSpPr>
          <p:nvPr/>
        </p:nvSpPr>
        <p:spPr bwMode="auto">
          <a:xfrm>
            <a:off x="4202113" y="1339850"/>
            <a:ext cx="28575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3" descr="Flag of Russia.svg"/>
          <p:cNvSpPr>
            <a:spLocks noChangeAspect="1" noChangeArrowheads="1"/>
          </p:cNvSpPr>
          <p:nvPr/>
        </p:nvSpPr>
        <p:spPr bwMode="auto">
          <a:xfrm>
            <a:off x="4202113" y="133985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Chorągiew królewska króla Zygmunta III Wazy.svg"/>
          <p:cNvSpPr>
            <a:spLocks noChangeAspect="1" noChangeArrowheads="1"/>
          </p:cNvSpPr>
          <p:nvPr/>
        </p:nvSpPr>
        <p:spPr bwMode="auto">
          <a:xfrm>
            <a:off x="4202113" y="133985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5" descr="Flag of the Crimean Tatar people.svg"/>
          <p:cNvSpPr>
            <a:spLocks noChangeAspect="1" noChangeArrowheads="1"/>
          </p:cNvSpPr>
          <p:nvPr/>
        </p:nvSpPr>
        <p:spPr bwMode="auto">
          <a:xfrm>
            <a:off x="4202113" y="133985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Flag of Russia.svg"/>
          <p:cNvSpPr>
            <a:spLocks noChangeAspect="1" noChangeArrowheads="1"/>
          </p:cNvSpPr>
          <p:nvPr/>
        </p:nvSpPr>
        <p:spPr bwMode="auto">
          <a:xfrm>
            <a:off x="4044950" y="1436688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7" descr="Chorągiew królewska króla Zygmunta III Wazy.svg"/>
          <p:cNvSpPr>
            <a:spLocks noChangeAspect="1" noChangeArrowheads="1"/>
          </p:cNvSpPr>
          <p:nvPr/>
        </p:nvSpPr>
        <p:spPr bwMode="auto">
          <a:xfrm>
            <a:off x="4044950" y="1436688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Flag of the Crimean Tatar people.svg"/>
          <p:cNvSpPr>
            <a:spLocks noChangeAspect="1" noChangeArrowheads="1"/>
          </p:cNvSpPr>
          <p:nvPr/>
        </p:nvSpPr>
        <p:spPr bwMode="auto">
          <a:xfrm>
            <a:off x="4044950" y="1436688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60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4968552" cy="64087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Весной 1632- умер недруг России-польский король Сигизмунд </a:t>
            </a:r>
            <a:r>
              <a:rPr lang="en-US" sz="2800" dirty="0" smtClean="0"/>
              <a:t>III</a:t>
            </a:r>
            <a:endParaRPr lang="ru-RU" sz="2800" dirty="0" smtClean="0"/>
          </a:p>
          <a:p>
            <a:r>
              <a:rPr lang="ru-RU" sz="2800" dirty="0" smtClean="0"/>
              <a:t>Истер срок </a:t>
            </a:r>
            <a:r>
              <a:rPr lang="ru-RU" sz="2800" dirty="0" err="1" smtClean="0"/>
              <a:t>Деулинского</a:t>
            </a:r>
            <a:r>
              <a:rPr lang="ru-RU" sz="2800" dirty="0" smtClean="0"/>
              <a:t> перемирия =</a:t>
            </a:r>
            <a:r>
              <a:rPr lang="en-US" sz="2800" dirty="0" smtClean="0"/>
              <a:t>&gt;</a:t>
            </a:r>
            <a:r>
              <a:rPr lang="ru-RU" sz="2800" dirty="0" smtClean="0"/>
              <a:t> Россия решила воспользоваться этим для возвращения Смоленска</a:t>
            </a:r>
          </a:p>
          <a:p>
            <a:r>
              <a:rPr lang="ru-RU" sz="2800" dirty="0" smtClean="0"/>
              <a:t>3 августа 1632 русская армия (100 </a:t>
            </a:r>
            <a:r>
              <a:rPr lang="ru-RU" sz="2800" dirty="0" err="1" smtClean="0"/>
              <a:t>тыс.ч</a:t>
            </a:r>
            <a:r>
              <a:rPr lang="ru-RU" sz="2800" dirty="0" smtClean="0"/>
              <a:t>) выступила в поход на запад</a:t>
            </a:r>
          </a:p>
          <a:p>
            <a:r>
              <a:rPr lang="ru-RU" sz="2800" dirty="0" smtClean="0"/>
              <a:t>Началась Смоленская война 1632-1634</a:t>
            </a:r>
          </a:p>
          <a:p>
            <a:r>
              <a:rPr lang="ru-RU" sz="2800" dirty="0" smtClean="0"/>
              <a:t>Во главе : </a:t>
            </a:r>
            <a:r>
              <a:rPr lang="ru-RU" sz="2800" dirty="0" err="1" smtClean="0"/>
              <a:t>М.Б.Шеин</a:t>
            </a:r>
            <a:r>
              <a:rPr lang="ru-RU" sz="2800" dirty="0" smtClean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07014"/>
            <a:ext cx="3500823" cy="478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63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76672"/>
            <a:ext cx="5508104" cy="6120680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Начало военных действий было успешным ( солдаты захватили ряд городов и осадили Смоленск)</a:t>
            </a:r>
          </a:p>
          <a:p>
            <a:r>
              <a:rPr lang="ru-RU" sz="3200" dirty="0" smtClean="0"/>
              <a:t>В дальнейшем война протекала для России неудачно</a:t>
            </a:r>
          </a:p>
          <a:p>
            <a:r>
              <a:rPr lang="ru-RU" sz="3200" dirty="0" smtClean="0"/>
              <a:t>Новоизбранный король Владисла</a:t>
            </a:r>
            <a:r>
              <a:rPr lang="ru-RU" sz="3200" dirty="0"/>
              <a:t>в</a:t>
            </a:r>
            <a:r>
              <a:rPr lang="ru-RU" sz="3200" dirty="0" smtClean="0"/>
              <a:t> </a:t>
            </a:r>
            <a:r>
              <a:rPr lang="en-US" sz="3200" dirty="0" smtClean="0"/>
              <a:t>IV (</a:t>
            </a:r>
            <a:r>
              <a:rPr lang="ru-RU" sz="3200" dirty="0" smtClean="0"/>
              <a:t>сын Сигизмунда) двинулся на выручку Смоленская во главе мощного войска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060" y="1412776"/>
            <a:ext cx="2632169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0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5"/>
            <a:ext cx="8229600" cy="367240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Шеин медлил с активными действиями по взятию города</a:t>
            </a:r>
          </a:p>
          <a:p>
            <a:r>
              <a:rPr lang="ru-RU" sz="2800" dirty="0" smtClean="0"/>
              <a:t>С наступлением холодов положение русского войска ухудшилось</a:t>
            </a:r>
          </a:p>
          <a:p>
            <a:r>
              <a:rPr lang="ru-RU" sz="2800" dirty="0" smtClean="0"/>
              <a:t>На южные земли в это время напали крымские татары=</a:t>
            </a:r>
            <a:r>
              <a:rPr lang="en-US" sz="2800" dirty="0" smtClean="0"/>
              <a:t>&gt;</a:t>
            </a:r>
            <a:r>
              <a:rPr lang="ru-RU" sz="2800" dirty="0" smtClean="0"/>
              <a:t> дворяне</a:t>
            </a:r>
            <a:r>
              <a:rPr lang="en-US" sz="2800" dirty="0" smtClean="0"/>
              <a:t>,</a:t>
            </a:r>
            <a:r>
              <a:rPr lang="ru-RU" sz="2800" dirty="0" smtClean="0"/>
              <a:t>стали покидать армию</a:t>
            </a:r>
            <a:r>
              <a:rPr lang="en-US" sz="2800" dirty="0" smtClean="0"/>
              <a:t>,</a:t>
            </a:r>
            <a:r>
              <a:rPr lang="ru-RU" sz="2800" dirty="0" smtClean="0"/>
              <a:t>чтобы защитить свои поместья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61048"/>
            <a:ext cx="5242070" cy="283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21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3200" dirty="0" smtClean="0"/>
              <a:t>В результате удачных действий Владислава русская армия под Смоленском была окружена</a:t>
            </a:r>
          </a:p>
          <a:p>
            <a:r>
              <a:rPr lang="ru-RU" sz="3200" dirty="0" smtClean="0"/>
              <a:t>Шеин без указаний царя согласился на унизительную капитуляцию</a:t>
            </a:r>
          </a:p>
          <a:p>
            <a:r>
              <a:rPr lang="ru-RU" sz="3200" dirty="0" smtClean="0"/>
              <a:t>В обмен на сдачу оружия</a:t>
            </a:r>
            <a:r>
              <a:rPr lang="en-US" sz="3200" dirty="0" smtClean="0"/>
              <a:t>,</a:t>
            </a:r>
            <a:r>
              <a:rPr lang="ru-RU" sz="3200" dirty="0" smtClean="0"/>
              <a:t>запасов поляки согласились выпустить русских из окружений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8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1634 на речке </a:t>
            </a:r>
            <a:r>
              <a:rPr lang="ru-RU" sz="2800" dirty="0" err="1" smtClean="0"/>
              <a:t>Поляновке</a:t>
            </a:r>
            <a:r>
              <a:rPr lang="ru-RU" sz="2800" dirty="0"/>
              <a:t> </a:t>
            </a:r>
            <a:r>
              <a:rPr lang="ru-RU" sz="2800" dirty="0" smtClean="0"/>
              <a:t>подписан </a:t>
            </a:r>
            <a:r>
              <a:rPr lang="ru-RU" sz="2800" dirty="0" err="1" smtClean="0"/>
              <a:t>Поляновский</a:t>
            </a:r>
            <a:r>
              <a:rPr lang="ru-RU" sz="2800" dirty="0" smtClean="0"/>
              <a:t> мир</a:t>
            </a:r>
          </a:p>
          <a:p>
            <a:r>
              <a:rPr lang="ru-RU" sz="2800" dirty="0" smtClean="0"/>
              <a:t>Польша сохраняла все захваченные во время Смуты земли</a:t>
            </a:r>
            <a:r>
              <a:rPr lang="en-US" sz="2800" dirty="0" smtClean="0"/>
              <a:t>,</a:t>
            </a:r>
            <a:r>
              <a:rPr lang="ru-RU" sz="2800" dirty="0" smtClean="0"/>
              <a:t> но Владислав отказался от прав на русский престол</a:t>
            </a:r>
          </a:p>
          <a:p>
            <a:r>
              <a:rPr lang="ru-RU" sz="2800" dirty="0" smtClean="0"/>
              <a:t>Правительство покарало воевод</a:t>
            </a:r>
            <a:r>
              <a:rPr lang="en-US" sz="2800" dirty="0" smtClean="0"/>
              <a:t>,</a:t>
            </a:r>
            <a:r>
              <a:rPr lang="ru-RU" sz="2800" dirty="0" smtClean="0"/>
              <a:t>Шеин и его ближайшие помощники были обвинены в предательстве и казнены</a:t>
            </a:r>
          </a:p>
        </p:txBody>
      </p:sp>
    </p:spTree>
    <p:extLst>
      <p:ext uri="{BB962C8B-B14F-4D97-AF65-F5344CB8AC3E}">
        <p14:creationId xmlns:p14="http://schemas.microsoft.com/office/powerpoint/2010/main" val="22168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17</TotalTime>
  <Words>220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Горизонт</vt:lpstr>
      <vt:lpstr>Смоленская война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Смоленская война</dc:title>
  <cp:lastModifiedBy>Admin</cp:lastModifiedBy>
  <cp:revision>3</cp:revision>
  <dcterms:modified xsi:type="dcterms:W3CDTF">2015-01-12T17:08:02Z</dcterms:modified>
</cp:coreProperties>
</file>