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70" r:id="rId6"/>
    <p:sldId id="274" r:id="rId7"/>
    <p:sldId id="275" r:id="rId8"/>
    <p:sldId id="278" r:id="rId9"/>
    <p:sldId id="277" r:id="rId10"/>
    <p:sldId id="262" r:id="rId11"/>
    <p:sldId id="263" r:id="rId12"/>
    <p:sldId id="267" r:id="rId13"/>
    <p:sldId id="266" r:id="rId14"/>
    <p:sldId id="268" r:id="rId15"/>
    <p:sldId id="279" r:id="rId16"/>
    <p:sldId id="280" r:id="rId17"/>
    <p:sldId id="281" r:id="rId18"/>
    <p:sldId id="265" r:id="rId19"/>
    <p:sldId id="284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60"/>
  </p:normalViewPr>
  <p:slideViewPr>
    <p:cSldViewPr>
      <p:cViewPr varScale="1">
        <p:scale>
          <a:sx n="69" d="100"/>
          <a:sy n="69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656184"/>
          </a:xfrm>
        </p:spPr>
        <p:txBody>
          <a:bodyPr/>
          <a:lstStyle/>
          <a:p>
            <a:r>
              <a:rPr lang="ru-RU" sz="4400" b="1" dirty="0" smtClean="0"/>
              <a:t>Работа с текстом как способ формирования УУД.</a:t>
            </a:r>
            <a:endParaRPr lang="ru-RU" sz="4400" b="1" dirty="0"/>
          </a:p>
        </p:txBody>
      </p:sp>
      <p:pic>
        <p:nvPicPr>
          <p:cNvPr id="1030" name="Picture 6" descr="http://img1.labirint.ru/books/336433/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9379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6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иев Леонид\Desktop\558aafcd5c4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22754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836712"/>
            <a:ext cx="56886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FF00"/>
                </a:solidFill>
              </a:rPr>
              <a:t>Задание: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Составьте </a:t>
            </a:r>
            <a:r>
              <a:rPr lang="ru-RU" sz="3200" b="1" dirty="0">
                <a:solidFill>
                  <a:srgbClr val="FFFF00"/>
                </a:solidFill>
              </a:rPr>
              <a:t>терминологический словарик к параграфу 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«География – одна из наук о Земле»</a:t>
            </a:r>
            <a:br>
              <a:rPr lang="ru-RU" sz="3200" dirty="0"/>
            </a:br>
            <a:r>
              <a:rPr lang="ru-RU" sz="2000" i="1" dirty="0" smtClean="0"/>
              <a:t>География- </a:t>
            </a:r>
          </a:p>
          <a:p>
            <a:r>
              <a:rPr lang="ru-RU" sz="2000" i="1" dirty="0" smtClean="0"/>
              <a:t>Геология – </a:t>
            </a:r>
          </a:p>
          <a:p>
            <a:r>
              <a:rPr lang="ru-RU" sz="2000" i="1" dirty="0" smtClean="0"/>
              <a:t>Метеорология – </a:t>
            </a:r>
          </a:p>
          <a:p>
            <a:r>
              <a:rPr lang="ru-RU" sz="2000" i="1" dirty="0" smtClean="0"/>
              <a:t>Вулканология – </a:t>
            </a:r>
          </a:p>
          <a:p>
            <a:r>
              <a:rPr lang="ru-RU" sz="2000" i="1" dirty="0" smtClean="0"/>
              <a:t>Гляциология –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808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fotocommunity.com/photos/landscape/rivers-streams-lakes/kings-river-444efbbe-aada-42a8-9e81-c06168a75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1" y="1170594"/>
            <a:ext cx="35146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990" y="575444"/>
            <a:ext cx="791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Работа с иллюстрациями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www.funlib.ru/cimg/2014/101904/0138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21" y="1142637"/>
            <a:ext cx="3744416" cy="22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704" y="4077072"/>
            <a:ext cx="8381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u="sng" dirty="0">
                <a:solidFill>
                  <a:srgbClr val="FFFF00"/>
                </a:solidFill>
              </a:rPr>
              <a:t>Задание: </a:t>
            </a:r>
            <a:r>
              <a:rPr lang="ru-RU" sz="2800" b="1" i="1" dirty="0" smtClean="0"/>
              <a:t>1) Найди описание в тексте  параграфа, соответствующее каждой фотографии.</a:t>
            </a:r>
          </a:p>
          <a:p>
            <a:r>
              <a:rPr lang="ru-RU" sz="2800" b="1" i="1" dirty="0" smtClean="0"/>
              <a:t>2) Придумай свои  названия </a:t>
            </a:r>
            <a:r>
              <a:rPr lang="ru-RU" sz="2800" b="1" i="1" dirty="0"/>
              <a:t>к </a:t>
            </a:r>
            <a:r>
              <a:rPr lang="ru-RU" sz="2800" b="1" i="1" dirty="0" smtClean="0"/>
              <a:t>иллюстрациям.</a:t>
            </a:r>
          </a:p>
          <a:p>
            <a:r>
              <a:rPr lang="ru-RU" sz="2800" b="1" i="1" dirty="0" smtClean="0"/>
              <a:t>3) При изучении каких тем в географии  можно использовать эти фотографии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83614"/>
            <a:ext cx="61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9124" y="1483614"/>
            <a:ext cx="52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3203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69520" cy="6336704"/>
          </a:xfrm>
        </p:spPr>
        <p:txBody>
          <a:bodyPr/>
          <a:lstStyle/>
          <a:p>
            <a:r>
              <a:rPr lang="ru-RU" sz="2800" b="1" i="1" u="sng" dirty="0">
                <a:solidFill>
                  <a:srgbClr val="FFFF00"/>
                </a:solidFill>
              </a:rPr>
              <a:t>Задание:</a:t>
            </a:r>
            <a:r>
              <a:rPr lang="ru-RU" sz="2800" b="1" u="sng" dirty="0">
                <a:solidFill>
                  <a:srgbClr val="FFFF00"/>
                </a:solidFill>
              </a:rPr>
              <a:t/>
            </a:r>
            <a:br>
              <a:rPr lang="ru-RU" sz="2800" b="1" u="sng" dirty="0">
                <a:solidFill>
                  <a:srgbClr val="FFFF00"/>
                </a:solidFill>
              </a:rPr>
            </a:br>
            <a:r>
              <a:rPr lang="ru-RU" sz="2800" i="1" dirty="0" smtClean="0"/>
              <a:t>1) Соотнеси номер фотографии  с географическими  координатами</a:t>
            </a:r>
            <a:br>
              <a:rPr lang="ru-RU" sz="2800" i="1" dirty="0" smtClean="0"/>
            </a:br>
            <a:r>
              <a:rPr lang="ru-RU" sz="2800" b="1" i="1" dirty="0"/>
              <a:t> 44 </a:t>
            </a:r>
            <a:r>
              <a:rPr lang="ru-RU" sz="2800" b="1" i="1" dirty="0" err="1"/>
              <a:t>с.ш</a:t>
            </a:r>
            <a:r>
              <a:rPr lang="ru-RU" sz="2800" b="1" i="1" dirty="0"/>
              <a:t>.  45 </a:t>
            </a:r>
            <a:r>
              <a:rPr lang="ru-RU" sz="2800" b="1" i="1" dirty="0" err="1"/>
              <a:t>в.д</a:t>
            </a:r>
            <a:r>
              <a:rPr lang="ru-RU" sz="2800" b="1" i="1" dirty="0"/>
              <a:t>.</a:t>
            </a:r>
            <a:r>
              <a:rPr lang="ru-RU" sz="2800" i="1" dirty="0" smtClean="0"/>
              <a:t>  и  </a:t>
            </a:r>
            <a:r>
              <a:rPr lang="ru-RU" sz="2800" i="1" dirty="0"/>
              <a:t>56 </a:t>
            </a:r>
            <a:r>
              <a:rPr lang="ru-RU" sz="2800" i="1" dirty="0" err="1"/>
              <a:t>с.ш</a:t>
            </a:r>
            <a:r>
              <a:rPr lang="ru-RU" sz="2800" i="1" dirty="0"/>
              <a:t>.  73 </a:t>
            </a:r>
            <a:r>
              <a:rPr lang="ru-RU" sz="2800" i="1" dirty="0" err="1"/>
              <a:t>в.д</a:t>
            </a:r>
            <a:r>
              <a:rPr lang="ru-RU" sz="2800" i="1" dirty="0" smtClean="0"/>
              <a:t>.</a:t>
            </a:r>
            <a:br>
              <a:rPr lang="ru-RU" sz="2800" i="1" dirty="0" smtClean="0"/>
            </a:br>
            <a:r>
              <a:rPr lang="ru-RU" sz="2800" i="1" dirty="0" smtClean="0"/>
              <a:t>2) Назови географические объекты (название гор, равнин) , на  которых расположены эти точки.</a:t>
            </a:r>
            <a:br>
              <a:rPr lang="ru-RU" sz="2800" i="1" dirty="0" smtClean="0"/>
            </a:br>
            <a:r>
              <a:rPr lang="ru-RU" sz="2800" b="1" i="1" dirty="0" smtClean="0"/>
              <a:t>!</a:t>
            </a:r>
            <a:r>
              <a:rPr lang="ru-RU" sz="2800" i="1" dirty="0" smtClean="0"/>
              <a:t> 3) В каких субъектах РФ расположены эти точки. 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4" name="Picture 2" descr="http://images.fotocommunity.com/photos/landscape/rivers-streams-lakes/kings-river-444efbbe-aada-42a8-9e81-c06168a75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605"/>
            <a:ext cx="35146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funlib.ru/cimg/2014/101904/0138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44416" cy="22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8773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8773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8752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meteonova.ru/news/pictures/6349167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3" y="188641"/>
            <a:ext cx="3184001" cy="21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poetryclub.com.ua/upload/poem_all/00480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364"/>
            <a:ext cx="3168352" cy="21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983" y="641602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1" y="641602"/>
            <a:ext cx="73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70571"/>
              </p:ext>
            </p:extLst>
          </p:nvPr>
        </p:nvGraphicFramePr>
        <p:xfrm>
          <a:off x="323528" y="3698417"/>
          <a:ext cx="8568952" cy="274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7936"/>
                <a:gridCol w="112089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Фото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 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1) Как называется это погодное явление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2) Какое давление воздуха устанавливается в центе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3) ) Какое движение воздуха будет  происходить по вертикали и по горизонтали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4) Где на территории России можно часто наблюдать такую погоду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1" y="2636912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FFFF00"/>
                </a:solidFill>
              </a:rPr>
              <a:t>Задание</a:t>
            </a:r>
            <a:r>
              <a:rPr lang="ru-RU" sz="2800" b="1" u="sng" dirty="0" smtClean="0">
                <a:solidFill>
                  <a:srgbClr val="FFFF00"/>
                </a:solidFill>
              </a:rPr>
              <a:t>:  </a:t>
            </a:r>
            <a:r>
              <a:rPr lang="ru-RU" sz="2800" b="1" i="1" dirty="0" smtClean="0">
                <a:solidFill>
                  <a:srgbClr val="FFFF00"/>
                </a:solidFill>
              </a:rPr>
              <a:t>Используя </a:t>
            </a:r>
            <a:r>
              <a:rPr lang="ru-RU" sz="2800" b="1" i="1" dirty="0">
                <a:solidFill>
                  <a:srgbClr val="FFFF00"/>
                </a:solidFill>
              </a:rPr>
              <a:t>текст учебника и предложенные фотографии заполни таблицу</a:t>
            </a:r>
            <a:r>
              <a:rPr lang="ru-RU" sz="2800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6203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64533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u="sng" dirty="0">
                <a:solidFill>
                  <a:srgbClr val="FFFF00"/>
                </a:solidFill>
              </a:rPr>
              <a:t>Задание</a:t>
            </a:r>
            <a:r>
              <a:rPr lang="ru-RU" sz="2800" b="1" u="sng" dirty="0" smtClean="0">
                <a:solidFill>
                  <a:srgbClr val="FFFF00"/>
                </a:solidFill>
              </a:rPr>
              <a:t>: 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i="1" dirty="0" smtClean="0">
                <a:solidFill>
                  <a:srgbClr val="FFFF00"/>
                </a:solidFill>
              </a:rPr>
              <a:t>Сделай подборку фотографий и составь  вопросы к ним. 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/>
              <a:t>Тема :«Народы Азии»</a:t>
            </a:r>
            <a:br>
              <a:rPr lang="ru-RU" sz="28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/>
              <a:t>Ответь на вопросы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1) В какой части Азии проживают</a:t>
            </a:r>
            <a:br>
              <a:rPr lang="ru-RU" sz="3200" dirty="0" smtClean="0"/>
            </a:br>
            <a:r>
              <a:rPr lang="ru-RU" sz="3200" dirty="0" smtClean="0"/>
              <a:t>2) К какой расе относятся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 descr="C:\Users\Макиев Леонид\Desktop\1291375564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2" y="2276872"/>
            <a:ext cx="2376265" cy="17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киев Леонид\Desktop\03134e89e89d9b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24" y="2301645"/>
            <a:ext cx="2230131" cy="17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киев Леонид\Desktop\kbnj2zwj2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53" y="2265973"/>
            <a:ext cx="2346447" cy="17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1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Задание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64648"/>
              </p:ext>
            </p:extLst>
          </p:nvPr>
        </p:nvGraphicFramePr>
        <p:xfrm>
          <a:off x="179510" y="1268760"/>
          <a:ext cx="8593035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337"/>
                <a:gridCol w="2910545"/>
                <a:gridCol w="2356153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Путешественник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Заслуги в географии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стоял у власти в России</a:t>
                      </a:r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2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Макиев Леонид\Desktop\11a043597690a31e62e613bc082e9178bc5f6c17978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9" y="2335951"/>
            <a:ext cx="3021796" cy="18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Макиев Леонид\Desktop\10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4" y="4437112"/>
            <a:ext cx="1527820" cy="19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9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39535"/>
              </p:ext>
            </p:extLst>
          </p:nvPr>
        </p:nvGraphicFramePr>
        <p:xfrm>
          <a:off x="251520" y="332657"/>
          <a:ext cx="8496945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992222"/>
                <a:gridCol w="2832315"/>
              </a:tblGrid>
              <a:tr h="20882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47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1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C:\Users\Макиев Леонид\Desktop\russian-traveler-nikolai-miklouho-mac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9" y="2492896"/>
            <a:ext cx="1624872" cy="19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киев Леонид\Desktop\gla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376265" cy="18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иев Леонид\Desktop\trip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0" y="4581128"/>
            <a:ext cx="1465584" cy="17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9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33265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FFFF00"/>
                </a:solidFill>
              </a:rPr>
              <a:t>Задание</a:t>
            </a:r>
            <a:r>
              <a:rPr lang="ru-RU" sz="2800" b="1" u="sng" dirty="0" smtClean="0">
                <a:solidFill>
                  <a:srgbClr val="FFFF00"/>
                </a:solidFill>
              </a:rPr>
              <a:t>:  </a:t>
            </a:r>
            <a:r>
              <a:rPr lang="ru-RU" sz="2800" b="1" dirty="0" smtClean="0">
                <a:solidFill>
                  <a:srgbClr val="FFFF00"/>
                </a:solidFill>
              </a:rPr>
              <a:t>Сравни </a:t>
            </a:r>
            <a:r>
              <a:rPr lang="ru-RU" sz="2800" b="1" dirty="0">
                <a:solidFill>
                  <a:srgbClr val="FFFF00"/>
                </a:solidFill>
              </a:rPr>
              <a:t>различные виды изображения земной </a:t>
            </a:r>
            <a:r>
              <a:rPr lang="ru-RU" sz="2800" b="1" dirty="0" smtClean="0">
                <a:solidFill>
                  <a:srgbClr val="FFFF00"/>
                </a:solidFill>
              </a:rPr>
              <a:t>поверхности, в чём преимущество каждого способа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Макиев Леонид\Desktop\1433495819_0002_001_Evropa_zapadnaja_chast_Evrazii_samogo_bolshogo_materika_Zem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38796"/>
            <a:ext cx="3096344" cy="24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иев Леонид\Desktop\12583_html_79291a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38796"/>
            <a:ext cx="3122724" cy="243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иев Леонид\Desktop\img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8161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1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Перевод </a:t>
            </a:r>
            <a:r>
              <a:rPr lang="ru-RU" sz="2800" b="1" dirty="0"/>
              <a:t>художественного текста в учебный </a:t>
            </a:r>
            <a:r>
              <a:rPr lang="ru-RU" sz="2800" b="1" dirty="0" smtClean="0"/>
              <a:t>текст (</a:t>
            </a:r>
            <a:r>
              <a:rPr lang="ru-RU" sz="2800" b="1" dirty="0"/>
              <a:t>Аналитические и коммуникативные умения)</a:t>
            </a:r>
          </a:p>
          <a:p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</a:rPr>
              <a:t>Задание: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На основе анализа содержания стихотворения </a:t>
            </a:r>
            <a:r>
              <a:rPr lang="ru-RU" sz="2800" i="1" dirty="0" err="1" smtClean="0">
                <a:solidFill>
                  <a:srgbClr val="FFFF00"/>
                </a:solidFill>
              </a:rPr>
              <a:t>А.С.Пушкина</a:t>
            </a:r>
            <a:r>
              <a:rPr lang="ru-RU" sz="2800" i="1" dirty="0" smtClean="0">
                <a:solidFill>
                  <a:srgbClr val="FFFF00"/>
                </a:solidFill>
              </a:rPr>
              <a:t> «Кавказ»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Напиши текст, где будут указаны географические особенности природы региона.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95294"/>
              </p:ext>
            </p:extLst>
          </p:nvPr>
        </p:nvGraphicFramePr>
        <p:xfrm>
          <a:off x="251520" y="116632"/>
          <a:ext cx="8712968" cy="5876152"/>
        </p:xfrm>
        <a:graphic>
          <a:graphicData uri="http://schemas.openxmlformats.org/drawingml/2006/table">
            <a:tbl>
              <a:tblPr/>
              <a:tblGrid>
                <a:gridCol w="4896544"/>
                <a:gridCol w="381642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Художественное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описание природы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Географические особенности природы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Кавказ подо мною. Один в вышине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Стою над снегами у края стремнины;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Орел, с отдаленной поднявшись вершины,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Парит неподвижно со мной наравне.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Отселе я вижу потоков рожденье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 первое грозных обвалов движенье.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Здесь тучи смиренно идут подо мной;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Сквозь них, низвергаясь, шумят водопады;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 ними утесов нагие громады;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Там ниже мох тощий, кустарник сухой;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 там уже рощи, зеленые сени,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Где птицы щебечут, где скачут олени.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                                         А.С. Пушкин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Кавказ молодые горы альпийского возраста, характерные формы вершин это остроконечные вершины и пики, формирование гор здесь ещё не завершилось, поэтому  часты обвалы, спровоцированные подвижками земной коры. Ледники Кавказа дают рождение многим рекам, это бурные порожистые реки, протекающие в узких речных долинах, по характеру течения это типично горные реки.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На Кавказе ярко прослеживается смена природных поясов от подножия к вершине это высотная поясность.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54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6048672"/>
          </a:xfrm>
        </p:spPr>
        <p:txBody>
          <a:bodyPr/>
          <a:lstStyle/>
          <a:p>
            <a:r>
              <a:rPr lang="ru-RU" sz="2800" b="1" u="sng" dirty="0" smtClean="0">
                <a:effectLst/>
              </a:rPr>
              <a:t>Ученик должен уметь:</a:t>
            </a:r>
            <a:r>
              <a:rPr lang="ru-RU" sz="2800" b="1" u="sng" dirty="0">
                <a:effectLst/>
              </a:rPr>
              <a:t/>
            </a:r>
            <a:br>
              <a:rPr lang="ru-RU" sz="2800" b="1" u="sng" dirty="0">
                <a:effectLst/>
              </a:rPr>
            </a:br>
            <a:r>
              <a:rPr lang="ru-RU" sz="2000" dirty="0"/>
              <a:t> </a:t>
            </a:r>
            <a:r>
              <a:rPr lang="ru-RU" sz="2800" dirty="0" smtClean="0"/>
              <a:t>1) </a:t>
            </a:r>
            <a:r>
              <a:rPr lang="ru-RU" sz="2800" u="sng" dirty="0" smtClean="0">
                <a:uFill>
                  <a:solidFill>
                    <a:srgbClr val="C00000"/>
                  </a:solidFill>
                </a:uFill>
              </a:rPr>
              <a:t>ориентироваться</a:t>
            </a:r>
            <a:r>
              <a:rPr lang="ru-RU" sz="2800" dirty="0" smtClean="0"/>
              <a:t> </a:t>
            </a:r>
            <a:r>
              <a:rPr lang="ru-RU" sz="2800" dirty="0"/>
              <a:t>в содержании текста и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понимать </a:t>
            </a:r>
            <a:r>
              <a:rPr lang="ru-RU" sz="2800" dirty="0"/>
              <a:t>его целостный смысл; 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2) </a:t>
            </a:r>
            <a:r>
              <a:rPr lang="ru-RU" sz="2800" u="sng" dirty="0" smtClean="0">
                <a:uFill>
                  <a:solidFill>
                    <a:srgbClr val="C00000"/>
                  </a:solidFill>
                </a:uFill>
              </a:rPr>
              <a:t>находить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в тексте </a:t>
            </a:r>
            <a:r>
              <a:rPr lang="ru-RU" sz="2800" dirty="0"/>
              <a:t>требуемую информацию (пробегать текст </a:t>
            </a:r>
            <a:r>
              <a:rPr lang="ru-RU" sz="2800" dirty="0" smtClean="0"/>
              <a:t>глазами определять </a:t>
            </a:r>
            <a:r>
              <a:rPr lang="ru-RU" sz="2800" dirty="0"/>
              <a:t>его основные </a:t>
            </a:r>
            <a:r>
              <a:rPr lang="ru-RU" sz="2800" dirty="0" smtClean="0"/>
              <a:t>элементы)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3) решать </a:t>
            </a:r>
            <a:r>
              <a:rPr lang="ru-RU" sz="2800" dirty="0"/>
              <a:t>учебно-познавательные </a:t>
            </a:r>
            <a:r>
              <a:rPr lang="ru-RU" sz="2800" dirty="0" smtClean="0"/>
              <a:t> </a:t>
            </a:r>
            <a:r>
              <a:rPr lang="ru-RU" sz="2800" dirty="0"/>
              <a:t>задачи, </a:t>
            </a:r>
            <a:r>
              <a:rPr lang="ru-RU" sz="2800" dirty="0" smtClean="0"/>
              <a:t>требующие, использование  нумерации </a:t>
            </a:r>
            <a:r>
              <a:rPr lang="ru-RU" sz="2800" dirty="0"/>
              <a:t>страниц, списки, ссылки, </a:t>
            </a:r>
            <a:r>
              <a:rPr lang="ru-RU" sz="2800" dirty="0" smtClean="0"/>
              <a:t>оглавления, </a:t>
            </a:r>
            <a:r>
              <a:rPr lang="ru-RU" sz="2800" dirty="0"/>
              <a:t>таблицы, изображения; </a:t>
            </a:r>
            <a:br>
              <a:rPr lang="ru-RU" sz="2800" dirty="0"/>
            </a:br>
            <a:r>
              <a:rPr lang="ru-RU" sz="2800" dirty="0" smtClean="0"/>
              <a:t>4) </a:t>
            </a:r>
            <a:r>
              <a:rPr lang="ru-RU" sz="2800" u="sng" dirty="0" smtClean="0">
                <a:uFill>
                  <a:solidFill>
                    <a:srgbClr val="C00000"/>
                  </a:solidFill>
                </a:uFill>
              </a:rPr>
              <a:t>преобразовывать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текст</a:t>
            </a:r>
            <a:r>
              <a:rPr lang="ru-RU" sz="2800" dirty="0"/>
              <a:t>, используя новые формы представления </a:t>
            </a:r>
            <a:r>
              <a:rPr lang="ru-RU" sz="2800" dirty="0" smtClean="0"/>
              <a:t>информации в </a:t>
            </a:r>
            <a:r>
              <a:rPr lang="ru-RU" sz="2800" dirty="0"/>
              <a:t>формулы, графики, диаграммы, таблицы;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190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936104"/>
          </a:xfrm>
        </p:spPr>
        <p:txBody>
          <a:bodyPr/>
          <a:lstStyle/>
          <a:p>
            <a:r>
              <a:rPr lang="ru-RU" sz="2800" b="1" u="sng" dirty="0">
                <a:solidFill>
                  <a:srgbClr val="FFFF00"/>
                </a:solidFill>
              </a:rPr>
              <a:t>Задание: </a:t>
            </a:r>
            <a:r>
              <a:rPr lang="ru-RU" sz="2800" i="1" dirty="0" smtClean="0">
                <a:solidFill>
                  <a:srgbClr val="FFFF00"/>
                </a:solidFill>
              </a:rPr>
              <a:t>Построй диаграмму, используя статистику в предложенном тексте (преобразование текста)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vev3.ucoz.ru/_pu/0/42149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0" y="1484784"/>
            <a:ext cx="32094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iagrammad.narod.ru/images/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52016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t.sch49.ru/file/ugrinovich/8/8-23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5835"/>
            <a:ext cx="476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414908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1) Какой </a:t>
            </a:r>
            <a:r>
              <a:rPr lang="ru-RU" sz="2000" i="1" dirty="0"/>
              <a:t>вывод можно сделать на основе построенной диаграммы</a:t>
            </a:r>
          </a:p>
          <a:p>
            <a:r>
              <a:rPr lang="ru-RU" sz="2000" i="1" dirty="0" smtClean="0"/>
              <a:t>2) Какую </a:t>
            </a:r>
            <a:r>
              <a:rPr lang="ru-RU" sz="2000" i="1" dirty="0"/>
              <a:t>закономерность подтверждает построенная 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305192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5976664"/>
          </a:xfrm>
        </p:spPr>
        <p:txBody>
          <a:bodyPr/>
          <a:lstStyle/>
          <a:p>
            <a:r>
              <a:rPr lang="ru-RU" sz="2800" dirty="0"/>
              <a:t>5)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откликаться</a:t>
            </a:r>
            <a:r>
              <a:rPr lang="ru-RU" sz="2800" dirty="0"/>
              <a:t> на содержание и форму текста; </a:t>
            </a:r>
            <a:br>
              <a:rPr lang="ru-RU" sz="2800" dirty="0"/>
            </a:br>
            <a:r>
              <a:rPr lang="ru-RU" sz="2800" dirty="0"/>
              <a:t>на основе имеющихся знаний, жизненного опыта, </a:t>
            </a:r>
            <a:r>
              <a:rPr lang="ru-RU" sz="2800" dirty="0" smtClean="0"/>
              <a:t>восполнять   пробелы в тексте;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6) в процессе работы с одним или несколькими источниками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выявлять содержащуюся в них </a:t>
            </a:r>
            <a:r>
              <a:rPr lang="ru-RU" sz="2800" u="sng" dirty="0" smtClean="0">
                <a:uFill>
                  <a:solidFill>
                    <a:srgbClr val="C00000"/>
                  </a:solidFill>
                </a:uFill>
              </a:rPr>
              <a:t>противоречивую 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информацию</a:t>
            </a:r>
            <a:r>
              <a:rPr lang="ru-RU" sz="2800" dirty="0"/>
              <a:t>; </a:t>
            </a:r>
            <a:br>
              <a:rPr lang="ru-RU" sz="2800" dirty="0"/>
            </a:br>
            <a:r>
              <a:rPr lang="ru-RU" sz="2800" dirty="0"/>
              <a:t>7) использовать полученный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опыт восприятия информационных объектов </a:t>
            </a:r>
            <a:r>
              <a:rPr lang="ru-RU" sz="2800" dirty="0"/>
              <a:t>для обогащения чувственного опыта, </a:t>
            </a:r>
            <a:r>
              <a:rPr lang="ru-RU" sz="2800" u="sng" dirty="0">
                <a:uFill>
                  <a:solidFill>
                    <a:srgbClr val="C00000"/>
                  </a:solidFill>
                </a:uFill>
              </a:rPr>
              <a:t>высказывать оценочные суждения</a:t>
            </a:r>
            <a:r>
              <a:rPr lang="ru-RU" sz="2800" dirty="0"/>
              <a:t> и свою точку зрения о полученном сообщении (прочитанном тексте).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246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5328592"/>
          </a:xfrm>
        </p:spPr>
        <p:txBody>
          <a:bodyPr/>
          <a:lstStyle/>
          <a:p>
            <a:r>
              <a:rPr lang="ru-RU" sz="3200" b="1" dirty="0"/>
              <a:t>Деятельностный подход требует от учителя,  при использовании различных источников географической информации, </a:t>
            </a:r>
            <a:r>
              <a:rPr lang="ru-RU" sz="3200" b="1" dirty="0">
                <a:solidFill>
                  <a:srgbClr val="FF0000"/>
                </a:solidFill>
              </a:rPr>
              <a:t>обновления способов работы с ней</a:t>
            </a:r>
            <a:r>
              <a:rPr lang="ru-RU" sz="3200" b="1" dirty="0"/>
              <a:t>  это  понимания смысла выполненной работы  для чего это было сделано и где это может быть использовано в дальнейшей работе.</a:t>
            </a:r>
            <a:br>
              <a:rPr lang="ru-RU" sz="3200" b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Picture 2" descr="http://img3.proshkolu.ru/content/media/pic/std/1000000/817000/816577-eb86ebd6fe3627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38437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6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408712"/>
          </a:xfrm>
        </p:spPr>
        <p:txBody>
          <a:bodyPr/>
          <a:lstStyle/>
          <a:p>
            <a:pPr>
              <a:defRPr/>
            </a:pPr>
            <a:r>
              <a:rPr lang="ru-RU" sz="3200" u="sng" dirty="0" smtClean="0"/>
              <a:t>Примеры заданий в работе с текстом.</a:t>
            </a:r>
            <a:br>
              <a:rPr lang="ru-RU" sz="3200" u="sng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2800" dirty="0" smtClean="0"/>
              <a:t>1. Прочитайте текст и ответьте на вопросы.</a:t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ru-RU" sz="2800" dirty="0"/>
              <a:t> </a:t>
            </a:r>
            <a:r>
              <a:rPr lang="ru-RU" sz="2800" dirty="0" smtClean="0"/>
              <a:t>Придумайте  вопрос </a:t>
            </a:r>
            <a:r>
              <a:rPr lang="ru-RU" sz="2800" dirty="0"/>
              <a:t>к каждому </a:t>
            </a:r>
            <a:r>
              <a:rPr lang="ru-RU" sz="2800" dirty="0" smtClean="0"/>
              <a:t>пункту.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3. Выделите</a:t>
            </a:r>
            <a:r>
              <a:rPr lang="en-US" sz="2800" dirty="0" smtClean="0"/>
              <a:t> </a:t>
            </a:r>
            <a:r>
              <a:rPr lang="ru-RU" sz="2800" dirty="0" smtClean="0"/>
              <a:t> самое </a:t>
            </a:r>
            <a:r>
              <a:rPr lang="ru-RU" sz="2800" dirty="0"/>
              <a:t>главное </a:t>
            </a:r>
            <a:r>
              <a:rPr lang="ru-RU" sz="2800" dirty="0" smtClean="0"/>
              <a:t>предложение.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4. Сожмите текст.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5. Выпишите  из текста географическую номенклатуру и нанесите её на к\карту.</a:t>
            </a:r>
            <a:br>
              <a:rPr lang="ru-RU" sz="2800" dirty="0" smtClean="0"/>
            </a:br>
            <a:r>
              <a:rPr lang="ru-RU" sz="2800" dirty="0" smtClean="0"/>
              <a:t>6. Найдите  в тексте нужное описание.</a:t>
            </a:r>
            <a:br>
              <a:rPr lang="ru-RU" sz="2800" dirty="0" smtClean="0"/>
            </a:br>
            <a:r>
              <a:rPr lang="ru-RU" sz="2800" dirty="0" smtClean="0"/>
              <a:t>7. Выпишите  новое понятие или определение.</a:t>
            </a:r>
            <a:br>
              <a:rPr lang="ru-RU" sz="2800" dirty="0" smtClean="0"/>
            </a:br>
            <a:r>
              <a:rPr lang="ru-RU" sz="2800" dirty="0" smtClean="0"/>
              <a:t>8! Выбираем вопросы (указать номера вопросов), на которые можно найти ответ в </a:t>
            </a:r>
            <a:r>
              <a:rPr lang="ru-RU" sz="2800" u="sng" dirty="0" smtClean="0"/>
              <a:t>этом тексте</a:t>
            </a:r>
            <a:r>
              <a:rPr lang="ru-RU" sz="2800" dirty="0" smtClean="0"/>
              <a:t>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0456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1.  Это теплое океанское течение,  протекающее в Северном полушарии. Название его переводится на русский язык как «течение, берущее начало в заливе». Течение оказывает большое влияние на климат Северного полушария, и особенно Европы.</a:t>
            </a:r>
            <a:r>
              <a:rPr lang="ru-RU" sz="3200" b="1" i="1" dirty="0"/>
              <a:t> </a:t>
            </a:r>
            <a:endParaRPr lang="ru-RU" sz="3200" dirty="0"/>
          </a:p>
          <a:p>
            <a:r>
              <a:rPr lang="ru-RU" sz="3200" b="1" dirty="0"/>
              <a:t>              </a:t>
            </a:r>
            <a:endParaRPr lang="ru-RU" sz="3200" b="1" dirty="0" smtClean="0"/>
          </a:p>
          <a:p>
            <a:r>
              <a:rPr lang="ru-RU" sz="3200" b="1" dirty="0" smtClean="0"/>
              <a:t> </a:t>
            </a:r>
            <a:r>
              <a:rPr lang="ru-RU" sz="3200" b="1" u="sng" dirty="0" smtClean="0">
                <a:solidFill>
                  <a:srgbClr val="FFFF00"/>
                </a:solidFill>
              </a:rPr>
              <a:t>Вопросы к тексту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1)  О </a:t>
            </a:r>
            <a:r>
              <a:rPr lang="ru-RU" sz="2800" b="1" dirty="0">
                <a:solidFill>
                  <a:srgbClr val="FFFF00"/>
                </a:solidFill>
              </a:rPr>
              <a:t>каком течении идёт речь</a:t>
            </a:r>
            <a:r>
              <a:rPr lang="ru-RU" sz="2800" b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 2)  В чём проявляется влияние этого течения на климат Северного полушария и Европы?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7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2. </a:t>
            </a:r>
            <a:r>
              <a:rPr lang="ru-RU" sz="3200" i="1" dirty="0"/>
              <a:t>«Африка получает солнечного тепла больше, чем любой другой материк Земли. Над тропиками солнце в течение всего года стоит высоко над горизонтом, а в любой точке между ними два раза в год бывает в зените…?»</a:t>
            </a:r>
            <a:r>
              <a:rPr lang="ru-RU" sz="3200" dirty="0"/>
              <a:t>  </a:t>
            </a:r>
            <a:endParaRPr lang="ru-RU" sz="3200" dirty="0" smtClean="0"/>
          </a:p>
          <a:p>
            <a:endParaRPr lang="ru-RU" sz="3200" b="1" u="sng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     </a:t>
            </a:r>
            <a:r>
              <a:rPr lang="ru-RU" sz="3200" b="1" u="sng" dirty="0" smtClean="0">
                <a:solidFill>
                  <a:srgbClr val="FFFF00"/>
                </a:solidFill>
              </a:rPr>
              <a:t>Вопросы </a:t>
            </a:r>
            <a:r>
              <a:rPr lang="ru-RU" sz="3200" b="1" u="sng" dirty="0">
                <a:solidFill>
                  <a:srgbClr val="FFFF00"/>
                </a:solidFill>
              </a:rPr>
              <a:t>к тексту</a:t>
            </a:r>
            <a:endParaRPr lang="ru-RU" sz="3200" dirty="0"/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FFFF00"/>
                </a:solidFill>
              </a:rPr>
              <a:t>О </a:t>
            </a:r>
            <a:r>
              <a:rPr lang="ru-RU" sz="2800" b="1" dirty="0">
                <a:solidFill>
                  <a:srgbClr val="FFFF00"/>
                </a:solidFill>
              </a:rPr>
              <a:t>какой особенности климата Африки идёт речь в тексте?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FFFF00"/>
                </a:solidFill>
              </a:rPr>
              <a:t>Какой </a:t>
            </a:r>
            <a:r>
              <a:rPr lang="ru-RU" sz="2800" b="1" dirty="0">
                <a:solidFill>
                  <a:srgbClr val="FFFF00"/>
                </a:solidFill>
              </a:rPr>
              <a:t>климатообразующий  фактор  определяет  эту особенность климата Африки</a:t>
            </a:r>
            <a:r>
              <a:rPr lang="ru-RU" sz="2800" b="1" i="1" dirty="0">
                <a:solidFill>
                  <a:srgbClr val="FFFF00"/>
                </a:solidFill>
              </a:rPr>
              <a:t>?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332656"/>
            <a:ext cx="856895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  <a:p>
            <a:r>
              <a:rPr lang="ru-RU" sz="2800" b="1" dirty="0"/>
              <a:t>«</a:t>
            </a:r>
            <a:r>
              <a:rPr lang="ru-RU" sz="2800" i="1" dirty="0"/>
              <a:t>Густой огромный лес</a:t>
            </a:r>
            <a:r>
              <a:rPr lang="ru-RU" sz="2800" b="1" i="1" dirty="0"/>
              <a:t> </a:t>
            </a:r>
            <a:r>
              <a:rPr lang="ru-RU" sz="2800" i="1" dirty="0"/>
              <a:t>… на десятки и сотни километров…  Огромные колонны стволов, от которых отходят воздушные корни. Гигантские лианы обвивают деревья. В самом низу – царство мхов, выше поднимаются кустарники и молодые деревца. Множество растений-паразитов. Здесь можно наблюдать все стадии жизни растений. Как тёмные погреба бедны светом эти леса.»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Задание к </a:t>
            </a:r>
            <a:r>
              <a:rPr lang="ru-RU" sz="2800" b="1" u="sng" dirty="0">
                <a:solidFill>
                  <a:srgbClr val="FFFF00"/>
                </a:solidFill>
              </a:rPr>
              <a:t>тексту </a:t>
            </a:r>
            <a:endParaRPr lang="ru-RU" sz="2800" b="1" u="sng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1. О </a:t>
            </a:r>
            <a:r>
              <a:rPr lang="ru-RU" sz="2800" b="1" dirty="0">
                <a:solidFill>
                  <a:srgbClr val="FFFF00"/>
                </a:solidFill>
              </a:rPr>
              <a:t>каком лесе идёт речь?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2. Подчеркните </a:t>
            </a:r>
            <a:r>
              <a:rPr lang="ru-RU" sz="3200" dirty="0">
                <a:solidFill>
                  <a:srgbClr val="FFFF00"/>
                </a:solidFill>
              </a:rPr>
              <a:t>признаки, по которым вы определили этот природный комплекс.</a:t>
            </a:r>
          </a:p>
        </p:txBody>
      </p:sp>
    </p:spTree>
    <p:extLst>
      <p:ext uri="{BB962C8B-B14F-4D97-AF65-F5344CB8AC3E}">
        <p14:creationId xmlns:p14="http://schemas.microsoft.com/office/powerpoint/2010/main" val="176055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i="1" dirty="0" smtClean="0"/>
              <a:t>« </a:t>
            </a:r>
            <a:r>
              <a:rPr lang="ru-RU" sz="2800" i="1" dirty="0"/>
              <a:t>Расположена в двух частях света. Называют её страной обширных равнин и лесов. Имеет самое большое число  стран соседей и самые протяжённые морские границы. Главная особенность природы определяется словом «разнообразие».   </a:t>
            </a:r>
            <a:endParaRPr lang="ru-RU" sz="2800" i="1" dirty="0" smtClean="0"/>
          </a:p>
          <a:p>
            <a:endParaRPr lang="ru-RU" sz="2800" b="1" u="sng" dirty="0" smtClean="0">
              <a:solidFill>
                <a:srgbClr val="FFFF00"/>
              </a:solidFill>
            </a:endParaRP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Задание к </a:t>
            </a:r>
            <a:r>
              <a:rPr lang="ru-RU" sz="2800" b="1" u="sng" dirty="0">
                <a:solidFill>
                  <a:srgbClr val="FFFF00"/>
                </a:solidFill>
              </a:rPr>
              <a:t>тексту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1. О </a:t>
            </a:r>
            <a:r>
              <a:rPr lang="ru-RU" sz="2800" dirty="0">
                <a:solidFill>
                  <a:srgbClr val="FFFF00"/>
                </a:solidFill>
              </a:rPr>
              <a:t>какой стране идёт речь?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2. Какой </a:t>
            </a:r>
            <a:r>
              <a:rPr lang="ru-RU" sz="2800" dirty="0">
                <a:solidFill>
                  <a:srgbClr val="FFFF00"/>
                </a:solidFill>
              </a:rPr>
              <a:t>из перечисленных признаков  явился для вас решающим? Дополните ещё 3 признака, характеризующие, с вашей точки зрения, эту  страну</a:t>
            </a:r>
            <a:r>
              <a:rPr lang="ru-RU" sz="2800" dirty="0" smtClean="0">
                <a:solidFill>
                  <a:srgbClr val="FFFF00"/>
                </a:solidFill>
              </a:rPr>
              <a:t>: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3191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323</TotalTime>
  <Words>724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Работа с текстом как способ формирования УУД.</vt:lpstr>
      <vt:lpstr>Ученик должен уметь:  1) ориентироваться в содержании текста и понимать его целостный смысл;   2) находить в тексте требуемую информацию (пробегать текст глазами определять его основные элементы)  3) решать учебно-познавательные  задачи, требующие, использование  нумерации страниц, списки, ссылки, оглавления, таблицы, изображения;  4) преобразовывать текст, используя новые формы представления информации в формулы, графики, диаграммы, таблицы;  </vt:lpstr>
      <vt:lpstr>5) откликаться на содержание и форму текста;  на основе имеющихся знаний, жизненного опыта, восполнять   пробелы в тексте;  6) в процессе работы с одним или несколькими источниками выявлять содержащуюся в них противоречивую  информацию;  7) использовать полученный опыт восприятия информационных объектов для обогащения чувственного опыта, высказывать оценочные суждения и свою точку зрения о полученном сообщении (прочитанном тексте).  </vt:lpstr>
      <vt:lpstr>Деятельностный подход требует от учителя,  при использовании различных источников географической информации, обновления способов работы с ней  это  понимания смысла выполненной работы  для чего это было сделано и где это может быть использовано в дальнейшей работе.  </vt:lpstr>
      <vt:lpstr>Примеры заданий в работе с текстом.  1. Прочитайте текст и ответьте на вопросы. 2. Придумайте  вопрос к каждому пункту. 3. Выделите  самое главное предложение. 4. Сожмите текст. 5. Выпишите  из текста географическую номенклатуру и нанесите её на к\карту. 6. Найдите  в тексте нужное описание. 7. Выпишите  новое понятие или определение. 8! Выбираем вопросы (указать номера вопросов), на которые можно найти ответ в этом тексте.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1) Соотнеси номер фотографии  с географическими  координатами  44 с.ш.  45 в.д.  и  56 с.ш.  73 в.д. 2) Назови географические объекты (название гор, равнин) , на  которых расположены эти точки. ! 3) В каких субъектах РФ расположены эти точки.  </vt:lpstr>
      <vt:lpstr>Презентация PowerPoint</vt:lpstr>
      <vt:lpstr>    Задание:   Сделай подборку фотографий и составь  вопросы к ним.    Тема :«Народы Азии»      Ответь на вопросы 1) В какой части Азии проживают 2) К какой расе относятся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Построй диаграмму, используя статистику в предложенном тексте (преобразование текста)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текстом как способ формирования УУД.</dc:title>
  <dc:creator>Макиев Леонид</dc:creator>
  <cp:lastModifiedBy>RePack by Diakov</cp:lastModifiedBy>
  <cp:revision>36</cp:revision>
  <dcterms:created xsi:type="dcterms:W3CDTF">2015-08-22T07:46:44Z</dcterms:created>
  <dcterms:modified xsi:type="dcterms:W3CDTF">2015-09-02T11:15:15Z</dcterms:modified>
</cp:coreProperties>
</file>