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0EA36F-FC22-405D-B033-2866750E1BB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FB6AF0-5666-42B4-938E-89E3A18D8E67}">
      <dgm:prSet phldrT="[Текст]"/>
      <dgm:spPr/>
      <dgm:t>
        <a:bodyPr/>
        <a:lstStyle/>
        <a:p>
          <a:r>
            <a:rPr lang="ru-RU" dirty="0" smtClean="0"/>
            <a:t>США</a:t>
          </a:r>
          <a:endParaRPr lang="ru-RU" dirty="0"/>
        </a:p>
      </dgm:t>
    </dgm:pt>
    <dgm:pt modelId="{668371E5-7EA0-4486-89F8-9AC4D4CFF5D7}" type="parTrans" cxnId="{AA0C283A-2AEC-4982-9036-17F334404EBA}">
      <dgm:prSet/>
      <dgm:spPr/>
      <dgm:t>
        <a:bodyPr/>
        <a:lstStyle/>
        <a:p>
          <a:endParaRPr lang="ru-RU"/>
        </a:p>
      </dgm:t>
    </dgm:pt>
    <dgm:pt modelId="{DA7FDF84-D881-4E88-B2C0-068453F5A22C}" type="sibTrans" cxnId="{AA0C283A-2AEC-4982-9036-17F334404EBA}">
      <dgm:prSet/>
      <dgm:spPr/>
      <dgm:t>
        <a:bodyPr/>
        <a:lstStyle/>
        <a:p>
          <a:endParaRPr lang="ru-RU"/>
        </a:p>
      </dgm:t>
    </dgm:pt>
    <dgm:pt modelId="{92E418CE-8DCA-4082-910A-E72A20B84C29}">
      <dgm:prSet phldrT="[Текст]" custT="1"/>
      <dgm:spPr/>
      <dgm:t>
        <a:bodyPr/>
        <a:lstStyle/>
        <a:p>
          <a:r>
            <a:rPr lang="ru-RU" sz="1800" dirty="0" smtClean="0"/>
            <a:t>Восточная(платформенная) часть</a:t>
          </a:r>
          <a:endParaRPr lang="ru-RU" sz="1800" dirty="0"/>
        </a:p>
      </dgm:t>
    </dgm:pt>
    <dgm:pt modelId="{5565BB25-3CFF-4C69-A6AA-4A2062B29336}" type="parTrans" cxnId="{D6459332-9518-415E-ADF2-15182C00A6FF}">
      <dgm:prSet/>
      <dgm:spPr/>
      <dgm:t>
        <a:bodyPr/>
        <a:lstStyle/>
        <a:p>
          <a:endParaRPr lang="ru-RU"/>
        </a:p>
      </dgm:t>
    </dgm:pt>
    <dgm:pt modelId="{0D5B0C70-27C8-4A2F-9A29-784FFE986FFD}" type="sibTrans" cxnId="{D6459332-9518-415E-ADF2-15182C00A6FF}">
      <dgm:prSet/>
      <dgm:spPr/>
      <dgm:t>
        <a:bodyPr/>
        <a:lstStyle/>
        <a:p>
          <a:endParaRPr lang="ru-RU"/>
        </a:p>
      </dgm:t>
    </dgm:pt>
    <dgm:pt modelId="{A5117827-4D79-450F-8486-B1CCFD523F6F}">
      <dgm:prSet phldrT="[Текст]" custT="1"/>
      <dgm:spPr/>
      <dgm:t>
        <a:bodyPr/>
        <a:lstStyle/>
        <a:p>
          <a:r>
            <a:rPr lang="ru-RU" sz="1600" dirty="0" smtClean="0"/>
            <a:t>Западная(складчатая) часть</a:t>
          </a:r>
          <a:endParaRPr lang="ru-RU" sz="1600" dirty="0"/>
        </a:p>
      </dgm:t>
    </dgm:pt>
    <dgm:pt modelId="{02AEF62E-ADC4-44C4-A27F-6729DF938A56}" type="parTrans" cxnId="{559606CA-8CCF-46CB-9B54-C849CC86F8A6}">
      <dgm:prSet/>
      <dgm:spPr/>
      <dgm:t>
        <a:bodyPr/>
        <a:lstStyle/>
        <a:p>
          <a:endParaRPr lang="ru-RU"/>
        </a:p>
      </dgm:t>
    </dgm:pt>
    <dgm:pt modelId="{60C4F11A-7AAB-4C50-8885-FB4A4F08D5C3}" type="sibTrans" cxnId="{559606CA-8CCF-46CB-9B54-C849CC86F8A6}">
      <dgm:prSet/>
      <dgm:spPr/>
      <dgm:t>
        <a:bodyPr/>
        <a:lstStyle/>
        <a:p>
          <a:endParaRPr lang="ru-RU"/>
        </a:p>
      </dgm:t>
    </dgm:pt>
    <dgm:pt modelId="{E27608D7-7662-4B5A-99ED-7FCA8D804657}" type="pres">
      <dgm:prSet presAssocID="{2B0EA36F-FC22-405D-B033-2866750E1B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0A510-C460-4DA3-AFDA-BA14250EB586}" type="pres">
      <dgm:prSet presAssocID="{35FB6AF0-5666-42B4-938E-89E3A18D8E67}" presName="root1" presStyleCnt="0"/>
      <dgm:spPr/>
    </dgm:pt>
    <dgm:pt modelId="{020CA4F3-5BA6-4B56-A465-0484334F7B0A}" type="pres">
      <dgm:prSet presAssocID="{35FB6AF0-5666-42B4-938E-89E3A18D8E67}" presName="LevelOneTextNode" presStyleLbl="node0" presStyleIdx="0" presStyleCnt="1" custScaleX="65634" custScaleY="64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9E54F-29EA-44CA-9D35-E508D4E41217}" type="pres">
      <dgm:prSet presAssocID="{35FB6AF0-5666-42B4-938E-89E3A18D8E67}" presName="level2hierChild" presStyleCnt="0"/>
      <dgm:spPr/>
    </dgm:pt>
    <dgm:pt modelId="{1C010628-F201-40DD-A1E4-F44739E29049}" type="pres">
      <dgm:prSet presAssocID="{5565BB25-3CFF-4C69-A6AA-4A2062B2933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C50D948-0D1A-47B7-81B5-446259A68A35}" type="pres">
      <dgm:prSet presAssocID="{5565BB25-3CFF-4C69-A6AA-4A2062B2933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36C28FC-957A-425E-B391-0222ECA2DC5F}" type="pres">
      <dgm:prSet presAssocID="{92E418CE-8DCA-4082-910A-E72A20B84C29}" presName="root2" presStyleCnt="0"/>
      <dgm:spPr/>
    </dgm:pt>
    <dgm:pt modelId="{D65F7869-6256-4074-B7B7-9D63D87C02F4}" type="pres">
      <dgm:prSet presAssocID="{92E418CE-8DCA-4082-910A-E72A20B84C29}" presName="LevelTwoTextNode" presStyleLbl="node2" presStyleIdx="0" presStyleCnt="2" custScaleX="250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DF1132-6E0D-465D-95C9-83A4DD2CBC89}" type="pres">
      <dgm:prSet presAssocID="{92E418CE-8DCA-4082-910A-E72A20B84C29}" presName="level3hierChild" presStyleCnt="0"/>
      <dgm:spPr/>
    </dgm:pt>
    <dgm:pt modelId="{0A0EC3A4-6058-49C6-9A59-5F5700C1BD23}" type="pres">
      <dgm:prSet presAssocID="{02AEF62E-ADC4-44C4-A27F-6729DF938A5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44DA6F6-0477-43E7-AA88-5DFBFAFB9E1B}" type="pres">
      <dgm:prSet presAssocID="{02AEF62E-ADC4-44C4-A27F-6729DF938A5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2F3886B-852B-49CC-90CB-17853C4B08C7}" type="pres">
      <dgm:prSet presAssocID="{A5117827-4D79-450F-8486-B1CCFD523F6F}" presName="root2" presStyleCnt="0"/>
      <dgm:spPr/>
    </dgm:pt>
    <dgm:pt modelId="{3E1DD5AB-2C8B-4E8F-B935-66A2D6C41042}" type="pres">
      <dgm:prSet presAssocID="{A5117827-4D79-450F-8486-B1CCFD523F6F}" presName="LevelTwoTextNode" presStyleLbl="node2" presStyleIdx="1" presStyleCnt="2" custScaleX="250495" custScaleY="30701" custLinFactNeighborX="-3188" custLinFactNeighborY="1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C5668-FEA1-47AD-899A-FB8126C8D877}" type="pres">
      <dgm:prSet presAssocID="{A5117827-4D79-450F-8486-B1CCFD523F6F}" presName="level3hierChild" presStyleCnt="0"/>
      <dgm:spPr/>
    </dgm:pt>
  </dgm:ptLst>
  <dgm:cxnLst>
    <dgm:cxn modelId="{AA0C283A-2AEC-4982-9036-17F334404EBA}" srcId="{2B0EA36F-FC22-405D-B033-2866750E1BBF}" destId="{35FB6AF0-5666-42B4-938E-89E3A18D8E67}" srcOrd="0" destOrd="0" parTransId="{668371E5-7EA0-4486-89F8-9AC4D4CFF5D7}" sibTransId="{DA7FDF84-D881-4E88-B2C0-068453F5A22C}"/>
    <dgm:cxn modelId="{559606CA-8CCF-46CB-9B54-C849CC86F8A6}" srcId="{35FB6AF0-5666-42B4-938E-89E3A18D8E67}" destId="{A5117827-4D79-450F-8486-B1CCFD523F6F}" srcOrd="1" destOrd="0" parTransId="{02AEF62E-ADC4-44C4-A27F-6729DF938A56}" sibTransId="{60C4F11A-7AAB-4C50-8885-FB4A4F08D5C3}"/>
    <dgm:cxn modelId="{D873BE56-BB77-4AC1-9F52-4C50D8114448}" type="presOf" srcId="{A5117827-4D79-450F-8486-B1CCFD523F6F}" destId="{3E1DD5AB-2C8B-4E8F-B935-66A2D6C41042}" srcOrd="0" destOrd="0" presId="urn:microsoft.com/office/officeart/2005/8/layout/hierarchy2"/>
    <dgm:cxn modelId="{0A6F7D16-1303-4F7C-85D7-D38503EF6BE4}" type="presOf" srcId="{5565BB25-3CFF-4C69-A6AA-4A2062B29336}" destId="{1C010628-F201-40DD-A1E4-F44739E29049}" srcOrd="0" destOrd="0" presId="urn:microsoft.com/office/officeart/2005/8/layout/hierarchy2"/>
    <dgm:cxn modelId="{527DEB54-34A2-4276-9AED-CC6C149BD614}" type="presOf" srcId="{02AEF62E-ADC4-44C4-A27F-6729DF938A56}" destId="{0A0EC3A4-6058-49C6-9A59-5F5700C1BD23}" srcOrd="0" destOrd="0" presId="urn:microsoft.com/office/officeart/2005/8/layout/hierarchy2"/>
    <dgm:cxn modelId="{D6459332-9518-415E-ADF2-15182C00A6FF}" srcId="{35FB6AF0-5666-42B4-938E-89E3A18D8E67}" destId="{92E418CE-8DCA-4082-910A-E72A20B84C29}" srcOrd="0" destOrd="0" parTransId="{5565BB25-3CFF-4C69-A6AA-4A2062B29336}" sibTransId="{0D5B0C70-27C8-4A2F-9A29-784FFE986FFD}"/>
    <dgm:cxn modelId="{38461191-69AA-46A2-A30F-3A7F9FD38DD4}" type="presOf" srcId="{02AEF62E-ADC4-44C4-A27F-6729DF938A56}" destId="{244DA6F6-0477-43E7-AA88-5DFBFAFB9E1B}" srcOrd="1" destOrd="0" presId="urn:microsoft.com/office/officeart/2005/8/layout/hierarchy2"/>
    <dgm:cxn modelId="{25C16C55-5035-4FE5-B2FD-8FF478E9C46B}" type="presOf" srcId="{5565BB25-3CFF-4C69-A6AA-4A2062B29336}" destId="{AC50D948-0D1A-47B7-81B5-446259A68A35}" srcOrd="1" destOrd="0" presId="urn:microsoft.com/office/officeart/2005/8/layout/hierarchy2"/>
    <dgm:cxn modelId="{77FA9682-AE64-4A17-AA51-2C2D7C7338B8}" type="presOf" srcId="{92E418CE-8DCA-4082-910A-E72A20B84C29}" destId="{D65F7869-6256-4074-B7B7-9D63D87C02F4}" srcOrd="0" destOrd="0" presId="urn:microsoft.com/office/officeart/2005/8/layout/hierarchy2"/>
    <dgm:cxn modelId="{0BA30538-205B-474C-B689-A11EB220DDCF}" type="presOf" srcId="{2B0EA36F-FC22-405D-B033-2866750E1BBF}" destId="{E27608D7-7662-4B5A-99ED-7FCA8D804657}" srcOrd="0" destOrd="0" presId="urn:microsoft.com/office/officeart/2005/8/layout/hierarchy2"/>
    <dgm:cxn modelId="{F05499C1-51D4-4B7D-977A-B5D42D8C3CA6}" type="presOf" srcId="{35FB6AF0-5666-42B4-938E-89E3A18D8E67}" destId="{020CA4F3-5BA6-4B56-A465-0484334F7B0A}" srcOrd="0" destOrd="0" presId="urn:microsoft.com/office/officeart/2005/8/layout/hierarchy2"/>
    <dgm:cxn modelId="{8F2C8D29-2FC5-4A5E-B305-BB5A9802A321}" type="presParOf" srcId="{E27608D7-7662-4B5A-99ED-7FCA8D804657}" destId="{8520A510-C460-4DA3-AFDA-BA14250EB586}" srcOrd="0" destOrd="0" presId="urn:microsoft.com/office/officeart/2005/8/layout/hierarchy2"/>
    <dgm:cxn modelId="{564C0DB9-CB5D-456E-8914-F509B9A61A90}" type="presParOf" srcId="{8520A510-C460-4DA3-AFDA-BA14250EB586}" destId="{020CA4F3-5BA6-4B56-A465-0484334F7B0A}" srcOrd="0" destOrd="0" presId="urn:microsoft.com/office/officeart/2005/8/layout/hierarchy2"/>
    <dgm:cxn modelId="{04C8927C-8735-41A4-8405-D9D6C7D66BA7}" type="presParOf" srcId="{8520A510-C460-4DA3-AFDA-BA14250EB586}" destId="{00B9E54F-29EA-44CA-9D35-E508D4E41217}" srcOrd="1" destOrd="0" presId="urn:microsoft.com/office/officeart/2005/8/layout/hierarchy2"/>
    <dgm:cxn modelId="{0297D9D3-5E4C-45C3-BC72-68E2E0332915}" type="presParOf" srcId="{00B9E54F-29EA-44CA-9D35-E508D4E41217}" destId="{1C010628-F201-40DD-A1E4-F44739E29049}" srcOrd="0" destOrd="0" presId="urn:microsoft.com/office/officeart/2005/8/layout/hierarchy2"/>
    <dgm:cxn modelId="{BA05008C-2918-4685-8E09-E386D6EC20BF}" type="presParOf" srcId="{1C010628-F201-40DD-A1E4-F44739E29049}" destId="{AC50D948-0D1A-47B7-81B5-446259A68A35}" srcOrd="0" destOrd="0" presId="urn:microsoft.com/office/officeart/2005/8/layout/hierarchy2"/>
    <dgm:cxn modelId="{DE6D0A87-94CB-451A-BA49-C90EB51D7932}" type="presParOf" srcId="{00B9E54F-29EA-44CA-9D35-E508D4E41217}" destId="{436C28FC-957A-425E-B391-0222ECA2DC5F}" srcOrd="1" destOrd="0" presId="urn:microsoft.com/office/officeart/2005/8/layout/hierarchy2"/>
    <dgm:cxn modelId="{39A34295-1C3B-483F-BD59-E81F91E82486}" type="presParOf" srcId="{436C28FC-957A-425E-B391-0222ECA2DC5F}" destId="{D65F7869-6256-4074-B7B7-9D63D87C02F4}" srcOrd="0" destOrd="0" presId="urn:microsoft.com/office/officeart/2005/8/layout/hierarchy2"/>
    <dgm:cxn modelId="{441B6D34-5549-4F6D-882D-3A93D9FD9FAF}" type="presParOf" srcId="{436C28FC-957A-425E-B391-0222ECA2DC5F}" destId="{08DF1132-6E0D-465D-95C9-83A4DD2CBC89}" srcOrd="1" destOrd="0" presId="urn:microsoft.com/office/officeart/2005/8/layout/hierarchy2"/>
    <dgm:cxn modelId="{1D5EC37B-9681-47FF-A11D-7E00FD2742AF}" type="presParOf" srcId="{00B9E54F-29EA-44CA-9D35-E508D4E41217}" destId="{0A0EC3A4-6058-49C6-9A59-5F5700C1BD23}" srcOrd="2" destOrd="0" presId="urn:microsoft.com/office/officeart/2005/8/layout/hierarchy2"/>
    <dgm:cxn modelId="{65D8A8E6-5054-4BF1-B787-CA4EFF9AEDA8}" type="presParOf" srcId="{0A0EC3A4-6058-49C6-9A59-5F5700C1BD23}" destId="{244DA6F6-0477-43E7-AA88-5DFBFAFB9E1B}" srcOrd="0" destOrd="0" presId="urn:microsoft.com/office/officeart/2005/8/layout/hierarchy2"/>
    <dgm:cxn modelId="{B2D020CA-0AFD-46ED-BB61-0EC91F51E807}" type="presParOf" srcId="{00B9E54F-29EA-44CA-9D35-E508D4E41217}" destId="{72F3886B-852B-49CC-90CB-17853C4B08C7}" srcOrd="3" destOrd="0" presId="urn:microsoft.com/office/officeart/2005/8/layout/hierarchy2"/>
    <dgm:cxn modelId="{1E52CDE6-5CF1-4046-B062-C99AA297B0F6}" type="presParOf" srcId="{72F3886B-852B-49CC-90CB-17853C4B08C7}" destId="{3E1DD5AB-2C8B-4E8F-B935-66A2D6C41042}" srcOrd="0" destOrd="0" presId="urn:microsoft.com/office/officeart/2005/8/layout/hierarchy2"/>
    <dgm:cxn modelId="{5DEF2623-BC97-4F0C-A74A-840BB0A168A0}" type="presParOf" srcId="{72F3886B-852B-49CC-90CB-17853C4B08C7}" destId="{448C5668-FEA1-47AD-899A-FB8126C8D8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CA4F3-5BA6-4B56-A465-0484334F7B0A}">
      <dsp:nvSpPr>
        <dsp:cNvPr id="0" name=""/>
        <dsp:cNvSpPr/>
      </dsp:nvSpPr>
      <dsp:spPr>
        <a:xfrm>
          <a:off x="5330" y="1080122"/>
          <a:ext cx="873119" cy="432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США</a:t>
          </a:r>
          <a:endParaRPr lang="ru-RU" sz="2600" kern="1200" dirty="0"/>
        </a:p>
      </dsp:txBody>
      <dsp:txXfrm>
        <a:off x="17984" y="1092776"/>
        <a:ext cx="847811" cy="406735"/>
      </dsp:txXfrm>
    </dsp:sp>
    <dsp:sp modelId="{1C010628-F201-40DD-A1E4-F44739E29049}">
      <dsp:nvSpPr>
        <dsp:cNvPr id="0" name=""/>
        <dsp:cNvSpPr/>
      </dsp:nvSpPr>
      <dsp:spPr>
        <a:xfrm rot="20643540">
          <a:off x="867809" y="1197057"/>
          <a:ext cx="553394" cy="46185"/>
        </a:xfrm>
        <a:custGeom>
          <a:avLst/>
          <a:gdLst/>
          <a:ahLst/>
          <a:cxnLst/>
          <a:rect l="0" t="0" r="0" b="0"/>
          <a:pathLst>
            <a:path>
              <a:moveTo>
                <a:pt x="0" y="23092"/>
              </a:moveTo>
              <a:lnTo>
                <a:pt x="553394" y="2309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0671" y="1206314"/>
        <a:ext cx="27669" cy="27669"/>
      </dsp:txXfrm>
    </dsp:sp>
    <dsp:sp modelId="{D65F7869-6256-4074-B7B7-9D63D87C02F4}">
      <dsp:nvSpPr>
        <dsp:cNvPr id="0" name=""/>
        <dsp:cNvSpPr/>
      </dsp:nvSpPr>
      <dsp:spPr>
        <a:xfrm>
          <a:off x="1410563" y="811584"/>
          <a:ext cx="3336634" cy="665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Восточная(платформенная) часть</a:t>
          </a:r>
          <a:endParaRPr lang="ru-RU" sz="1800" kern="1200" dirty="0"/>
        </a:p>
      </dsp:txBody>
      <dsp:txXfrm>
        <a:off x="1430044" y="831065"/>
        <a:ext cx="3297672" cy="626180"/>
      </dsp:txXfrm>
    </dsp:sp>
    <dsp:sp modelId="{0A0EC3A4-6058-49C6-9A59-5F5700C1BD23}">
      <dsp:nvSpPr>
        <dsp:cNvPr id="0" name=""/>
        <dsp:cNvSpPr/>
      </dsp:nvSpPr>
      <dsp:spPr>
        <a:xfrm rot="2312596">
          <a:off x="810246" y="1468117"/>
          <a:ext cx="626110" cy="46185"/>
        </a:xfrm>
        <a:custGeom>
          <a:avLst/>
          <a:gdLst/>
          <a:ahLst/>
          <a:cxnLst/>
          <a:rect l="0" t="0" r="0" b="0"/>
          <a:pathLst>
            <a:path>
              <a:moveTo>
                <a:pt x="0" y="23092"/>
              </a:moveTo>
              <a:lnTo>
                <a:pt x="626110" y="2309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7649" y="1475557"/>
        <a:ext cx="31305" cy="31305"/>
      </dsp:txXfrm>
    </dsp:sp>
    <dsp:sp modelId="{3E1DD5AB-2C8B-4E8F-B935-66A2D6C41042}">
      <dsp:nvSpPr>
        <dsp:cNvPr id="0" name=""/>
        <dsp:cNvSpPr/>
      </dsp:nvSpPr>
      <dsp:spPr>
        <a:xfrm>
          <a:off x="1368154" y="1584173"/>
          <a:ext cx="3332297" cy="204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Западная(складчатая) часть</a:t>
          </a:r>
          <a:endParaRPr lang="ru-RU" sz="1600" kern="1200" dirty="0"/>
        </a:p>
      </dsp:txBody>
      <dsp:txXfrm>
        <a:off x="1374135" y="1590154"/>
        <a:ext cx="3320335" cy="192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023B54-837D-4351-85A3-D1B230DB90A6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D97010-7716-47A0-8D06-FEADEBA9DC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91%D1%80%D0%B0%D0%B7%D0%B8%D0%BB%D0%B8%D1%8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A8%D0%90" TargetMode="External"/><Relationship Id="rId5" Type="http://schemas.openxmlformats.org/officeDocument/2006/relationships/hyperlink" Target="http://ru.wikipedia.org/wiki/%D0%9A%D0%9D%D0%A0" TargetMode="External"/><Relationship Id="rId4" Type="http://schemas.openxmlformats.org/officeDocument/2006/relationships/hyperlink" Target="http://ru.wikipedia.org/wiki/%D0%9A%D0%B0%D0%BD%D0%B0%D0%B4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31298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 учебнику В.П.Максаковского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«Экономическая и социальная география мира»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Мишурина Людмила Васильевна,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географии МБОУ «Прохоровская гимназия»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100885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Соединённые Штаты Америки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94592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534400" cy="43887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4. География промышленности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76171731"/>
              </p:ext>
            </p:extLst>
          </p:nvPr>
        </p:nvGraphicFramePr>
        <p:xfrm>
          <a:off x="4139952" y="872716"/>
          <a:ext cx="47525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с одним скругленным углом 4"/>
          <p:cNvSpPr/>
          <p:nvPr/>
        </p:nvSpPr>
        <p:spPr>
          <a:xfrm>
            <a:off x="611560" y="1628800"/>
            <a:ext cx="2016224" cy="108012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Прадхо</a:t>
            </a:r>
            <a:r>
              <a:rPr lang="ru-RU" sz="1600" b="1" dirty="0" smtClean="0"/>
              <a:t>-Бей </a:t>
            </a:r>
            <a:r>
              <a:rPr lang="ru-RU" sz="1600" dirty="0" smtClean="0"/>
              <a:t>– крупнейшее в стране нефтяное месторождение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996952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главных отраслей:</a:t>
            </a:r>
          </a:p>
          <a:p>
            <a:r>
              <a:rPr lang="ru-RU" b="1" dirty="0"/>
              <a:t>1) топливно-энергетическая</a:t>
            </a:r>
            <a:r>
              <a:rPr lang="ru-RU" dirty="0"/>
              <a:t>(«угольные штаты» страны – Кентукки, Пенсильвания, Западная Виргиния)</a:t>
            </a:r>
          </a:p>
          <a:p>
            <a:r>
              <a:rPr lang="ru-RU" b="1" dirty="0"/>
              <a:t>2) черная металлургия </a:t>
            </a:r>
            <a:r>
              <a:rPr lang="ru-RU" dirty="0"/>
              <a:t>(«металлургические штаты» - Иллинойс, Индиана, Огайо)</a:t>
            </a:r>
          </a:p>
          <a:p>
            <a:r>
              <a:rPr lang="ru-RU" b="1" dirty="0"/>
              <a:t>3)машиностроение</a:t>
            </a:r>
            <a:r>
              <a:rPr lang="ru-RU" dirty="0"/>
              <a:t> («автомобильный штат» Мичиган и «автомобильная столица» США – Детройт)</a:t>
            </a:r>
          </a:p>
          <a:p>
            <a:r>
              <a:rPr lang="ru-RU" b="1" dirty="0"/>
              <a:t>4) химическая промышленность </a:t>
            </a:r>
            <a:r>
              <a:rPr lang="ru-RU" dirty="0"/>
              <a:t>(«нефтехимическая столица» - Хьюстон)</a:t>
            </a:r>
          </a:p>
          <a:p>
            <a:r>
              <a:rPr lang="ru-RU" b="1" dirty="0"/>
              <a:t>5) текстильная промышленность </a:t>
            </a:r>
            <a:r>
              <a:rPr lang="ru-RU" dirty="0"/>
              <a:t>(Новая Англия - Бостон)</a:t>
            </a:r>
          </a:p>
        </p:txBody>
      </p:sp>
      <p:sp>
        <p:nvSpPr>
          <p:cNvPr id="3" name="Стрелка влево 2">
            <a:hlinkClick r:id="rId6" action="ppaction://hlinksldjump"/>
          </p:cNvPr>
          <p:cNvSpPr/>
          <p:nvPr/>
        </p:nvSpPr>
        <p:spPr>
          <a:xfrm>
            <a:off x="6660232" y="6021288"/>
            <a:ext cx="165618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743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География сельского хозяйства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23528" y="1556792"/>
            <a:ext cx="3240360" cy="23762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dirty="0">
                <a:solidFill>
                  <a:prstClr val="black"/>
                </a:solidFill>
              </a:rPr>
              <a:t>Страна обладает большими земельными ресурсами и выгодной структурой земельного фонда: </a:t>
            </a:r>
            <a:r>
              <a:rPr lang="ru-RU" b="1" dirty="0">
                <a:solidFill>
                  <a:prstClr val="black"/>
                </a:solidFill>
              </a:rPr>
              <a:t>обрабатываемые земли, луга и пастбища </a:t>
            </a:r>
            <a:r>
              <a:rPr lang="ru-RU" dirty="0">
                <a:solidFill>
                  <a:prstClr val="black"/>
                </a:solidFill>
              </a:rPr>
              <a:t>занимают ½ территории США</a:t>
            </a:r>
          </a:p>
        </p:txBody>
      </p:sp>
      <p:sp>
        <p:nvSpPr>
          <p:cNvPr id="6" name="Овал 5"/>
          <p:cNvSpPr/>
          <p:nvPr/>
        </p:nvSpPr>
        <p:spPr>
          <a:xfrm>
            <a:off x="5868144" y="1412776"/>
            <a:ext cx="17281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Профиль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940152" y="2060848"/>
            <a:ext cx="36004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5"/>
          </p:cNvCxnSpPr>
          <p:nvPr/>
        </p:nvCxnSpPr>
        <p:spPr>
          <a:xfrm>
            <a:off x="7343248" y="1965940"/>
            <a:ext cx="253088" cy="55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44008" y="2518048"/>
            <a:ext cx="1800200" cy="226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растениеводство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2518048"/>
            <a:ext cx="1944216" cy="2268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животноводство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7" y="2746315"/>
            <a:ext cx="18356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Зерновые культуры занимают 2/3 всех площадей: пшеница, кукуруза, сорго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20272" y="2747706"/>
            <a:ext cx="194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Разведение крупного рогатого скота: молочное и мясное направления.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220132"/>
            <a:ext cx="3528392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Сельскохозяйственные пояса:</a:t>
            </a:r>
            <a:endParaRPr lang="ru-RU" sz="1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Пшеничный пояс</a:t>
            </a:r>
            <a:endParaRPr lang="ru-RU" sz="1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Кукурузный пояс</a:t>
            </a:r>
            <a:endParaRPr lang="ru-RU" sz="1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Молочный пояс</a:t>
            </a:r>
            <a:endParaRPr lang="ru-RU" sz="1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Хлопковый пояс</a:t>
            </a:r>
            <a:endParaRPr lang="ru-RU" sz="10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Пояс животноводства</a:t>
            </a:r>
            <a:endParaRPr lang="ru-RU" sz="10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5652120" y="5949280"/>
            <a:ext cx="1817672" cy="4027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44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6. География транспорта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153"/>
          <a:stretch/>
        </p:blipFill>
        <p:spPr bwMode="auto">
          <a:xfrm>
            <a:off x="3649380" y="1900863"/>
            <a:ext cx="5461744" cy="174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383159"/>
            <a:ext cx="187220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Самый крупный транспортный узел США - Чикаго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0583" y="1500753"/>
            <a:ext cx="4073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Структура транспорта США </a:t>
            </a:r>
          </a:p>
        </p:txBody>
      </p:sp>
      <p:sp>
        <p:nvSpPr>
          <p:cNvPr id="8" name="Овал 7"/>
          <p:cNvSpPr/>
          <p:nvPr/>
        </p:nvSpPr>
        <p:spPr>
          <a:xfrm>
            <a:off x="-47589" y="4468989"/>
            <a:ext cx="3696969" cy="2187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Морской транспорт обслуживает внешнюю торговлю страны. Крупнейшие </a:t>
            </a:r>
            <a:r>
              <a:rPr lang="ru-RU" sz="1600" dirty="0"/>
              <a:t>морские порты США: Нью-Йорк, Хьюстон, Балтимор, Филадельфия, новый </a:t>
            </a:r>
            <a:r>
              <a:rPr lang="ru-RU" sz="1600" dirty="0" smtClean="0"/>
              <a:t>Орлеан</a:t>
            </a:r>
            <a:r>
              <a:rPr lang="ru-RU" sz="1600" dirty="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6015292" y="4603221"/>
            <a:ext cx="2952327" cy="2053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 речном транспорте важную роль играет водная система Миссисипи – Великие озера – река </a:t>
            </a:r>
            <a:r>
              <a:rPr lang="ru-RU" sz="1600" dirty="0" err="1"/>
              <a:t>Св.Лаврентия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2528" y="4437112"/>
            <a:ext cx="2141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размерам внешнеторгового оборота  США занимают первое место в мире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5137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90% всех международных  перевозок пассажиров осуществляется личными автомобилями. 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3995936" y="6093296"/>
            <a:ext cx="180020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384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Тесты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55934" cy="1901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/>
              <a:t>1. Цвет, отсутствующий на флаге США:</a:t>
            </a:r>
          </a:p>
          <a:p>
            <a:pPr marL="0" indent="0">
              <a:buNone/>
            </a:pPr>
            <a:r>
              <a:rPr lang="ru-RU" sz="1400" dirty="0" smtClean="0"/>
              <a:t>а) белый</a:t>
            </a:r>
            <a:r>
              <a:rPr lang="ru-RU" sz="1400" dirty="0"/>
              <a:t>	</a:t>
            </a:r>
          </a:p>
          <a:p>
            <a:pPr marL="0" indent="0">
              <a:buNone/>
            </a:pPr>
            <a:r>
              <a:rPr lang="ru-RU" sz="1400" dirty="0" smtClean="0"/>
              <a:t>б) желтый</a:t>
            </a:r>
            <a:r>
              <a:rPr lang="ru-RU" sz="1400" dirty="0"/>
              <a:t>	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в) зеленый</a:t>
            </a:r>
            <a:r>
              <a:rPr lang="ru-RU" sz="1400" dirty="0"/>
              <a:t>	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г</a:t>
            </a:r>
            <a:r>
              <a:rPr lang="ru-RU" sz="1400" dirty="0"/>
              <a:t>) </a:t>
            </a:r>
            <a:r>
              <a:rPr lang="ru-RU" sz="1400" dirty="0" smtClean="0"/>
              <a:t>красный </a:t>
            </a:r>
          </a:p>
          <a:p>
            <a:pPr marL="0" indent="0">
              <a:buNone/>
            </a:pPr>
            <a:r>
              <a:rPr lang="ru-RU" sz="1400" dirty="0" smtClean="0"/>
              <a:t>д</a:t>
            </a:r>
            <a:r>
              <a:rPr lang="ru-RU" sz="1400" dirty="0"/>
              <a:t>) синий</a:t>
            </a:r>
          </a:p>
          <a:p>
            <a:pPr marL="0" indent="0">
              <a:buNone/>
            </a:pPr>
            <a:r>
              <a:rPr lang="ru-RU" sz="1400" dirty="0" smtClean="0"/>
              <a:t>е</a:t>
            </a:r>
            <a:r>
              <a:rPr lang="ru-RU" sz="1400" dirty="0"/>
              <a:t>) </a:t>
            </a:r>
            <a:r>
              <a:rPr lang="ru-RU" sz="1400" dirty="0" smtClean="0"/>
              <a:t>черный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357562"/>
            <a:ext cx="3369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Правильный ответ: б), в), 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555" y="3714752"/>
            <a:ext cx="3299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2.</a:t>
            </a:r>
            <a:r>
              <a:rPr lang="ru-RU" sz="1400" b="1" dirty="0"/>
              <a:t> </a:t>
            </a:r>
            <a:r>
              <a:rPr lang="ru-RU" sz="1400" b="1" dirty="0" smtClean="0"/>
              <a:t>Самый </a:t>
            </a:r>
            <a:r>
              <a:rPr lang="ru-RU" sz="1400" b="1" dirty="0"/>
              <a:t>большой по площади штат США:</a:t>
            </a:r>
          </a:p>
          <a:p>
            <a:r>
              <a:rPr lang="ru-RU" sz="1400" dirty="0" smtClean="0"/>
              <a:t>а) Аляска</a:t>
            </a:r>
            <a:r>
              <a:rPr lang="ru-RU" sz="1400" dirty="0"/>
              <a:t>	</a:t>
            </a:r>
          </a:p>
          <a:p>
            <a:r>
              <a:rPr lang="ru-RU" sz="1400" dirty="0" smtClean="0"/>
              <a:t>б) Калифорния 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в</a:t>
            </a:r>
            <a:r>
              <a:rPr lang="ru-RU" sz="1400" dirty="0"/>
              <a:t>) Монтана</a:t>
            </a:r>
            <a:r>
              <a:rPr lang="ru-RU" sz="1400" dirty="0" smtClean="0"/>
              <a:t>   </a:t>
            </a:r>
          </a:p>
          <a:p>
            <a:r>
              <a:rPr lang="ru-RU" sz="1400" dirty="0" smtClean="0"/>
              <a:t>г</a:t>
            </a:r>
            <a:r>
              <a:rPr lang="ru-RU" sz="1400" dirty="0"/>
              <a:t>) Техас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214950"/>
            <a:ext cx="2643672" cy="357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Правильный</a:t>
            </a:r>
            <a:r>
              <a:rPr lang="ru-RU" sz="16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ответ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:  </a:t>
            </a:r>
            <a:r>
              <a:rPr lang="ru-RU" sz="16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а)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571612"/>
            <a:ext cx="45720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3</a:t>
            </a:r>
            <a:r>
              <a:rPr lang="ru-RU" sz="1400" b="1" dirty="0" smtClean="0"/>
              <a:t>. Самый </a:t>
            </a:r>
            <a:r>
              <a:rPr lang="ru-RU" sz="1400" b="1" dirty="0"/>
              <a:t>многонаселенный штат США:</a:t>
            </a:r>
          </a:p>
          <a:p>
            <a:r>
              <a:rPr lang="ru-RU" sz="1400" dirty="0" smtClean="0"/>
              <a:t>а) Калифорния      </a:t>
            </a:r>
          </a:p>
          <a:p>
            <a:r>
              <a:rPr lang="ru-RU" sz="1400" dirty="0" smtClean="0"/>
              <a:t>б) Нью-Йорк  </a:t>
            </a:r>
          </a:p>
          <a:p>
            <a:r>
              <a:rPr lang="ru-RU" sz="1400" dirty="0" smtClean="0"/>
              <a:t>в) </a:t>
            </a:r>
            <a:r>
              <a:rPr lang="ru-RU" sz="1400" dirty="0"/>
              <a:t>Техас</a:t>
            </a:r>
          </a:p>
          <a:p>
            <a:r>
              <a:rPr lang="ru-RU" sz="1400" dirty="0" smtClean="0"/>
              <a:t>г</a:t>
            </a:r>
            <a:r>
              <a:rPr lang="ru-RU" sz="1400" dirty="0"/>
              <a:t>) Флорида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714620"/>
            <a:ext cx="2650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Правильный</a:t>
            </a:r>
            <a:r>
              <a:rPr lang="ru-RU" sz="1600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ea typeface="Times New Roman"/>
                <a:cs typeface="Times New Roman"/>
              </a:rPr>
              <a:t>ответ</a:t>
            </a:r>
            <a:r>
              <a:rPr lang="ru-RU" sz="1600" b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: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а) </a:t>
            </a:r>
            <a:endParaRPr lang="ru-RU" sz="1600" dirty="0">
              <a:latin typeface="+mj-lt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143372" y="3286124"/>
            <a:ext cx="5214974" cy="23305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4.Первый город, основанный переселенцами из Европы в США: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Бостон	      в) Нью-Йорк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Вашингтон    г) Филадельфия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Times New Roman"/>
                <a:cs typeface="Times New Roman"/>
              </a:rPr>
              <a:t>Правильный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Times New Roman"/>
                <a:cs typeface="Times New Roman"/>
              </a:rPr>
              <a:t>ответ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: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Times New Roman"/>
                <a:cs typeface="Times New Roman"/>
              </a:rPr>
              <a:t>в)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Какой из перечисленных мегалополисов расположен не в США?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а)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Босваш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в)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Токайдо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б) Сан-Сан	г)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Чипитс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Times New Roman"/>
                <a:cs typeface="Times New Roman"/>
              </a:rPr>
              <a:t>Правильный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Times New Roman"/>
                <a:cs typeface="Times New Roman"/>
              </a:rPr>
              <a:t>ответ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: 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/>
                <a:cs typeface="Times New Roman"/>
              </a:rPr>
              <a:t>в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Times New Roman"/>
                <a:cs typeface="Times New Roman"/>
              </a:rPr>
              <a:t>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42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</a:t>
            </a:r>
            <a:r>
              <a:rPr lang="ru-RU" sz="1400" b="1" dirty="0" smtClean="0"/>
              <a:t>6. Определите</a:t>
            </a:r>
            <a:r>
              <a:rPr lang="ru-RU" sz="1400" b="1" dirty="0"/>
              <a:t>, по какому из перечисленных показателей </a:t>
            </a:r>
            <a:r>
              <a:rPr lang="ru-RU" sz="1400" b="1" dirty="0" smtClean="0"/>
              <a:t>США не </a:t>
            </a:r>
            <a:r>
              <a:rPr lang="ru-RU" sz="1400" b="1" dirty="0"/>
              <a:t>занимают первое место в мире.</a:t>
            </a:r>
          </a:p>
          <a:p>
            <a:r>
              <a:rPr lang="ru-RU" sz="1400" dirty="0" smtClean="0"/>
              <a:t>   1. Объем </a:t>
            </a:r>
            <a:r>
              <a:rPr lang="ru-RU" sz="1400" dirty="0"/>
              <a:t>промышленного производства</a:t>
            </a:r>
          </a:p>
          <a:p>
            <a:r>
              <a:rPr lang="ru-RU" sz="1400" dirty="0" smtClean="0"/>
              <a:t>   2. Выпуск </a:t>
            </a:r>
            <a:r>
              <a:rPr lang="ru-RU" sz="1400" dirty="0"/>
              <a:t>высокотехнологичной, наукоемкой продукции</a:t>
            </a:r>
          </a:p>
          <a:p>
            <a:r>
              <a:rPr lang="ru-RU" sz="1400" dirty="0" smtClean="0"/>
              <a:t>   3. Золотовалютный </a:t>
            </a:r>
            <a:r>
              <a:rPr lang="ru-RU" sz="1400" dirty="0"/>
              <a:t>запас</a:t>
            </a:r>
          </a:p>
          <a:p>
            <a:r>
              <a:rPr lang="ru-RU" sz="1400" dirty="0" smtClean="0"/>
              <a:t>   4. Объем </a:t>
            </a:r>
            <a:r>
              <a:rPr lang="ru-RU" sz="1400" dirty="0"/>
              <a:t>выпуска и экспорт сельскохозяйственной </a:t>
            </a:r>
            <a:r>
              <a:rPr lang="ru-RU" sz="1400" dirty="0" smtClean="0"/>
              <a:t>продукции</a:t>
            </a:r>
            <a:endParaRPr lang="ru-RU" sz="1400" dirty="0"/>
          </a:p>
          <a:p>
            <a:r>
              <a:rPr lang="ru-RU" sz="1400" dirty="0" smtClean="0"/>
              <a:t>   5. Количество </a:t>
            </a:r>
            <a:r>
              <a:rPr lang="ru-RU" sz="1400" dirty="0"/>
              <a:t>автомобилей и самолетов гражданской </a:t>
            </a:r>
            <a:r>
              <a:rPr lang="ru-RU" sz="1400" dirty="0" smtClean="0"/>
              <a:t>авиации</a:t>
            </a:r>
            <a:endParaRPr lang="ru-RU" sz="1400" dirty="0"/>
          </a:p>
          <a:p>
            <a:r>
              <a:rPr lang="ru-RU" sz="1400" dirty="0" smtClean="0"/>
              <a:t>   6. Количество </a:t>
            </a:r>
            <a:r>
              <a:rPr lang="ru-RU" sz="1400" dirty="0"/>
              <a:t>миллиардеров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428868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Правильный ответ:  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714620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b="1" dirty="0" smtClean="0"/>
              <a:t>7. Основные </a:t>
            </a:r>
            <a:r>
              <a:rPr lang="ru-RU" sz="1400" b="1" dirty="0"/>
              <a:t>зерновые культуры США</a:t>
            </a:r>
            <a:r>
              <a:rPr lang="ru-RU" sz="1400" dirty="0"/>
              <a:t>:</a:t>
            </a:r>
          </a:p>
          <a:p>
            <a:r>
              <a:rPr lang="ru-RU" sz="1400" dirty="0" smtClean="0"/>
              <a:t> а) гречиха </a:t>
            </a:r>
            <a:r>
              <a:rPr lang="ru-RU" sz="1400" dirty="0"/>
              <a:t>и сорго</a:t>
            </a:r>
          </a:p>
          <a:p>
            <a:r>
              <a:rPr lang="ru-RU" sz="1400" dirty="0" smtClean="0"/>
              <a:t> б) кукуруза </a:t>
            </a:r>
            <a:r>
              <a:rPr lang="ru-RU" sz="1400" dirty="0"/>
              <a:t>и пшеница</a:t>
            </a:r>
          </a:p>
          <a:p>
            <a:r>
              <a:rPr lang="ru-RU" sz="1400" dirty="0" smtClean="0"/>
              <a:t> в) овес </a:t>
            </a:r>
            <a:r>
              <a:rPr lang="ru-RU" sz="1400" dirty="0"/>
              <a:t>и ячмень</a:t>
            </a:r>
          </a:p>
          <a:p>
            <a:r>
              <a:rPr lang="ru-RU" sz="1400" dirty="0" smtClean="0"/>
              <a:t> г) рис </a:t>
            </a:r>
            <a:r>
              <a:rPr lang="ru-RU" sz="1400" dirty="0"/>
              <a:t>и рожь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857628"/>
            <a:ext cx="2371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Правильный ответ:  </a:t>
            </a:r>
            <a:r>
              <a:rPr lang="ru-RU" sz="1400" b="1" dirty="0" smtClean="0">
                <a:solidFill>
                  <a:srgbClr val="FF0000"/>
                </a:solidFill>
              </a:rPr>
              <a:t>б)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214818"/>
            <a:ext cx="62126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8</a:t>
            </a:r>
            <a:r>
              <a:rPr lang="ru-RU" sz="1400" b="1" dirty="0" smtClean="0"/>
              <a:t>. Какой </a:t>
            </a:r>
            <a:r>
              <a:rPr lang="ru-RU" sz="1400" b="1" dirty="0"/>
              <a:t>из штатов США </a:t>
            </a:r>
            <a:r>
              <a:rPr lang="ru-RU" sz="1400" b="1" dirty="0" smtClean="0"/>
              <a:t>не имеет выхода </a:t>
            </a:r>
            <a:r>
              <a:rPr lang="ru-RU" sz="1400" b="1" dirty="0"/>
              <a:t>к Тихому океану?</a:t>
            </a:r>
          </a:p>
          <a:p>
            <a:r>
              <a:rPr lang="ru-RU" sz="1400" dirty="0" smtClean="0"/>
              <a:t>а) Аризона</a:t>
            </a:r>
            <a:r>
              <a:rPr lang="ru-RU" sz="1400" dirty="0"/>
              <a:t>	</a:t>
            </a:r>
            <a:endParaRPr lang="ru-RU" sz="1400" dirty="0" smtClean="0"/>
          </a:p>
          <a:p>
            <a:r>
              <a:rPr lang="ru-RU" sz="1400" dirty="0" smtClean="0"/>
              <a:t>б) Вашингтон</a:t>
            </a:r>
          </a:p>
          <a:p>
            <a:r>
              <a:rPr lang="ru-RU" sz="1400" dirty="0" smtClean="0"/>
              <a:t>в</a:t>
            </a:r>
            <a:r>
              <a:rPr lang="ru-RU" sz="1400" dirty="0"/>
              <a:t>) Калифорния</a:t>
            </a:r>
          </a:p>
          <a:p>
            <a:r>
              <a:rPr lang="ru-RU" sz="1400" dirty="0" smtClean="0"/>
              <a:t>г</a:t>
            </a:r>
            <a:r>
              <a:rPr lang="ru-RU" sz="1400" dirty="0"/>
              <a:t>) Орегон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572140"/>
            <a:ext cx="2366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Правильный ответ:  </a:t>
            </a:r>
            <a:r>
              <a:rPr lang="ru-RU" sz="1400" b="1" dirty="0" smtClean="0">
                <a:solidFill>
                  <a:srgbClr val="FF0000"/>
                </a:solidFill>
              </a:rPr>
              <a:t>а)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63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3097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9. Штаб-квартира </a:t>
            </a:r>
            <a:r>
              <a:rPr lang="ru-RU" sz="1400" b="1" dirty="0"/>
              <a:t>какой международной организации </a:t>
            </a:r>
            <a:r>
              <a:rPr lang="ru-RU" sz="1400" b="1" dirty="0" smtClean="0"/>
              <a:t>находится </a:t>
            </a:r>
            <a:r>
              <a:rPr lang="ru-RU" sz="1400" b="1" dirty="0"/>
              <a:t>в Нью-Йорке?</a:t>
            </a:r>
          </a:p>
          <a:p>
            <a:r>
              <a:rPr lang="ru-RU" sz="1400" dirty="0" smtClean="0"/>
              <a:t>а) ВОЗ</a:t>
            </a:r>
            <a:r>
              <a:rPr lang="ru-RU" sz="1400" dirty="0"/>
              <a:t>	</a:t>
            </a:r>
            <a:endParaRPr lang="ru-RU" sz="1400" dirty="0" smtClean="0"/>
          </a:p>
          <a:p>
            <a:r>
              <a:rPr lang="ru-RU" sz="1400" dirty="0" smtClean="0"/>
              <a:t>б) МАГАТЭ</a:t>
            </a:r>
            <a:r>
              <a:rPr lang="ru-RU" sz="1400" dirty="0"/>
              <a:t>	</a:t>
            </a:r>
            <a:endParaRPr lang="ru-RU" sz="1400" dirty="0" smtClean="0"/>
          </a:p>
          <a:p>
            <a:r>
              <a:rPr lang="ru-RU" sz="1400" dirty="0" smtClean="0"/>
              <a:t>в) МВФ</a:t>
            </a:r>
            <a:r>
              <a:rPr lang="ru-RU" sz="1400" dirty="0"/>
              <a:t>	 </a:t>
            </a:r>
            <a:endParaRPr lang="ru-RU" sz="1400" dirty="0" smtClean="0"/>
          </a:p>
          <a:p>
            <a:r>
              <a:rPr lang="ru-RU" sz="1400" dirty="0" smtClean="0"/>
              <a:t>г</a:t>
            </a:r>
            <a:r>
              <a:rPr lang="ru-RU" sz="1400" dirty="0"/>
              <a:t>) </a:t>
            </a:r>
            <a:r>
              <a:rPr lang="ru-RU" sz="1400" dirty="0" smtClean="0"/>
              <a:t>НАТО </a:t>
            </a:r>
          </a:p>
          <a:p>
            <a:r>
              <a:rPr lang="ru-RU" sz="1400" dirty="0" smtClean="0"/>
              <a:t>д)  ООН</a:t>
            </a:r>
            <a:endParaRPr lang="ru-RU" sz="1400" dirty="0"/>
          </a:p>
          <a:p>
            <a:r>
              <a:rPr lang="ru-RU" sz="1400" dirty="0" smtClean="0"/>
              <a:t>е</a:t>
            </a:r>
            <a:r>
              <a:rPr lang="ru-RU" sz="1400" dirty="0"/>
              <a:t>) </a:t>
            </a:r>
            <a:r>
              <a:rPr lang="ru-RU" sz="1400" dirty="0" smtClean="0"/>
              <a:t>ЮНЕСКО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7364"/>
            <a:ext cx="2369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Правильный ответ: </a:t>
            </a:r>
            <a:r>
              <a:rPr lang="ru-RU" sz="1400" b="1" dirty="0" smtClean="0">
                <a:solidFill>
                  <a:srgbClr val="FF0000"/>
                </a:solidFill>
              </a:rPr>
              <a:t>д)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10.На </a:t>
            </a:r>
            <a:r>
              <a:rPr lang="ru-RU" sz="1400" b="1" dirty="0"/>
              <a:t>какой реке США находится крупнейший в мире каскад ГЭС:</a:t>
            </a:r>
          </a:p>
          <a:p>
            <a:r>
              <a:rPr lang="ru-RU" sz="1400" dirty="0"/>
              <a:t>а) Колорадо   </a:t>
            </a:r>
            <a:endParaRPr lang="ru-RU" sz="1400" dirty="0" smtClean="0"/>
          </a:p>
          <a:p>
            <a:r>
              <a:rPr lang="ru-RU" sz="1400" dirty="0" smtClean="0"/>
              <a:t>б</a:t>
            </a:r>
            <a:r>
              <a:rPr lang="ru-RU" sz="1400" dirty="0"/>
              <a:t>) Колумбия   </a:t>
            </a:r>
            <a:endParaRPr lang="ru-RU" sz="1400" dirty="0" smtClean="0"/>
          </a:p>
          <a:p>
            <a:r>
              <a:rPr lang="ru-RU" sz="1400" dirty="0" smtClean="0"/>
              <a:t>в</a:t>
            </a:r>
            <a:r>
              <a:rPr lang="ru-RU" sz="1400" dirty="0"/>
              <a:t>) Миссури   </a:t>
            </a:r>
            <a:endParaRPr lang="ru-RU" sz="1400" dirty="0" smtClean="0"/>
          </a:p>
          <a:p>
            <a:r>
              <a:rPr lang="ru-RU" sz="1400" dirty="0" smtClean="0"/>
              <a:t>г</a:t>
            </a:r>
            <a:r>
              <a:rPr lang="ru-RU" sz="1400" dirty="0"/>
              <a:t>) Огайо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00438"/>
            <a:ext cx="2366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Правильный ответ: а</a:t>
            </a:r>
            <a:r>
              <a:rPr lang="ru-RU" sz="1400" b="1" dirty="0" smtClean="0">
                <a:solidFill>
                  <a:srgbClr val="FF0000"/>
                </a:solidFill>
              </a:rPr>
              <a:t>) 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6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392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I. </a:t>
            </a:r>
            <a:r>
              <a:rPr lang="ru-RU" sz="3200" dirty="0" smtClean="0"/>
              <a:t>Общая характеристика США:</a:t>
            </a:r>
          </a:p>
          <a:p>
            <a:pPr marL="0" indent="0">
              <a:buNone/>
            </a:pPr>
            <a:r>
              <a:rPr lang="ru-RU" sz="3200" dirty="0">
                <a:hlinkClick r:id="rId2" action="ppaction://hlinksldjump"/>
              </a:rPr>
              <a:t> </a:t>
            </a:r>
            <a:r>
              <a:rPr lang="ru-RU" sz="3200" dirty="0" smtClean="0">
                <a:hlinkClick r:id="rId2" action="ppaction://hlinksldjump"/>
              </a:rPr>
              <a:t>   1. Территория, границы, положение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   </a:t>
            </a:r>
            <a:r>
              <a:rPr lang="ru-RU" sz="3200" dirty="0" smtClean="0">
                <a:hlinkClick r:id="rId3" action="ppaction://hlinksldjump"/>
              </a:rPr>
              <a:t>2. Население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   </a:t>
            </a:r>
            <a:r>
              <a:rPr lang="ru-RU" sz="3200" dirty="0" smtClean="0">
                <a:hlinkClick r:id="rId4" action="ppaction://hlinksldjump"/>
              </a:rPr>
              <a:t>3. Характеристика хозяйства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   </a:t>
            </a:r>
            <a:r>
              <a:rPr lang="ru-RU" sz="3200" dirty="0" smtClean="0">
                <a:hlinkClick r:id="rId5" action="ppaction://hlinksldjump"/>
              </a:rPr>
              <a:t>4. География промышленности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hlinkClick r:id="rId6" action="ppaction://hlinksldjump"/>
              </a:rPr>
              <a:t>    5. География сельского хозяйства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hlinkClick r:id="rId7" action="ppaction://hlinksldjump"/>
              </a:rPr>
              <a:t>    6. География транспорта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>
                <a:hlinkClick r:id="rId8" action="ppaction://hlinksldjump"/>
              </a:rPr>
              <a:t>    7. Тесты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62242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3" y="548680"/>
            <a:ext cx="91440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127" y="116632"/>
            <a:ext cx="5712990" cy="5108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1.Общая характеристика США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9267393"/>
              </p:ext>
            </p:extLst>
          </p:nvPr>
        </p:nvGraphicFramePr>
        <p:xfrm>
          <a:off x="6255580" y="1052736"/>
          <a:ext cx="2880320" cy="213458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4839"/>
                <a:gridCol w="995312"/>
                <a:gridCol w="1520169"/>
              </a:tblGrid>
              <a:tr h="298934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134137" marT="30660" marB="3066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Название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134137" marT="30660" marB="3066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Площадь (км²)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134137" marT="30660" marB="30660" anchor="ctr"/>
                </a:tc>
              </a:tr>
              <a:tr h="286603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hlinkClick r:id="rId3" tooltip="Россия"/>
                        </a:rPr>
                        <a:t>Россия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17 098 242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</a:tr>
              <a:tr h="344089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u="none" strike="noStrike" dirty="0">
                          <a:effectLst/>
                          <a:hlinkClick r:id="rId4" tooltip="Канада"/>
                        </a:rPr>
                        <a:t>Канада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9 976 139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</a:tr>
              <a:tr h="422557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hlinkClick r:id="rId5" tooltip="КНР"/>
                        </a:rPr>
                        <a:t>КНР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9 598 962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</a:tr>
              <a:tr h="495798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u="none" strike="noStrike" dirty="0" smtClean="0">
                          <a:effectLst/>
                          <a:hlinkClick r:id="rId6" tooltip="США"/>
                        </a:rPr>
                        <a:t>США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9 519 431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</a:tr>
              <a:tr h="286603">
                <a:tc>
                  <a:txBody>
                    <a:bodyPr/>
                    <a:lstStyle/>
                    <a:p>
                      <a:pPr algn="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 b="0" i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u="none" strike="noStrike" dirty="0">
                          <a:effectLst/>
                          <a:hlinkClick r:id="rId7" tooltip="Бразилия"/>
                        </a:rPr>
                        <a:t>Бразилия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8 511 965</a:t>
                      </a:r>
                      <a:endParaRPr lang="ru-RU" sz="1200" b="0" i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1320" marR="61320" marT="30660" marB="30660" anchor="ctr"/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764704"/>
            <a:ext cx="8503920" cy="53343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222" y="586755"/>
            <a:ext cx="208823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США – 4 место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о территории</a:t>
            </a:r>
            <a:endParaRPr lang="ru-RU" b="1" dirty="0"/>
          </a:p>
        </p:txBody>
      </p:sp>
      <p:sp>
        <p:nvSpPr>
          <p:cNvPr id="6" name="AutoShape 2" descr="Флаг России"/>
          <p:cNvSpPr>
            <a:spLocks noChangeAspect="1" noChangeArrowheads="1"/>
          </p:cNvSpPr>
          <p:nvPr/>
        </p:nvSpPr>
        <p:spPr bwMode="auto">
          <a:xfrm>
            <a:off x="1706563" y="1524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" descr="Флаг Канады"/>
          <p:cNvSpPr>
            <a:spLocks noChangeAspect="1" noChangeArrowheads="1"/>
          </p:cNvSpPr>
          <p:nvPr/>
        </p:nvSpPr>
        <p:spPr bwMode="auto">
          <a:xfrm>
            <a:off x="1706563" y="15240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Флаг Китайской Народной Республики"/>
          <p:cNvSpPr>
            <a:spLocks noChangeAspect="1" noChangeArrowheads="1"/>
          </p:cNvSpPr>
          <p:nvPr/>
        </p:nvSpPr>
        <p:spPr bwMode="auto">
          <a:xfrm>
            <a:off x="1706563" y="1524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5" descr="Флаг США"/>
          <p:cNvSpPr>
            <a:spLocks noChangeAspect="1" noChangeArrowheads="1"/>
          </p:cNvSpPr>
          <p:nvPr/>
        </p:nvSpPr>
        <p:spPr bwMode="auto">
          <a:xfrm>
            <a:off x="1706563" y="15240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Флаг Бразилии"/>
          <p:cNvSpPr>
            <a:spLocks noChangeAspect="1" noChangeArrowheads="1"/>
          </p:cNvSpPr>
          <p:nvPr/>
        </p:nvSpPr>
        <p:spPr bwMode="auto">
          <a:xfrm>
            <a:off x="1706563" y="1524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9512" y="4881358"/>
            <a:ext cx="3816424" cy="10801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Сухопутные границы</a:t>
            </a:r>
          </a:p>
          <a:p>
            <a:pPr algn="ctr"/>
            <a:r>
              <a:rPr lang="ru-RU" dirty="0"/>
              <a:t> с Канадой и Мексикой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44415" y="4309108"/>
            <a:ext cx="3096344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Выгодное ЭГП: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Морские границы</a:t>
            </a:r>
          </a:p>
          <a:p>
            <a:pPr marL="342900" indent="-342900">
              <a:buAutoNum type="arabicPeriod"/>
            </a:pPr>
            <a:r>
              <a:rPr lang="ru-RU" dirty="0" smtClean="0"/>
              <a:t>Естественные гавани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Основная территория – между двумя океанами.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998" y="2635247"/>
            <a:ext cx="4644008" cy="1673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В состав США входят три части:</a:t>
            </a:r>
          </a:p>
          <a:p>
            <a:r>
              <a:rPr lang="ru-RU" dirty="0" smtClean="0"/>
              <a:t>1)основная </a:t>
            </a:r>
            <a:r>
              <a:rPr lang="ru-RU" dirty="0"/>
              <a:t>территория (США- 48 штатов)</a:t>
            </a:r>
          </a:p>
          <a:p>
            <a:r>
              <a:rPr lang="ru-RU" dirty="0" smtClean="0"/>
              <a:t>2)Аляска</a:t>
            </a:r>
            <a:endParaRPr lang="ru-RU" dirty="0"/>
          </a:p>
          <a:p>
            <a:r>
              <a:rPr lang="ru-RU" dirty="0" smtClean="0"/>
              <a:t>3)Гавайские </a:t>
            </a:r>
            <a:r>
              <a:rPr lang="ru-RU" dirty="0"/>
              <a:t>острова в Тихом океане</a:t>
            </a:r>
          </a:p>
          <a:p>
            <a:pPr algn="ctr"/>
            <a:endParaRPr lang="ru-RU" dirty="0"/>
          </a:p>
        </p:txBody>
      </p:sp>
      <p:sp>
        <p:nvSpPr>
          <p:cNvPr id="14" name="Стрелка вправо 13">
            <a:hlinkClick r:id="rId8" action="ppaction://hlinksldjump"/>
          </p:cNvPr>
          <p:cNvSpPr/>
          <p:nvPr/>
        </p:nvSpPr>
        <p:spPr>
          <a:xfrm>
            <a:off x="8244408" y="6254989"/>
            <a:ext cx="576064" cy="414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13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/>
          <a:lstStyle/>
          <a:p>
            <a:r>
              <a:rPr lang="ru-RU" dirty="0" smtClean="0"/>
              <a:t>Государственный строй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18" y="908720"/>
            <a:ext cx="871296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8684" y="5373216"/>
            <a:ext cx="2465126" cy="13410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 штатов + Федеральный </a:t>
            </a:r>
            <a:r>
              <a:rPr lang="ru-RU" dirty="0"/>
              <a:t>округ </a:t>
            </a:r>
            <a:r>
              <a:rPr lang="ru-RU" dirty="0" smtClean="0"/>
              <a:t>Колумбия.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толица </a:t>
            </a:r>
            <a:r>
              <a:rPr lang="ru-RU" dirty="0"/>
              <a:t>страны - Вашингтон</a:t>
            </a: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4585002" y="6142214"/>
            <a:ext cx="1584176" cy="455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370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2.Население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21380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b="1" dirty="0"/>
              <a:t>По численности населения США</a:t>
            </a:r>
            <a:r>
              <a:rPr lang="ru-RU" sz="1600" dirty="0"/>
              <a:t> занимают 3 </a:t>
            </a:r>
            <a:r>
              <a:rPr lang="ru-RU" sz="1600" b="1" dirty="0"/>
              <a:t>место в мире – 300 млн. </a:t>
            </a:r>
            <a:r>
              <a:rPr lang="ru-RU" sz="1600" b="1" dirty="0" smtClean="0"/>
              <a:t>чел.</a:t>
            </a:r>
            <a:r>
              <a:rPr lang="ru-RU" sz="1600" dirty="0" smtClean="0"/>
              <a:t> </a:t>
            </a:r>
            <a:r>
              <a:rPr lang="ru-RU" sz="1600" dirty="0"/>
              <a:t>(после Китая и Индии</a:t>
            </a:r>
            <a:r>
              <a:rPr lang="ru-RU" sz="16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Абсолютный </a:t>
            </a:r>
            <a:r>
              <a:rPr lang="ru-RU" sz="1600" b="1" dirty="0"/>
              <a:t>годовой прирост населения </a:t>
            </a:r>
            <a:r>
              <a:rPr lang="ru-RU" sz="1600" dirty="0"/>
              <a:t>составляет </a:t>
            </a:r>
            <a:r>
              <a:rPr lang="ru-RU" sz="1600" b="1" dirty="0"/>
              <a:t>2-2,5 млн. </a:t>
            </a:r>
            <a:r>
              <a:rPr lang="ru-RU" sz="1600" b="1" dirty="0" smtClean="0"/>
              <a:t>чел.</a:t>
            </a:r>
            <a:r>
              <a:rPr lang="ru-RU" sz="1600" dirty="0" smtClean="0"/>
              <a:t>, </a:t>
            </a:r>
            <a:r>
              <a:rPr lang="ru-RU" sz="1600" dirty="0"/>
              <a:t>обеспечивая его расширенное </a:t>
            </a:r>
            <a:r>
              <a:rPr lang="ru-RU" sz="1600" dirty="0" smtClean="0"/>
              <a:t>воспроизводство.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Однако примерно 40% этого прироста обеспечивается благодаря иммиграции. С начала </a:t>
            </a:r>
            <a:r>
              <a:rPr lang="en-US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XIX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века в страну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прибыло 60 млн. человек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из почти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70 стран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мира. И сегодня, несмотря на ограничения,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ежегодный приток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только легальных иммигрантов составляет около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1 млн. человек</a:t>
            </a:r>
            <a:endParaRPr lang="ru-RU" sz="1600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938761" cy="26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979" y="3622863"/>
            <a:ext cx="4169668" cy="28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5508104" y="6437041"/>
            <a:ext cx="2520280" cy="304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Этнические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682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16552" y="1340768"/>
            <a:ext cx="8503920" cy="4572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Американцы </a:t>
            </a:r>
            <a:r>
              <a:rPr lang="ru-RU" sz="2000" b="1" dirty="0"/>
              <a:t>США </a:t>
            </a:r>
            <a:r>
              <a:rPr lang="ru-RU" sz="2000" dirty="0" smtClean="0"/>
              <a:t>. Из </a:t>
            </a:r>
            <a:r>
              <a:rPr lang="ru-RU" sz="2000" dirty="0"/>
              <a:t>них 80%  это выходцы из Европы; 12% -  афроамериканцы; американцы латиноамериканского и почти 4% азиатско-тихоокеанского происхождения.</a:t>
            </a:r>
          </a:p>
          <a:p>
            <a:r>
              <a:rPr lang="ru-RU" sz="2000" b="1" dirty="0"/>
              <a:t>Переходные иммигрантские группы </a:t>
            </a:r>
            <a:r>
              <a:rPr lang="ru-RU" sz="2000" dirty="0"/>
              <a:t>, сравнительно недавно переселившихся в США и еще не «натурализовавшихся» в этой стране.</a:t>
            </a:r>
          </a:p>
          <a:p>
            <a:r>
              <a:rPr lang="ru-RU" sz="2000" b="1" dirty="0"/>
              <a:t>Жители-аборигены</a:t>
            </a:r>
            <a:r>
              <a:rPr lang="ru-RU" sz="2000" dirty="0"/>
              <a:t> (около 1% населения страны)- индейцы, алеуты и эскимосы.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8854"/>
            <a:ext cx="6564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Три главные этнические группы: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143380"/>
            <a:ext cx="3095005" cy="192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7380312" y="6093296"/>
            <a:ext cx="1524058" cy="410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плотность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094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/>
              <a:t>ПЛОТНОСТЬ И РАЗМЕЩЕНИЕ НАСЕЛЕНИЯ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Для </a:t>
            </a:r>
            <a:r>
              <a:rPr lang="ru-RU" dirty="0"/>
              <a:t>размещения населения характерны очень большие различия: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64916" y="2343920"/>
            <a:ext cx="3384376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1) 70</a:t>
            </a:r>
            <a:r>
              <a:rPr lang="ru-RU" dirty="0"/>
              <a:t>% жителей США проживают на территории, занимающей всего 12% общей площади страны</a:t>
            </a:r>
          </a:p>
        </p:txBody>
      </p:sp>
      <p:sp>
        <p:nvSpPr>
          <p:cNvPr id="5" name="Овал 4"/>
          <p:cNvSpPr/>
          <p:nvPr/>
        </p:nvSpPr>
        <p:spPr>
          <a:xfrm>
            <a:off x="5256076" y="2276872"/>
            <a:ext cx="3312368" cy="2160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2)Велики </a:t>
            </a:r>
            <a:r>
              <a:rPr lang="ru-RU" dirty="0"/>
              <a:t>различия между приморскими (приозерными) и горными штатами: от 350-400 чел. до 2-5 чел. на1 </a:t>
            </a:r>
            <a:r>
              <a:rPr lang="ru-RU" dirty="0" err="1"/>
              <a:t>кв.км</a:t>
            </a:r>
            <a:r>
              <a:rPr lang="ru-RU" dirty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712888" y="4437112"/>
            <a:ext cx="3888432" cy="2160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3)Возросли </a:t>
            </a:r>
            <a:r>
              <a:rPr lang="ru-RU" dirty="0"/>
              <a:t>внутренние миграции </a:t>
            </a:r>
            <a:r>
              <a:rPr lang="ru-RU" dirty="0" smtClean="0"/>
              <a:t>населения - пенсионеров</a:t>
            </a:r>
            <a:r>
              <a:rPr lang="ru-RU" dirty="0"/>
              <a:t>, из штатов Севера(«снежный пояс») в штаты Юга («солнечный пояс»).</a:t>
            </a:r>
          </a:p>
        </p:txBody>
      </p:sp>
      <p:sp>
        <p:nvSpPr>
          <p:cNvPr id="7" name="Овал 6"/>
          <p:cNvSpPr/>
          <p:nvPr/>
        </p:nvSpPr>
        <p:spPr>
          <a:xfrm>
            <a:off x="5436096" y="4653136"/>
            <a:ext cx="2952328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4)Быстрее </a:t>
            </a:r>
            <a:r>
              <a:rPr lang="ru-RU" dirty="0"/>
              <a:t>всего растет население Техаса, Флориды и особенно Калифорнии.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29995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США-СТРАНА </a:t>
            </a:r>
            <a:r>
              <a:rPr lang="ru-RU" dirty="0"/>
              <a:t>ГОРОДСКИХ АГЛОМЕРАЦИЙ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/>
              <a:t>В 1950 г. В США насчитывалось 170 городских агломераций, а сейчас около 300</a:t>
            </a:r>
          </a:p>
          <a:p>
            <a:r>
              <a:rPr lang="ru-RU" sz="2000" dirty="0"/>
              <a:t>Городов- «миллионеров» в США всего 10, а агломераций – «миллионеров»-50. В них проживает более половины городского населения США.</a:t>
            </a:r>
          </a:p>
          <a:p>
            <a:r>
              <a:rPr lang="ru-RU" sz="2000" dirty="0"/>
              <a:t>В 50-х годах американские географы отметили формирование в США  </a:t>
            </a:r>
            <a:r>
              <a:rPr lang="ru-RU" sz="2000" dirty="0" smtClean="0"/>
              <a:t>мегалополисов. Ныне в стране  три мегалополиса:«</a:t>
            </a:r>
            <a:r>
              <a:rPr lang="ru-RU" sz="2000" dirty="0" err="1" smtClean="0"/>
              <a:t>Босваш</a:t>
            </a:r>
            <a:r>
              <a:rPr lang="ru-RU" sz="2000" dirty="0" smtClean="0"/>
              <a:t>», «</a:t>
            </a:r>
            <a:r>
              <a:rPr lang="ru-RU" sz="2000" dirty="0" err="1" smtClean="0"/>
              <a:t>Чипитс</a:t>
            </a:r>
            <a:r>
              <a:rPr lang="ru-RU" sz="2000" dirty="0" smtClean="0"/>
              <a:t>», «</a:t>
            </a:r>
            <a:r>
              <a:rPr lang="ru-RU" sz="2000" dirty="0" err="1" smtClean="0"/>
              <a:t>Сансан</a:t>
            </a:r>
            <a:r>
              <a:rPr lang="ru-RU" sz="2000" dirty="0" smtClean="0"/>
              <a:t>».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" y="4107007"/>
            <a:ext cx="3665698" cy="27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660" y="4150355"/>
            <a:ext cx="53285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7236296" y="6309320"/>
            <a:ext cx="172819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096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Характеристика хозяйства </a:t>
            </a: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251520" y="1525523"/>
            <a:ext cx="3384376" cy="64807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ВВП США – 10 трлн. </a:t>
            </a:r>
            <a:r>
              <a:rPr lang="ru-RU" dirty="0"/>
              <a:t>д</a:t>
            </a:r>
            <a:r>
              <a:rPr lang="ru-RU" dirty="0" smtClean="0"/>
              <a:t>олл.</a:t>
            </a:r>
          </a:p>
          <a:p>
            <a:pPr algn="ctr"/>
            <a:r>
              <a:rPr lang="ru-RU" dirty="0" smtClean="0"/>
              <a:t>(1/5 мирового ВВП)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525523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США занимают первое место в мире:</a:t>
            </a:r>
          </a:p>
          <a:p>
            <a:r>
              <a:rPr lang="ru-RU" dirty="0" smtClean="0"/>
              <a:t>• по </a:t>
            </a:r>
            <a:r>
              <a:rPr lang="ru-RU" dirty="0"/>
              <a:t>объему промышленного производства</a:t>
            </a:r>
          </a:p>
          <a:p>
            <a:r>
              <a:rPr lang="ru-RU" dirty="0" smtClean="0"/>
              <a:t>• по </a:t>
            </a:r>
            <a:r>
              <a:rPr lang="ru-RU" dirty="0"/>
              <a:t>уровню научно-технического потенциала</a:t>
            </a:r>
          </a:p>
          <a:p>
            <a:r>
              <a:rPr lang="ru-RU" dirty="0" smtClean="0"/>
              <a:t>• по </a:t>
            </a:r>
            <a:r>
              <a:rPr lang="ru-RU" dirty="0"/>
              <a:t>выпуску наукоемкой продукции</a:t>
            </a:r>
          </a:p>
          <a:p>
            <a:r>
              <a:rPr lang="ru-RU" dirty="0" smtClean="0"/>
              <a:t>• по </a:t>
            </a:r>
            <a:r>
              <a:rPr lang="ru-RU" dirty="0"/>
              <a:t>развитию непроизводственной сферы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420888"/>
            <a:ext cx="30243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«Вторая экономика» </a:t>
            </a:r>
            <a:r>
              <a:rPr lang="ru-RU" dirty="0"/>
              <a:t>- это создание в других странах большое число различных производств, с помощью своих прямых зарубежных инвестиций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760" y="4653136"/>
            <a:ext cx="6588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Промышленность США </a:t>
            </a:r>
            <a:r>
              <a:rPr lang="ru-RU" b="1" dirty="0"/>
              <a:t>отличается высоким уровнем, производственной и территориальной концентрацией</a:t>
            </a:r>
            <a:r>
              <a:rPr lang="ru-RU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 размерам сельскохозяйственного производства США также значительно превосходит любую страну (США первые перешли к </a:t>
            </a:r>
            <a:r>
              <a:rPr lang="ru-RU" b="1" dirty="0"/>
              <a:t>агробизнесу</a:t>
            </a:r>
            <a:r>
              <a:rPr lang="ru-RU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69702" y="4099138"/>
            <a:ext cx="2141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Постадийная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специализация </a:t>
            </a:r>
            <a:r>
              <a:rPr lang="ru-RU" dirty="0"/>
              <a:t>– расчленение единого производственного процесса на отдельные звенья.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7020272" y="6407462"/>
            <a:ext cx="1584176" cy="3339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860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395</TotalTime>
  <Words>1031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Соединённые Штаты Америки</vt:lpstr>
      <vt:lpstr>Содержание</vt:lpstr>
      <vt:lpstr>1.Общая характеристика США</vt:lpstr>
      <vt:lpstr>Государственный строй</vt:lpstr>
      <vt:lpstr>2.Население</vt:lpstr>
      <vt:lpstr>Слайд 6</vt:lpstr>
      <vt:lpstr>ПЛОТНОСТЬ И РАЗМЕЩЕНИЕ НАСЕЛЕНИЯ</vt:lpstr>
      <vt:lpstr>США-СТРАНА ГОРОДСКИХ АГЛОМЕРАЦИЙ</vt:lpstr>
      <vt:lpstr>3. Характеристика хозяйства </vt:lpstr>
      <vt:lpstr> 4. География промышленности</vt:lpstr>
      <vt:lpstr>5. География сельского хозяйства</vt:lpstr>
      <vt:lpstr> 6. География транспорта</vt:lpstr>
      <vt:lpstr>Тесты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Соединённые Штаты Америки</dc:title>
  <dc:creator>Admin</dc:creator>
  <cp:lastModifiedBy>Александр</cp:lastModifiedBy>
  <cp:revision>34</cp:revision>
  <dcterms:created xsi:type="dcterms:W3CDTF">2014-02-20T12:04:03Z</dcterms:created>
  <dcterms:modified xsi:type="dcterms:W3CDTF">2015-09-03T18:02:17Z</dcterms:modified>
</cp:coreProperties>
</file>