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92" r:id="rId3"/>
    <p:sldId id="278" r:id="rId4"/>
    <p:sldId id="279" r:id="rId5"/>
    <p:sldId id="291" r:id="rId6"/>
    <p:sldId id="273" r:id="rId7"/>
    <p:sldId id="280" r:id="rId8"/>
    <p:sldId id="295" r:id="rId9"/>
    <p:sldId id="272" r:id="rId10"/>
    <p:sldId id="281" r:id="rId11"/>
    <p:sldId id="282" r:id="rId12"/>
    <p:sldId id="265" r:id="rId13"/>
    <p:sldId id="267" r:id="rId14"/>
    <p:sldId id="283" r:id="rId15"/>
    <p:sldId id="297" r:id="rId16"/>
    <p:sldId id="284" r:id="rId17"/>
    <p:sldId id="285" r:id="rId18"/>
    <p:sldId id="294" r:id="rId19"/>
    <p:sldId id="290" r:id="rId20"/>
    <p:sldId id="298" r:id="rId21"/>
    <p:sldId id="286" r:id="rId22"/>
    <p:sldId id="287" r:id="rId23"/>
    <p:sldId id="28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3006"/>
    <a:srgbClr val="FF66CC"/>
    <a:srgbClr val="9A4E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2" autoAdjust="0"/>
    <p:restoredTop sz="91815" autoAdjust="0"/>
  </p:normalViewPr>
  <p:slideViewPr>
    <p:cSldViewPr>
      <p:cViewPr varScale="1">
        <p:scale>
          <a:sx n="107" d="100"/>
          <a:sy n="107" d="100"/>
        </p:scale>
        <p:origin x="-173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4E6B8E-8B4A-47CB-AA51-ECF04F28CD0E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179A45-3151-41C1-AE0B-D9AA37B92B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078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179A45-3151-41C1-AE0B-D9AA37B92B9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A6048-35E8-4C0B-9504-9C3534174415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634A5-1977-418D-8102-6E1CFE53E9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A6048-35E8-4C0B-9504-9C3534174415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634A5-1977-418D-8102-6E1CFE53E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A6048-35E8-4C0B-9504-9C3534174415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634A5-1977-418D-8102-6E1CFE53E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A6048-35E8-4C0B-9504-9C3534174415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634A5-1977-418D-8102-6E1CFE53E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A6048-35E8-4C0B-9504-9C3534174415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634A5-1977-418D-8102-6E1CFE53E9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A6048-35E8-4C0B-9504-9C3534174415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634A5-1977-418D-8102-6E1CFE53E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A6048-35E8-4C0B-9504-9C3534174415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634A5-1977-418D-8102-6E1CFE53E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A6048-35E8-4C0B-9504-9C3534174415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634A5-1977-418D-8102-6E1CFE53E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A6048-35E8-4C0B-9504-9C3534174415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634A5-1977-418D-8102-6E1CFE53E9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A6048-35E8-4C0B-9504-9C3534174415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634A5-1977-418D-8102-6E1CFE53E9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AA6048-35E8-4C0B-9504-9C3534174415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D634A5-1977-418D-8102-6E1CFE53E9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5AA6048-35E8-4C0B-9504-9C3534174415}" type="datetimeFigureOut">
              <a:rPr lang="ru-RU" smtClean="0"/>
              <a:pPr/>
              <a:t>21.02.2015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1D634A5-1977-418D-8102-6E1CFE53E97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rofey.ru/index.php?name=Album&amp;file=index&amp;do=showpic&amp;pid=13&amp;orderby=dateD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854524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Треугольник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Picture 5" descr="p4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571612"/>
            <a:ext cx="4372698" cy="30067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4549676"/>
            <a:ext cx="80724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Образовательные – повторение, обобщение и проверка усвоения знаний по теме «Медианы, биссектрисы и высоты треугольника»; знакомство со свойствами равнобедренного треугольника; выработка основных навыков.</a:t>
            </a:r>
          </a:p>
          <a:p>
            <a:pPr lvl="0"/>
            <a:r>
              <a:rPr lang="ru-RU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Развивающие – развивать внимание учащихся, усидчивость, настойчивость, логическое мышление, математическую речь;</a:t>
            </a:r>
          </a:p>
          <a:p>
            <a:pPr lvl="0"/>
            <a:r>
              <a:rPr lang="ru-RU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Воспитательные – посредством урока воспитывать внимательное отношение друг к другу, прививать умение слушать товарищей, взаимовыручку, самостоятельность.</a:t>
            </a:r>
            <a:endParaRPr lang="ru-RU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1214414" y="2214554"/>
            <a:ext cx="3671887" cy="4079896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rc 5"/>
          <p:cNvSpPr>
            <a:spLocks/>
          </p:cNvSpPr>
          <p:nvPr/>
        </p:nvSpPr>
        <p:spPr bwMode="auto">
          <a:xfrm>
            <a:off x="1500166" y="5715016"/>
            <a:ext cx="287338" cy="56067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Arc 6"/>
          <p:cNvSpPr>
            <a:spLocks/>
          </p:cNvSpPr>
          <p:nvPr/>
        </p:nvSpPr>
        <p:spPr bwMode="auto">
          <a:xfrm flipH="1">
            <a:off x="4286248" y="5715016"/>
            <a:ext cx="357760" cy="568581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000100" y="857232"/>
            <a:ext cx="600079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i="1" dirty="0">
                <a:solidFill>
                  <a:schemeClr val="accent6">
                    <a:lumMod val="75000"/>
                  </a:schemeClr>
                </a:solidFill>
              </a:rPr>
              <a:t>В равнобедренном треугольнике углы при основании </a:t>
            </a:r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  <a:t>равны.</a:t>
            </a:r>
            <a:endParaRPr lang="ru-RU" sz="28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000364" y="214290"/>
            <a:ext cx="35290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Теорема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960943" y="2428868"/>
            <a:ext cx="418305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ДАНО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:    АВС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– равнобедренный, АС – основание.</a:t>
            </a:r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857884" y="2643182"/>
            <a:ext cx="142876" cy="71438"/>
          </a:xfrm>
          <a:prstGeom prst="triangl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10" name="TextBox 9"/>
          <p:cNvSpPr txBox="1"/>
          <p:nvPr/>
        </p:nvSpPr>
        <p:spPr>
          <a:xfrm>
            <a:off x="2571736" y="200024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2976" y="648866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28" y="628652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5072066" y="3286124"/>
            <a:ext cx="40719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ДОКАЗАТЬ: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   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В =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 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С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238006" y="3570288"/>
            <a:ext cx="214314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 flipH="1" flipV="1">
            <a:off x="7238006" y="3427412"/>
            <a:ext cx="142876" cy="14287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643702" y="3570288"/>
            <a:ext cx="214314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6643702" y="3427412"/>
            <a:ext cx="142876" cy="14287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1[29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0"/>
            <a:ext cx="1533525" cy="1409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1285852" y="830689"/>
            <a:ext cx="3024187" cy="3455988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200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857488" y="473499"/>
            <a:ext cx="4333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А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928662" y="4071942"/>
            <a:ext cx="5762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В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357686" y="3929066"/>
            <a:ext cx="5032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С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4714876" y="3214686"/>
            <a:ext cx="521497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АВ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=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С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(как боковые стороны равнобедренного треугольника),</a:t>
            </a:r>
          </a:p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AD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– общая сторона, 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786050" y="830689"/>
            <a:ext cx="0" cy="3455988"/>
          </a:xfrm>
          <a:prstGeom prst="line">
            <a:avLst/>
          </a:pr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000"/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500298" y="4402589"/>
            <a:ext cx="5762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857232"/>
            <a:ext cx="33575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Доказательство: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6314" y="1743006"/>
            <a:ext cx="43576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Проведем биссектрису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AD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86314" y="2171634"/>
            <a:ext cx="45720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Рассмотрим     АВ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и    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С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Дуга 12"/>
          <p:cNvSpPr/>
          <p:nvPr/>
        </p:nvSpPr>
        <p:spPr>
          <a:xfrm rot="6316134">
            <a:off x="2636201" y="1170298"/>
            <a:ext cx="428628" cy="609053"/>
          </a:xfrm>
          <a:prstGeom prst="arc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Дуга 13"/>
          <p:cNvSpPr/>
          <p:nvPr/>
        </p:nvSpPr>
        <p:spPr>
          <a:xfrm rot="2359186" flipV="1">
            <a:off x="2232305" y="1287796"/>
            <a:ext cx="642942" cy="285752"/>
          </a:xfrm>
          <a:prstGeom prst="arc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00298" y="125931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1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86050" y="1259317"/>
            <a:ext cx="561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2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14876" y="2786058"/>
            <a:ext cx="3857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 1=     2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, так как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AD –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биссектриса,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5400000">
            <a:off x="4786314" y="2872284"/>
            <a:ext cx="142876" cy="14287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786314" y="3015160"/>
            <a:ext cx="142876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5286380" y="2873872"/>
            <a:ext cx="142876" cy="14287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286380" y="3016748"/>
            <a:ext cx="142876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4857752" y="4359669"/>
            <a:ext cx="428624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АВ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 и  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 A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С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 р</a:t>
            </a:r>
            <a:r>
              <a:rPr lang="ru-RU" sz="2000" i="1" dirty="0" smtClean="0">
                <a:solidFill>
                  <a:schemeClr val="accent6">
                    <a:lumMod val="75000"/>
                  </a:schemeClr>
                </a:solidFill>
              </a:rPr>
              <a:t>авны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по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</a:rPr>
              <a:t>I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 признаку равенства треугольников. </a:t>
            </a:r>
            <a:endParaRPr lang="en-US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   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4857752" y="4573983"/>
            <a:ext cx="71438" cy="71438"/>
          </a:xfrm>
          <a:prstGeom prst="triangl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5715008" y="4573983"/>
            <a:ext cx="71438" cy="71438"/>
          </a:xfrm>
          <a:prstGeom prst="triangl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6858016" y="6027698"/>
            <a:ext cx="214314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 flipH="1" flipV="1">
            <a:off x="6858016" y="5884822"/>
            <a:ext cx="142876" cy="14287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286512" y="6027698"/>
            <a:ext cx="214314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6286512" y="5884822"/>
            <a:ext cx="142876" cy="14287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5286380" y="5743534"/>
            <a:ext cx="20693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Значит     В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=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 С</a:t>
            </a:r>
            <a:endParaRPr lang="ru-RU" sz="2000" dirty="0"/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6357950" y="2385948"/>
            <a:ext cx="71438" cy="71438"/>
          </a:xfrm>
          <a:prstGeom prst="triangl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/>
          <p:cNvSpPr/>
          <p:nvPr/>
        </p:nvSpPr>
        <p:spPr>
          <a:xfrm>
            <a:off x="7215206" y="2385948"/>
            <a:ext cx="71438" cy="71438"/>
          </a:xfrm>
          <a:prstGeom prst="triangl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Picture 17" descr="1[29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0"/>
            <a:ext cx="1533525" cy="1409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23" grpId="0" animBg="1"/>
      <p:bldP spid="24" grpId="0" animBg="1"/>
      <p:bldP spid="29" grpId="0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i="1" dirty="0">
                <a:solidFill>
                  <a:schemeClr val="accent6">
                    <a:lumMod val="75000"/>
                  </a:schemeClr>
                </a:solidFill>
              </a:rPr>
              <a:t>Практическая работа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53796" indent="-57150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+mj-lt"/>
              <a:buAutoNum type="romanUcPeriod"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Начертите равнобедренный треугольник АВС с основанием ВС.</a:t>
            </a:r>
          </a:p>
          <a:p>
            <a:pPr marL="653796" indent="-57150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+mj-lt"/>
              <a:buAutoNum type="romanUcPeriod"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С помощью транспортира и линейки проведите биссектрису из вершины А к основанию ВС. </a:t>
            </a:r>
          </a:p>
          <a:p>
            <a:pPr marL="653796" indent="-57150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+mj-lt"/>
              <a:buAutoNum type="romanUcPeriod"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С помощью чертежного угольника проведите высоту из вершины А.</a:t>
            </a:r>
          </a:p>
          <a:p>
            <a:pPr marL="653796" indent="-57150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+mj-lt"/>
              <a:buAutoNum type="romanUcPeriod"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</a:rPr>
              <a:t>С помощью масштабной линейки проведите медиану из вершины А.</a:t>
            </a:r>
          </a:p>
          <a:p>
            <a:pPr marL="653796" indent="-57150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+mj-lt"/>
              <a:buAutoNum type="romanUcPeriod"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Что вы заметили? Что вас удивило?</a:t>
            </a:r>
          </a:p>
          <a:p>
            <a:pPr marL="653796" indent="-57150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+mj-lt"/>
              <a:buAutoNum type="romanUcPeriod"/>
            </a:pP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Попробуйте высказать гипотезу.</a:t>
            </a:r>
          </a:p>
          <a:p>
            <a:pPr marL="653796" indent="-57150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+mj-lt"/>
              <a:buAutoNum type="romanUcPeriod"/>
            </a:pPr>
            <a:endParaRPr lang="ru-RU" sz="2800" b="1" dirty="0"/>
          </a:p>
          <a:p>
            <a:pPr marL="653796" indent="-57150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+mj-lt"/>
              <a:buAutoNum type="romanUcPeriod"/>
            </a:pPr>
            <a:endParaRPr lang="ru-RU" sz="2800" b="1" dirty="0"/>
          </a:p>
        </p:txBody>
      </p:sp>
      <p:pic>
        <p:nvPicPr>
          <p:cNvPr id="23556" name="Picture 4" descr="HH00669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57166"/>
            <a:ext cx="1081087" cy="815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6286544" cy="1654164"/>
          </a:xfrm>
        </p:spPr>
        <p:txBody>
          <a:bodyPr>
            <a:noAutofit/>
          </a:bodyPr>
          <a:lstStyle/>
          <a:p>
            <a:pPr algn="ctr"/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Теорема: </a:t>
            </a:r>
            <a:br>
              <a:rPr lang="ru-RU" sz="2800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равнобедренном треугольнике биссектриса, проведенная к основанию, является медианой и высотой.</a:t>
            </a:r>
            <a:endParaRPr lang="ru-RU" sz="2800" i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Line 2"/>
          <p:cNvSpPr>
            <a:spLocks noChangeShapeType="1"/>
          </p:cNvSpPr>
          <p:nvPr/>
        </p:nvSpPr>
        <p:spPr bwMode="auto">
          <a:xfrm flipH="1">
            <a:off x="1214414" y="3000372"/>
            <a:ext cx="1757362" cy="3143272"/>
          </a:xfrm>
          <a:prstGeom prst="line">
            <a:avLst/>
          </a:prstGeom>
          <a:noFill/>
          <a:ln w="57150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2928926" y="3000372"/>
            <a:ext cx="1727200" cy="3168650"/>
          </a:xfrm>
          <a:prstGeom prst="line">
            <a:avLst/>
          </a:prstGeom>
          <a:noFill/>
          <a:ln w="57150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214414" y="6186510"/>
            <a:ext cx="3527425" cy="0"/>
          </a:xfrm>
          <a:prstGeom prst="line">
            <a:avLst/>
          </a:prstGeom>
          <a:noFill/>
          <a:ln w="57150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2928926" y="3071810"/>
            <a:ext cx="0" cy="3168650"/>
          </a:xfrm>
          <a:prstGeom prst="line">
            <a:avLst/>
          </a:prstGeom>
          <a:noFill/>
          <a:ln w="57150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928662" y="6042048"/>
            <a:ext cx="835051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В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870177" y="2586060"/>
            <a:ext cx="719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А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2870177" y="618651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D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4786314" y="6000768"/>
            <a:ext cx="5000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Line 19"/>
          <p:cNvSpPr>
            <a:spLocks noChangeShapeType="1"/>
          </p:cNvSpPr>
          <p:nvPr/>
        </p:nvSpPr>
        <p:spPr bwMode="auto">
          <a:xfrm>
            <a:off x="1952585" y="4572008"/>
            <a:ext cx="269892" cy="174640"/>
          </a:xfrm>
          <a:prstGeom prst="line">
            <a:avLst/>
          </a:prstGeom>
          <a:noFill/>
          <a:ln w="95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0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Line 20"/>
          <p:cNvSpPr>
            <a:spLocks noChangeShapeType="1"/>
          </p:cNvSpPr>
          <p:nvPr/>
        </p:nvSpPr>
        <p:spPr bwMode="auto">
          <a:xfrm flipV="1">
            <a:off x="3738535" y="4500570"/>
            <a:ext cx="212729" cy="185723"/>
          </a:xfrm>
          <a:prstGeom prst="line">
            <a:avLst/>
          </a:prstGeom>
          <a:noFill/>
          <a:ln w="95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0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Arc 23"/>
          <p:cNvSpPr>
            <a:spLocks/>
          </p:cNvSpPr>
          <p:nvPr/>
        </p:nvSpPr>
        <p:spPr bwMode="auto">
          <a:xfrm flipV="1">
            <a:off x="2928926" y="3643313"/>
            <a:ext cx="355601" cy="144463"/>
          </a:xfrm>
          <a:custGeom>
            <a:avLst/>
            <a:gdLst>
              <a:gd name="G0" fmla="+- 6854 0 0"/>
              <a:gd name="G1" fmla="+- 21600 0 0"/>
              <a:gd name="G2" fmla="+- 21600 0 0"/>
              <a:gd name="T0" fmla="*/ 0 w 28454"/>
              <a:gd name="T1" fmla="*/ 1116 h 21600"/>
              <a:gd name="T2" fmla="*/ 28454 w 28454"/>
              <a:gd name="T3" fmla="*/ 21600 h 21600"/>
              <a:gd name="T4" fmla="*/ 6854 w 284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454" h="21600" fill="none" extrusionOk="0">
                <a:moveTo>
                  <a:pt x="0" y="1116"/>
                </a:moveTo>
                <a:cubicBezTo>
                  <a:pt x="2209" y="376"/>
                  <a:pt x="4524" y="-1"/>
                  <a:pt x="6854" y="0"/>
                </a:cubicBezTo>
                <a:cubicBezTo>
                  <a:pt x="18783" y="0"/>
                  <a:pt x="28454" y="9670"/>
                  <a:pt x="28454" y="21600"/>
                </a:cubicBezTo>
              </a:path>
              <a:path w="28454" h="21600" stroke="0" extrusionOk="0">
                <a:moveTo>
                  <a:pt x="0" y="1116"/>
                </a:moveTo>
                <a:cubicBezTo>
                  <a:pt x="2209" y="376"/>
                  <a:pt x="4524" y="-1"/>
                  <a:pt x="6854" y="0"/>
                </a:cubicBezTo>
                <a:cubicBezTo>
                  <a:pt x="18783" y="0"/>
                  <a:pt x="28454" y="9670"/>
                  <a:pt x="28454" y="21600"/>
                </a:cubicBezTo>
                <a:lnTo>
                  <a:pt x="6854" y="21600"/>
                </a:lnTo>
                <a:close/>
              </a:path>
            </a:pathLst>
          </a:custGeom>
          <a:noFill/>
          <a:ln w="95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20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Arc 24"/>
          <p:cNvSpPr>
            <a:spLocks/>
          </p:cNvSpPr>
          <p:nvPr/>
        </p:nvSpPr>
        <p:spPr bwMode="auto">
          <a:xfrm rot="10800000">
            <a:off x="2571736" y="3571876"/>
            <a:ext cx="366712" cy="2159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8302"/>
              <a:gd name="T1" fmla="*/ 0 h 21600"/>
              <a:gd name="T2" fmla="*/ 18302 w 18302"/>
              <a:gd name="T3" fmla="*/ 10128 h 21600"/>
              <a:gd name="T4" fmla="*/ 0 w 18302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02" h="21600" fill="none" extrusionOk="0">
                <a:moveTo>
                  <a:pt x="-1" y="0"/>
                </a:moveTo>
                <a:cubicBezTo>
                  <a:pt x="7437" y="0"/>
                  <a:pt x="14351" y="3826"/>
                  <a:pt x="18301" y="10128"/>
                </a:cubicBezTo>
              </a:path>
              <a:path w="18302" h="21600" stroke="0" extrusionOk="0">
                <a:moveTo>
                  <a:pt x="-1" y="0"/>
                </a:moveTo>
                <a:cubicBezTo>
                  <a:pt x="7437" y="0"/>
                  <a:pt x="14351" y="3826"/>
                  <a:pt x="18301" y="10128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20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2643174" y="3357562"/>
            <a:ext cx="3603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auto">
          <a:xfrm>
            <a:off x="2928926" y="3357562"/>
            <a:ext cx="431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5292724" y="2846393"/>
            <a:ext cx="3851275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Дано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:    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АВС- равнобедренный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,</a:t>
            </a:r>
            <a:endParaRPr lang="ru-RU" sz="2000" dirty="0">
              <a:solidFill>
                <a:schemeClr val="accent6">
                  <a:lumMod val="50000"/>
                </a:schemeClr>
              </a:solidFill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А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D –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биссектриса 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 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BAC</a:t>
            </a:r>
            <a:endParaRPr lang="ru-RU" sz="2000" dirty="0">
              <a:solidFill>
                <a:schemeClr val="accent6">
                  <a:lumMod val="50000"/>
                </a:schemeClr>
              </a:solidFill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Доказать: а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) А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D –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медиана;</a:t>
            </a:r>
          </a:p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б) А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D –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высота.</a:t>
            </a:r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6357950" y="2348880"/>
            <a:ext cx="445158" cy="22843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7429520" y="3500438"/>
            <a:ext cx="71438" cy="71438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7429520" y="3571876"/>
            <a:ext cx="142876" cy="1588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286380" y="4714884"/>
            <a:ext cx="346208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Анализ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а) А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D –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медиана; то есть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96136" y="5000636"/>
            <a:ext cx="238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D=DC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29256" y="5429264"/>
            <a:ext cx="322102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б)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 А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D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- высота;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то есть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 </a:t>
            </a:r>
            <a:endParaRPr lang="ru-RU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>
            <a:off x="5941292" y="6020270"/>
            <a:ext cx="71438" cy="7143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941292" y="6091708"/>
            <a:ext cx="142876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5973986" y="5816102"/>
            <a:ext cx="23929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ADB=90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omic Sans MS"/>
                <a:cs typeface="Arial" charset="0"/>
              </a:rPr>
              <a:t>°</a:t>
            </a:r>
            <a:endParaRPr lang="ru-RU" dirty="0"/>
          </a:p>
        </p:txBody>
      </p:sp>
      <p:pic>
        <p:nvPicPr>
          <p:cNvPr id="32" name="Picture 17" descr="1[29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0475" y="0"/>
            <a:ext cx="1533525" cy="1409701"/>
          </a:xfrm>
          <a:prstGeom prst="rect">
            <a:avLst/>
          </a:prstGeom>
          <a:noFill/>
        </p:spPr>
      </p:pic>
      <p:cxnSp>
        <p:nvCxnSpPr>
          <p:cNvPr id="28" name="Прямая соединительная линия 27"/>
          <p:cNvCxnSpPr/>
          <p:nvPr/>
        </p:nvCxnSpPr>
        <p:spPr>
          <a:xfrm rot="5400000">
            <a:off x="7429520" y="3500438"/>
            <a:ext cx="71438" cy="7143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7429520" y="3571876"/>
            <a:ext cx="142876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Равнобедренный треугольник 2"/>
          <p:cNvSpPr/>
          <p:nvPr/>
        </p:nvSpPr>
        <p:spPr>
          <a:xfrm>
            <a:off x="6170748" y="3032385"/>
            <a:ext cx="86581" cy="162593"/>
          </a:xfrm>
          <a:prstGeom prst="triangl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 animBg="1"/>
      <p:bldP spid="24" grpId="0"/>
      <p:bldP spid="22" grpId="0"/>
      <p:bldP spid="25" grpId="0"/>
      <p:bldP spid="30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 flipH="1">
            <a:off x="1646214" y="1412875"/>
            <a:ext cx="1296987" cy="3600450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2943201" y="1412875"/>
            <a:ext cx="1295400" cy="3600450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646214" y="5013325"/>
            <a:ext cx="2592387" cy="0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2943201" y="1412875"/>
            <a:ext cx="0" cy="3600450"/>
          </a:xfrm>
          <a:prstGeom prst="line">
            <a:avLst/>
          </a:prstGeom>
          <a:noFill/>
          <a:ln w="57150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870176" y="10525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chemeClr val="accent6">
                    <a:lumMod val="75000"/>
                  </a:schemeClr>
                </a:solidFill>
              </a:rPr>
              <a:t>А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214414" y="4941888"/>
            <a:ext cx="719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solidFill>
                  <a:schemeClr val="accent6">
                    <a:lumMod val="75000"/>
                  </a:schemeClr>
                </a:solidFill>
              </a:rPr>
              <a:t>В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286248" y="4929198"/>
            <a:ext cx="35719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accent6">
                    <a:lumMod val="75000"/>
                  </a:schemeClr>
                </a:solidFill>
              </a:rPr>
              <a:t>С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654276" y="5157788"/>
            <a:ext cx="5762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6">
                    <a:lumMod val="75000"/>
                  </a:schemeClr>
                </a:solidFill>
                <a:latin typeface="Corbel" pitchFamily="34" charset="0"/>
              </a:rPr>
              <a:t>D</a:t>
            </a:r>
            <a:endParaRPr lang="ru-RU" sz="2000">
              <a:solidFill>
                <a:schemeClr val="accent6">
                  <a:lumMod val="75000"/>
                </a:schemeClr>
              </a:solidFill>
              <a:latin typeface="Corbel" pitchFamily="34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4310039" y="48688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785918" y="0"/>
            <a:ext cx="33575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Доказательство</a:t>
            </a: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2166898" y="3143248"/>
            <a:ext cx="271477" cy="215902"/>
          </a:xfrm>
          <a:prstGeom prst="line">
            <a:avLst/>
          </a:pr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000">
              <a:solidFill>
                <a:schemeClr val="accent6">
                  <a:lumMod val="75000"/>
                </a:schemeClr>
              </a:solidFill>
              <a:latin typeface="Corbel" pitchFamily="34" charset="0"/>
            </a:endParaRP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flipV="1">
            <a:off x="3452783" y="3143248"/>
            <a:ext cx="217487" cy="215900"/>
          </a:xfrm>
          <a:prstGeom prst="line">
            <a:avLst/>
          </a:pr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000">
              <a:solidFill>
                <a:schemeClr val="accent6">
                  <a:lumMod val="75000"/>
                </a:schemeClr>
              </a:solidFill>
              <a:latin typeface="Corbel" pitchFamily="34" charset="0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5076825" y="620713"/>
            <a:ext cx="36718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5219700" y="549275"/>
            <a:ext cx="3924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Arc 20"/>
          <p:cNvSpPr>
            <a:spLocks/>
          </p:cNvSpPr>
          <p:nvPr/>
        </p:nvSpPr>
        <p:spPr bwMode="auto">
          <a:xfrm flipV="1">
            <a:off x="2943201" y="2060575"/>
            <a:ext cx="284163" cy="144463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7154"/>
              <a:gd name="T1" fmla="*/ 0 h 21600"/>
              <a:gd name="T2" fmla="*/ 17154 w 17154"/>
              <a:gd name="T3" fmla="*/ 8473 h 21600"/>
              <a:gd name="T4" fmla="*/ 0 w 1715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154" h="21600" fill="none" extrusionOk="0">
                <a:moveTo>
                  <a:pt x="-1" y="0"/>
                </a:moveTo>
                <a:cubicBezTo>
                  <a:pt x="6725" y="0"/>
                  <a:pt x="13066" y="3132"/>
                  <a:pt x="17153" y="8473"/>
                </a:cubicBezTo>
              </a:path>
              <a:path w="17154" h="21600" stroke="0" extrusionOk="0">
                <a:moveTo>
                  <a:pt x="-1" y="0"/>
                </a:moveTo>
                <a:cubicBezTo>
                  <a:pt x="6725" y="0"/>
                  <a:pt x="13066" y="3132"/>
                  <a:pt x="17153" y="8473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2000">
              <a:solidFill>
                <a:schemeClr val="accent6">
                  <a:lumMod val="75000"/>
                </a:schemeClr>
              </a:solidFill>
              <a:latin typeface="Corbel" pitchFamily="34" charset="0"/>
            </a:endParaRPr>
          </a:p>
        </p:txBody>
      </p:sp>
      <p:sp>
        <p:nvSpPr>
          <p:cNvPr id="19" name="Arc 21"/>
          <p:cNvSpPr>
            <a:spLocks/>
          </p:cNvSpPr>
          <p:nvPr/>
        </p:nvSpPr>
        <p:spPr bwMode="auto">
          <a:xfrm rot="2319588" flipV="1">
            <a:off x="2595390" y="1955685"/>
            <a:ext cx="358775" cy="125413"/>
          </a:xfrm>
          <a:custGeom>
            <a:avLst/>
            <a:gdLst>
              <a:gd name="G0" fmla="+- 0 0 0"/>
              <a:gd name="G1" fmla="+- 18644 0 0"/>
              <a:gd name="G2" fmla="+- 21600 0 0"/>
              <a:gd name="T0" fmla="*/ 10906 w 21600"/>
              <a:gd name="T1" fmla="*/ 0 h 18644"/>
              <a:gd name="T2" fmla="*/ 21600 w 21600"/>
              <a:gd name="T3" fmla="*/ 18644 h 18644"/>
              <a:gd name="T4" fmla="*/ 0 w 21600"/>
              <a:gd name="T5" fmla="*/ 18644 h 18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8644" fill="none" extrusionOk="0">
                <a:moveTo>
                  <a:pt x="10906" y="-1"/>
                </a:moveTo>
                <a:cubicBezTo>
                  <a:pt x="17529" y="3873"/>
                  <a:pt x="21600" y="10970"/>
                  <a:pt x="21600" y="18644"/>
                </a:cubicBezTo>
              </a:path>
              <a:path w="21600" h="18644" stroke="0" extrusionOk="0">
                <a:moveTo>
                  <a:pt x="10906" y="-1"/>
                </a:moveTo>
                <a:cubicBezTo>
                  <a:pt x="17529" y="3873"/>
                  <a:pt x="21600" y="10970"/>
                  <a:pt x="21600" y="18644"/>
                </a:cubicBezTo>
                <a:lnTo>
                  <a:pt x="0" y="18644"/>
                </a:lnTo>
                <a:close/>
              </a:path>
            </a:pathLst>
          </a:cu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2000">
              <a:solidFill>
                <a:schemeClr val="accent6">
                  <a:lumMod val="75000"/>
                </a:schemeClr>
              </a:solidFill>
              <a:latin typeface="Corbel" pitchFamily="34" charset="0"/>
            </a:endParaRPr>
          </a:p>
        </p:txBody>
      </p:sp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2509814" y="2420938"/>
            <a:ext cx="3603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accent6">
                    <a:lumMod val="75000"/>
                  </a:schemeClr>
                </a:solidFill>
                <a:latin typeface="Corbel" pitchFamily="34" charset="0"/>
              </a:rPr>
              <a:t>1</a:t>
            </a:r>
          </a:p>
        </p:txBody>
      </p:sp>
      <p:sp>
        <p:nvSpPr>
          <p:cNvPr id="21" name="Text Box 23"/>
          <p:cNvSpPr txBox="1">
            <a:spLocks noChangeArrowheads="1"/>
          </p:cNvSpPr>
          <p:nvPr/>
        </p:nvSpPr>
        <p:spPr bwMode="auto">
          <a:xfrm>
            <a:off x="3014639" y="2276475"/>
            <a:ext cx="2889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Corbel" pitchFamily="34" charset="0"/>
              </a:rPr>
              <a:t>2</a:t>
            </a:r>
          </a:p>
        </p:txBody>
      </p:sp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4643438" y="1357298"/>
            <a:ext cx="4500562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Char char="§"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∆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ABD =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∆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ACD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(СУС) (А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D –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 общая сторона, АВ = АС и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  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1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=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 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2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, так как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AD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-биссектриса).</a:t>
            </a:r>
            <a:endParaRPr lang="ru-RU" sz="2000" dirty="0">
              <a:solidFill>
                <a:schemeClr val="accent6">
                  <a:lumMod val="75000"/>
                </a:schemeClr>
              </a:solidFill>
              <a:cs typeface="Arial" charset="0"/>
            </a:endParaRPr>
          </a:p>
          <a:p>
            <a:pPr marL="342900" indent="-342900">
              <a:spcBef>
                <a:spcPct val="50000"/>
              </a:spcBef>
              <a:buFont typeface="Wingdings" pitchFamily="2" charset="2"/>
              <a:buChar char="§"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Из равенства треугольников следует, что В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D = DC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 и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  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3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=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 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4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.</a:t>
            </a:r>
            <a:endParaRPr lang="ru-RU" sz="2000" dirty="0">
              <a:solidFill>
                <a:schemeClr val="accent6">
                  <a:lumMod val="75000"/>
                </a:schemeClr>
              </a:solidFill>
              <a:cs typeface="Arial" charset="0"/>
            </a:endParaRPr>
          </a:p>
          <a:p>
            <a:pPr marL="342900" indent="-342900">
              <a:spcBef>
                <a:spcPct val="50000"/>
              </a:spcBef>
              <a:buFont typeface="Wingdings" pitchFamily="2" charset="2"/>
              <a:buChar char="§"/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Если В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D = DC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, то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D –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 середина стороны ВС, тогда А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D –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медиана.</a:t>
            </a:r>
          </a:p>
          <a:p>
            <a:pPr marL="342900" indent="-342900">
              <a:spcBef>
                <a:spcPct val="50000"/>
              </a:spcBef>
              <a:buFont typeface="Wingdings" pitchFamily="2" charset="2"/>
              <a:buChar char="§"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Так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как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  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3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и 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4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смежные и равны друг другу, то они прямые. Значит отрезок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AD –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высота.</a:t>
            </a:r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2509814" y="4581525"/>
            <a:ext cx="3603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accent6">
                    <a:lumMod val="75000"/>
                  </a:schemeClr>
                </a:solidFill>
                <a:latin typeface="Corbel" pitchFamily="34" charset="0"/>
              </a:rPr>
              <a:t>3</a:t>
            </a:r>
          </a:p>
        </p:txBody>
      </p:sp>
      <p:sp>
        <p:nvSpPr>
          <p:cNvPr id="24" name="Text Box 26"/>
          <p:cNvSpPr txBox="1">
            <a:spLocks noChangeArrowheads="1"/>
          </p:cNvSpPr>
          <p:nvPr/>
        </p:nvSpPr>
        <p:spPr bwMode="auto">
          <a:xfrm>
            <a:off x="3014639" y="4581525"/>
            <a:ext cx="431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accent6">
                    <a:lumMod val="75000"/>
                  </a:schemeClr>
                </a:solidFill>
                <a:latin typeface="Corbel" pitchFamily="34" charset="0"/>
              </a:rPr>
              <a:t>4</a:t>
            </a:r>
          </a:p>
        </p:txBody>
      </p:sp>
      <p:sp>
        <p:nvSpPr>
          <p:cNvPr id="25" name="Line 35"/>
          <p:cNvSpPr>
            <a:spLocks noChangeShapeType="1"/>
          </p:cNvSpPr>
          <p:nvPr/>
        </p:nvSpPr>
        <p:spPr bwMode="auto">
          <a:xfrm>
            <a:off x="2078014" y="4868863"/>
            <a:ext cx="0" cy="287337"/>
          </a:xfrm>
          <a:prstGeom prst="line">
            <a:avLst/>
          </a:pr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000">
              <a:solidFill>
                <a:schemeClr val="accent6">
                  <a:lumMod val="75000"/>
                </a:schemeClr>
              </a:solidFill>
              <a:latin typeface="Corbel" pitchFamily="34" charset="0"/>
            </a:endParaRPr>
          </a:p>
        </p:txBody>
      </p:sp>
      <p:sp>
        <p:nvSpPr>
          <p:cNvPr id="26" name="Line 38"/>
          <p:cNvSpPr>
            <a:spLocks noChangeShapeType="1"/>
          </p:cNvSpPr>
          <p:nvPr/>
        </p:nvSpPr>
        <p:spPr bwMode="auto">
          <a:xfrm>
            <a:off x="3446439" y="4868863"/>
            <a:ext cx="0" cy="287337"/>
          </a:xfrm>
          <a:prstGeom prst="line">
            <a:avLst/>
          </a:pr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000">
              <a:solidFill>
                <a:schemeClr val="accent6">
                  <a:lumMod val="75000"/>
                </a:schemeClr>
              </a:solidFill>
              <a:latin typeface="Corbel" pitchFamily="34" charset="0"/>
            </a:endParaRPr>
          </a:p>
        </p:txBody>
      </p:sp>
      <p:sp>
        <p:nvSpPr>
          <p:cNvPr id="27" name="Text Box 42"/>
          <p:cNvSpPr txBox="1">
            <a:spLocks noChangeArrowheads="1"/>
          </p:cNvSpPr>
          <p:nvPr/>
        </p:nvSpPr>
        <p:spPr bwMode="auto">
          <a:xfrm>
            <a:off x="1142976" y="5734050"/>
            <a:ext cx="78216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Всегда ли верно утверждение: «</a:t>
            </a:r>
            <a:r>
              <a:rPr lang="ru-RU" sz="2000" i="1" dirty="0">
                <a:solidFill>
                  <a:schemeClr val="accent6">
                    <a:lumMod val="75000"/>
                  </a:schemeClr>
                </a:solidFill>
              </a:rPr>
              <a:t>Биссектриса равнобедренного треугольника является одновременно его медианой и высотой»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 ?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rot="5400000">
            <a:off x="7643834" y="1857364"/>
            <a:ext cx="71438" cy="7143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643834" y="1928802"/>
            <a:ext cx="142876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7143768" y="1857364"/>
            <a:ext cx="71438" cy="7143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7143768" y="1928802"/>
            <a:ext cx="142876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3239263" y="4999842"/>
            <a:ext cx="284958" cy="794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6393669" y="4106073"/>
            <a:ext cx="142876" cy="7143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429388" y="4213230"/>
            <a:ext cx="142876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7679553" y="2891627"/>
            <a:ext cx="142876" cy="7143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715272" y="2998784"/>
            <a:ext cx="142876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8179619" y="2891627"/>
            <a:ext cx="142876" cy="7143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8215338" y="2998784"/>
            <a:ext cx="142876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5893603" y="4106073"/>
            <a:ext cx="142876" cy="7143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5929322" y="4213230"/>
            <a:ext cx="142876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1999438" y="5000636"/>
            <a:ext cx="286546" cy="794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17" descr="1[29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-214338"/>
            <a:ext cx="1533525" cy="1409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7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2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2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2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20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8" grpId="0" animBg="1"/>
      <p:bldP spid="19" grpId="0" animBg="1"/>
      <p:bldP spid="20" grpId="0"/>
      <p:bldP spid="21" grpId="0"/>
      <p:bldP spid="23" grpId="0"/>
      <p:bldP spid="24" grpId="0"/>
      <p:bldP spid="25" grpId="0" animBg="1"/>
      <p:bldP spid="26" grpId="0" animBg="1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Физкультминутка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dirty="0" smtClean="0"/>
              <a:t>Раз-подняться, подтянуться.</a:t>
            </a:r>
          </a:p>
          <a:p>
            <a:pPr marL="82296" indent="0">
              <a:buNone/>
            </a:pPr>
            <a:r>
              <a:rPr lang="ru-RU" dirty="0" smtClean="0"/>
              <a:t>Два-согнутся, разогнуться,</a:t>
            </a:r>
          </a:p>
          <a:p>
            <a:pPr marL="82296" indent="0">
              <a:buNone/>
            </a:pPr>
            <a:r>
              <a:rPr lang="ru-RU" dirty="0" smtClean="0"/>
              <a:t>Три-в ладошки три хлопка,</a:t>
            </a:r>
          </a:p>
          <a:p>
            <a:pPr marL="82296" indent="0">
              <a:buNone/>
            </a:pPr>
            <a:r>
              <a:rPr lang="ru-RU" dirty="0" smtClean="0"/>
              <a:t>Головою три кивка.</a:t>
            </a:r>
          </a:p>
          <a:p>
            <a:pPr marL="82296" indent="0">
              <a:buNone/>
            </a:pPr>
            <a:r>
              <a:rPr lang="ru-RU" dirty="0" smtClean="0"/>
              <a:t>На четыре-руки шире.</a:t>
            </a:r>
          </a:p>
          <a:p>
            <a:pPr marL="82296" indent="0">
              <a:buNone/>
            </a:pPr>
            <a:r>
              <a:rPr lang="ru-RU" dirty="0" smtClean="0"/>
              <a:t>Пять- руками помахать</a:t>
            </a:r>
          </a:p>
          <a:p>
            <a:pPr marL="82296" indent="0">
              <a:buNone/>
            </a:pPr>
            <a:r>
              <a:rPr lang="ru-RU" dirty="0" smtClean="0"/>
              <a:t>Шесть- на место тихо сесть.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702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4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№ 1</a:t>
            </a:r>
            <a:endParaRPr lang="ru-RU" sz="4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 flipV="1">
            <a:off x="1785918" y="1857364"/>
            <a:ext cx="1152525" cy="2449513"/>
          </a:xfrm>
          <a:prstGeom prst="line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2928926" y="1857364"/>
            <a:ext cx="1285884" cy="2428892"/>
          </a:xfrm>
          <a:prstGeom prst="line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2928926" y="1857364"/>
            <a:ext cx="45719" cy="242889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357291" y="4173546"/>
            <a:ext cx="900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accent6">
                    <a:lumMod val="75000"/>
                  </a:schemeClr>
                </a:solidFill>
              </a:rPr>
              <a:t>А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652691" y="1438283"/>
            <a:ext cx="720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В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092553" y="4029083"/>
            <a:ext cx="287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accent6">
                    <a:lumMod val="75000"/>
                  </a:schemeClr>
                </a:solidFill>
              </a:rPr>
              <a:t>С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724128" y="4246571"/>
            <a:ext cx="79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accent6">
                    <a:lumMod val="75000"/>
                  </a:schemeClr>
                </a:solidFill>
              </a:rPr>
              <a:t>К</a:t>
            </a: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4929190" y="1571612"/>
            <a:ext cx="421481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Дано:</a:t>
            </a:r>
          </a:p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∆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АВС –равнобедренный,</a:t>
            </a:r>
          </a:p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АС – основание,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ВК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– биссектриса.</a:t>
            </a:r>
          </a:p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АС =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46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см</a:t>
            </a:r>
          </a:p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Найти: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АК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.</a:t>
            </a:r>
            <a:endParaRPr lang="ru-RU" sz="2000" dirty="0">
              <a:solidFill>
                <a:schemeClr val="accent6">
                  <a:lumMod val="75000"/>
                </a:schemeClr>
              </a:solidFill>
              <a:cs typeface="Arial" charset="0"/>
            </a:endParaRPr>
          </a:p>
        </p:txBody>
      </p:sp>
      <p:sp>
        <p:nvSpPr>
          <p:cNvPr id="13" name="Text Box 55"/>
          <p:cNvSpPr txBox="1">
            <a:spLocks noChangeArrowheads="1"/>
          </p:cNvSpPr>
          <p:nvPr/>
        </p:nvSpPr>
        <p:spPr bwMode="auto">
          <a:xfrm>
            <a:off x="2220891" y="3813183"/>
            <a:ext cx="2873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14" name="Text Box 56"/>
          <p:cNvSpPr txBox="1">
            <a:spLocks noChangeArrowheads="1"/>
          </p:cNvSpPr>
          <p:nvPr/>
        </p:nvSpPr>
        <p:spPr bwMode="auto">
          <a:xfrm>
            <a:off x="2581253" y="6234114"/>
            <a:ext cx="22320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Ответ: АК =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см</a:t>
            </a:r>
          </a:p>
        </p:txBody>
      </p:sp>
      <p:cxnSp>
        <p:nvCxnSpPr>
          <p:cNvPr id="17" name="Прямая соединительная линия 16"/>
          <p:cNvCxnSpPr>
            <a:endCxn id="5" idx="1"/>
          </p:cNvCxnSpPr>
          <p:nvPr/>
        </p:nvCxnSpPr>
        <p:spPr>
          <a:xfrm>
            <a:off x="1785918" y="4286256"/>
            <a:ext cx="2428892" cy="158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3978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№ 2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Line 28"/>
          <p:cNvSpPr>
            <a:spLocks noChangeShapeType="1"/>
          </p:cNvSpPr>
          <p:nvPr/>
        </p:nvSpPr>
        <p:spPr bwMode="auto">
          <a:xfrm>
            <a:off x="1217586" y="3011475"/>
            <a:ext cx="3711604" cy="60335"/>
          </a:xfrm>
          <a:prstGeom prst="line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Line 29"/>
          <p:cNvSpPr>
            <a:spLocks noChangeShapeType="1"/>
          </p:cNvSpPr>
          <p:nvPr/>
        </p:nvSpPr>
        <p:spPr bwMode="auto">
          <a:xfrm flipV="1">
            <a:off x="1217586" y="2003412"/>
            <a:ext cx="1800225" cy="1008063"/>
          </a:xfrm>
          <a:prstGeom prst="line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Line 30"/>
          <p:cNvSpPr>
            <a:spLocks noChangeShapeType="1"/>
          </p:cNvSpPr>
          <p:nvPr/>
        </p:nvSpPr>
        <p:spPr bwMode="auto">
          <a:xfrm>
            <a:off x="3017811" y="2003412"/>
            <a:ext cx="1911379" cy="1068398"/>
          </a:xfrm>
          <a:prstGeom prst="line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Line 33"/>
          <p:cNvSpPr>
            <a:spLocks noChangeShapeType="1"/>
          </p:cNvSpPr>
          <p:nvPr/>
        </p:nvSpPr>
        <p:spPr bwMode="auto">
          <a:xfrm>
            <a:off x="3017811" y="2003412"/>
            <a:ext cx="0" cy="1079500"/>
          </a:xfrm>
          <a:prstGeom prst="line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 Box 34"/>
          <p:cNvSpPr txBox="1">
            <a:spLocks noChangeArrowheads="1"/>
          </p:cNvSpPr>
          <p:nvPr/>
        </p:nvSpPr>
        <p:spPr bwMode="auto">
          <a:xfrm>
            <a:off x="2873349" y="1571612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D</a:t>
            </a:r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 Box 38"/>
          <p:cNvSpPr txBox="1">
            <a:spLocks noChangeArrowheads="1"/>
          </p:cNvSpPr>
          <p:nvPr/>
        </p:nvSpPr>
        <p:spPr bwMode="auto">
          <a:xfrm>
            <a:off x="2873349" y="3227375"/>
            <a:ext cx="900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А</a:t>
            </a:r>
          </a:p>
        </p:txBody>
      </p:sp>
      <p:sp>
        <p:nvSpPr>
          <p:cNvPr id="11" name="Text Box 39"/>
          <p:cNvSpPr txBox="1">
            <a:spLocks noChangeArrowheads="1"/>
          </p:cNvSpPr>
          <p:nvPr/>
        </p:nvSpPr>
        <p:spPr bwMode="auto">
          <a:xfrm>
            <a:off x="1071538" y="3071810"/>
            <a:ext cx="287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С</a:t>
            </a: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4929190" y="3071810"/>
            <a:ext cx="64608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accent6">
                    <a:lumMod val="75000"/>
                  </a:schemeClr>
                </a:solidFill>
              </a:rPr>
              <a:t>В</a:t>
            </a:r>
          </a:p>
        </p:txBody>
      </p:sp>
      <p:sp>
        <p:nvSpPr>
          <p:cNvPr id="13" name="Text Box 41"/>
          <p:cNvSpPr txBox="1">
            <a:spLocks noChangeArrowheads="1"/>
          </p:cNvSpPr>
          <p:nvPr/>
        </p:nvSpPr>
        <p:spPr bwMode="auto">
          <a:xfrm>
            <a:off x="5357818" y="1500174"/>
            <a:ext cx="378618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Corbel" pitchFamily="34" charset="0"/>
              </a:rPr>
              <a:t>Дано: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Corbel" pitchFamily="34" charset="0"/>
              </a:rPr>
              <a:t>DA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Corbel" pitchFamily="34" charset="0"/>
              </a:rPr>
              <a:t>–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Corbel" pitchFamily="34" charset="0"/>
              </a:rPr>
              <a:t> медиана равнобедренного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Corbel" pitchFamily="34" charset="0"/>
                <a:cs typeface="Arial" charset="0"/>
              </a:rPr>
              <a:t>∆ В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Corbel" pitchFamily="34" charset="0"/>
                <a:cs typeface="Arial" charset="0"/>
              </a:rPr>
              <a:t>D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latin typeface="Corbel" pitchFamily="34" charset="0"/>
                <a:cs typeface="Arial" charset="0"/>
              </a:rPr>
              <a:t>С, проведенная к основанию СВ.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Corbel" pitchFamily="34" charset="0"/>
                <a:cs typeface="Arial" charset="0"/>
              </a:rPr>
              <a:t>      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Corbel" pitchFamily="34" charset="0"/>
                <a:cs typeface="Arial" charset="0"/>
              </a:rPr>
              <a:t>BDC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Corbel" pitchFamily="34" charset="0"/>
                <a:cs typeface="Arial" charset="0"/>
              </a:rPr>
              <a:t>=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120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Corbel" pitchFamily="34" charset="0"/>
                <a:cs typeface="Arial" charset="0"/>
              </a:rPr>
              <a:t>˚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Corbel" pitchFamily="34" charset="0"/>
                <a:cs typeface="Arial" charset="0"/>
              </a:rPr>
              <a:t>,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Corbel" pitchFamily="34" charset="0"/>
                <a:cs typeface="Arial" charset="0"/>
              </a:rPr>
              <a:t>   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Corbel" pitchFamily="34" charset="0"/>
                <a:cs typeface="Arial" charset="0"/>
              </a:rPr>
              <a:t>DBC =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Comic Sans MS"/>
                <a:cs typeface="Times New Roman" pitchFamily="18" charset="0"/>
              </a:rPr>
              <a:t>°</a:t>
            </a:r>
            <a:endParaRPr lang="ru-RU" sz="2000" dirty="0" smtClean="0">
              <a:solidFill>
                <a:schemeClr val="accent6">
                  <a:lumMod val="75000"/>
                </a:schemeClr>
              </a:solidFill>
              <a:latin typeface="Corbel" pitchFamily="34" charset="0"/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Corbel" pitchFamily="34" charset="0"/>
                <a:cs typeface="Arial" charset="0"/>
              </a:rPr>
              <a:t>Найдите углы ∆ А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Corbel" pitchFamily="34" charset="0"/>
                <a:cs typeface="Arial" charset="0"/>
              </a:rPr>
              <a:t>D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Corbel" pitchFamily="34" charset="0"/>
                <a:cs typeface="Arial" charset="0"/>
              </a:rPr>
              <a:t>С </a:t>
            </a:r>
            <a:endParaRPr lang="en-US" sz="2000" dirty="0">
              <a:solidFill>
                <a:schemeClr val="accent6">
                  <a:lumMod val="75000"/>
                </a:schemeClr>
              </a:solidFill>
              <a:latin typeface="Corbel" pitchFamily="34" charset="0"/>
              <a:cs typeface="Arial" charset="0"/>
            </a:endParaRPr>
          </a:p>
        </p:txBody>
      </p:sp>
      <p:sp>
        <p:nvSpPr>
          <p:cNvPr id="14" name="Rectangle 44"/>
          <p:cNvSpPr>
            <a:spLocks noChangeArrowheads="1"/>
          </p:cNvSpPr>
          <p:nvPr/>
        </p:nvSpPr>
        <p:spPr bwMode="auto">
          <a:xfrm>
            <a:off x="4170336" y="2724137"/>
            <a:ext cx="51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6">
                    <a:lumMod val="75000"/>
                  </a:schemeClr>
                </a:solidFill>
              </a:rPr>
              <a:t>30˚</a:t>
            </a:r>
            <a:endParaRPr lang="ru-RU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Rectangle 45"/>
          <p:cNvSpPr>
            <a:spLocks noChangeArrowheads="1"/>
          </p:cNvSpPr>
          <p:nvPr/>
        </p:nvSpPr>
        <p:spPr bwMode="auto">
          <a:xfrm>
            <a:off x="3929058" y="4357694"/>
            <a:ext cx="5261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 sz="2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46"/>
          <p:cNvSpPr>
            <a:spLocks noChangeArrowheads="1"/>
          </p:cNvSpPr>
          <p:nvPr/>
        </p:nvSpPr>
        <p:spPr bwMode="auto">
          <a:xfrm>
            <a:off x="2657449" y="2219312"/>
            <a:ext cx="6543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120˚</a:t>
            </a:r>
            <a:endParaRPr lang="ru-RU" sz="2000">
              <a:solidFill>
                <a:schemeClr val="accent6">
                  <a:lumMod val="75000"/>
                </a:schemeClr>
              </a:solidFill>
              <a:cs typeface="Arial" charset="0"/>
            </a:endParaRPr>
          </a:p>
        </p:txBody>
      </p:sp>
      <p:sp>
        <p:nvSpPr>
          <p:cNvPr id="17" name="Arc 47"/>
          <p:cNvSpPr>
            <a:spLocks/>
          </p:cNvSpPr>
          <p:nvPr/>
        </p:nvSpPr>
        <p:spPr bwMode="auto">
          <a:xfrm flipH="1" flipV="1">
            <a:off x="2730474" y="2147875"/>
            <a:ext cx="719137" cy="73025"/>
          </a:xfrm>
          <a:custGeom>
            <a:avLst/>
            <a:gdLst>
              <a:gd name="G0" fmla="+- 5326 0 0"/>
              <a:gd name="G1" fmla="+- 21600 0 0"/>
              <a:gd name="G2" fmla="+- 21600 0 0"/>
              <a:gd name="T0" fmla="*/ 0 w 26926"/>
              <a:gd name="T1" fmla="*/ 667 h 21600"/>
              <a:gd name="T2" fmla="*/ 26926 w 26926"/>
              <a:gd name="T3" fmla="*/ 21600 h 21600"/>
              <a:gd name="T4" fmla="*/ 5326 w 26926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926" h="21600" fill="none" extrusionOk="0">
                <a:moveTo>
                  <a:pt x="-1" y="666"/>
                </a:moveTo>
                <a:cubicBezTo>
                  <a:pt x="1740" y="224"/>
                  <a:pt x="3529" y="-1"/>
                  <a:pt x="5326" y="0"/>
                </a:cubicBezTo>
                <a:cubicBezTo>
                  <a:pt x="17255" y="0"/>
                  <a:pt x="26926" y="9670"/>
                  <a:pt x="26926" y="21600"/>
                </a:cubicBezTo>
              </a:path>
              <a:path w="26926" h="21600" stroke="0" extrusionOk="0">
                <a:moveTo>
                  <a:pt x="-1" y="666"/>
                </a:moveTo>
                <a:cubicBezTo>
                  <a:pt x="1740" y="224"/>
                  <a:pt x="3529" y="-1"/>
                  <a:pt x="5326" y="0"/>
                </a:cubicBezTo>
                <a:cubicBezTo>
                  <a:pt x="17255" y="0"/>
                  <a:pt x="26926" y="9670"/>
                  <a:pt x="26926" y="21600"/>
                </a:cubicBezTo>
                <a:lnTo>
                  <a:pt x="5326" y="21600"/>
                </a:lnTo>
                <a:close/>
              </a:path>
            </a:pathLst>
          </a:cu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Arc 48"/>
          <p:cNvSpPr>
            <a:spLocks/>
          </p:cNvSpPr>
          <p:nvPr/>
        </p:nvSpPr>
        <p:spPr bwMode="auto">
          <a:xfrm flipH="1">
            <a:off x="4500562" y="2928934"/>
            <a:ext cx="142875" cy="14287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Arc 49"/>
          <p:cNvSpPr>
            <a:spLocks/>
          </p:cNvSpPr>
          <p:nvPr/>
        </p:nvSpPr>
        <p:spPr bwMode="auto">
          <a:xfrm flipH="1">
            <a:off x="4572000" y="2928934"/>
            <a:ext cx="144463" cy="14287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Text Box 50"/>
          <p:cNvSpPr txBox="1">
            <a:spLocks noChangeArrowheads="1"/>
          </p:cNvSpPr>
          <p:nvPr/>
        </p:nvSpPr>
        <p:spPr bwMode="auto">
          <a:xfrm>
            <a:off x="1577949" y="2724137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21" name="Text Box 51"/>
          <p:cNvSpPr txBox="1">
            <a:spLocks noChangeArrowheads="1"/>
          </p:cNvSpPr>
          <p:nvPr/>
        </p:nvSpPr>
        <p:spPr bwMode="auto">
          <a:xfrm>
            <a:off x="2514574" y="2290750"/>
            <a:ext cx="2873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22" name="Text Box 52"/>
          <p:cNvSpPr txBox="1">
            <a:spLocks noChangeArrowheads="1"/>
          </p:cNvSpPr>
          <p:nvPr/>
        </p:nvSpPr>
        <p:spPr bwMode="auto">
          <a:xfrm>
            <a:off x="2657449" y="2724137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</p:txBody>
      </p:sp>
      <p:sp>
        <p:nvSpPr>
          <p:cNvPr id="23" name="Text Box 53"/>
          <p:cNvSpPr txBox="1">
            <a:spLocks noChangeArrowheads="1"/>
          </p:cNvSpPr>
          <p:nvPr/>
        </p:nvSpPr>
        <p:spPr bwMode="auto">
          <a:xfrm>
            <a:off x="2771775" y="404813"/>
            <a:ext cx="57610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7"/>
          <p:cNvSpPr txBox="1">
            <a:spLocks noChangeArrowheads="1"/>
          </p:cNvSpPr>
          <p:nvPr/>
        </p:nvSpPr>
        <p:spPr bwMode="auto">
          <a:xfrm>
            <a:off x="5357818" y="5286388"/>
            <a:ext cx="3457575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 30˚,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ADC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 60 ˚,</a:t>
            </a: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CAD </a:t>
            </a: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 90 ˚.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5286380" y="2713032"/>
            <a:ext cx="214314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5286380" y="2570156"/>
            <a:ext cx="142876" cy="14287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45"/>
          <p:cNvSpPr>
            <a:spLocks noChangeArrowheads="1"/>
          </p:cNvSpPr>
          <p:nvPr/>
        </p:nvSpPr>
        <p:spPr bwMode="auto">
          <a:xfrm>
            <a:off x="6715140" y="2428868"/>
            <a:ext cx="5261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 sz="2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6786578" y="2714620"/>
            <a:ext cx="214314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 flipH="1" flipV="1">
            <a:off x="6786578" y="2571744"/>
            <a:ext cx="142876" cy="14287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229894" y="5587652"/>
            <a:ext cx="214314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6229894" y="5444776"/>
            <a:ext cx="142876" cy="14287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751" y="5862538"/>
            <a:ext cx="225425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751" y="6237312"/>
            <a:ext cx="225425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87624" y="3861048"/>
            <a:ext cx="7498080" cy="2232248"/>
          </a:xfrm>
        </p:spPr>
        <p:txBody>
          <a:bodyPr>
            <a:normAutofit/>
          </a:bodyPr>
          <a:lstStyle/>
          <a:p>
            <a:pPr marL="82296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Решение: ∆ </a:t>
            </a:r>
            <a:r>
              <a:rPr lang="en-US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BCD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равносторонний треугольник, то есть 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ВС=С</a:t>
            </a:r>
            <a:r>
              <a:rPr lang="en-US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=В</a:t>
            </a:r>
            <a:r>
              <a:rPr lang="en-US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Р∆ ВС</a:t>
            </a:r>
            <a:r>
              <a:rPr lang="en-US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= 45 см=3ВС, отсюда ВС=45:3=15(см).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 условию Р∆ АВС= 40 см, ВС=15см, тогда АВ+АС=40-15=25(см). Так, по условию   ∆ АВС - равнобедренный, то АВ=АС=25:2=12,5(см).</a:t>
            </a:r>
          </a:p>
          <a:p>
            <a:pPr marL="82296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Ответ: АВ=12,5см; ВС=15см.</a:t>
            </a:r>
            <a:endParaRPr lang="ru-RU" sz="2000" dirty="0">
              <a:solidFill>
                <a:srgbClr val="7030A0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267744" y="764704"/>
            <a:ext cx="1584176" cy="2088232"/>
          </a:xfrm>
          <a:prstGeom prst="triangl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7030A0"/>
                </a:solidFill>
              </a:ln>
            </a:endParaRPr>
          </a:p>
        </p:txBody>
      </p:sp>
      <p:sp>
        <p:nvSpPr>
          <p:cNvPr id="2" name="Равнобедренный треугольник 1"/>
          <p:cNvSpPr/>
          <p:nvPr/>
        </p:nvSpPr>
        <p:spPr>
          <a:xfrm>
            <a:off x="2279240" y="1556792"/>
            <a:ext cx="1572680" cy="1296144"/>
          </a:xfrm>
          <a:prstGeom prst="triangl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828023" y="395372"/>
            <a:ext cx="42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16868" y="1282239"/>
            <a:ext cx="42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89378" y="2780928"/>
            <a:ext cx="42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41444" y="2780928"/>
            <a:ext cx="426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2080" y="595427"/>
            <a:ext cx="357783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Дано: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∆ АВС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равнобедренный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АВ=АС,   Р∆ АВС= 40 см</a:t>
            </a:r>
          </a:p>
          <a:p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∆ </a:t>
            </a:r>
            <a:r>
              <a:rPr lang="en-US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BCD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равносторонний</a:t>
            </a:r>
          </a:p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∆ ВС</a:t>
            </a:r>
            <a:r>
              <a:rPr lang="en-US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D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= 45 см.</a:t>
            </a:r>
          </a:p>
          <a:p>
            <a:pPr>
              <a:spcAft>
                <a:spcPts val="0"/>
              </a:spcAft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Найти: АВ, ВС.</a:t>
            </a:r>
          </a:p>
          <a:p>
            <a:endParaRPr lang="ru-RU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1680" y="595427"/>
            <a:ext cx="8354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№108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45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Задание на дом: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6493978" cy="1052506"/>
          </a:xfrm>
        </p:spPr>
        <p:txBody>
          <a:bodyPr/>
          <a:lstStyle/>
          <a:p>
            <a:pPr lvl="0">
              <a:buNone/>
            </a:pPr>
            <a:r>
              <a:rPr lang="ru-RU" dirty="0" smtClean="0"/>
              <a:t>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п.18,№104,107, 117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>
            <a:off x="3563888" y="1062247"/>
            <a:ext cx="2808312" cy="2066528"/>
          </a:xfrm>
          <a:prstGeom prst="triangle">
            <a:avLst>
              <a:gd name="adj" fmla="val 83724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>
            <a:stCxn id="4" idx="0"/>
            <a:endCxn id="4" idx="3"/>
          </p:cNvCxnSpPr>
          <p:nvPr/>
        </p:nvCxnSpPr>
        <p:spPr>
          <a:xfrm>
            <a:off x="5915119" y="1062247"/>
            <a:ext cx="0" cy="2066528"/>
          </a:xfrm>
          <a:prstGeom prst="lin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5" name="Соединительная линия уступом 24"/>
          <p:cNvCxnSpPr/>
          <p:nvPr/>
        </p:nvCxnSpPr>
        <p:spPr>
          <a:xfrm>
            <a:off x="5915119" y="2912751"/>
            <a:ext cx="360040" cy="216024"/>
          </a:xfrm>
          <a:prstGeom prst="bentConnector3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9" name="Прямая соединительная линия 28"/>
          <p:cNvCxnSpPr>
            <a:stCxn id="4" idx="2"/>
          </p:cNvCxnSpPr>
          <p:nvPr/>
        </p:nvCxnSpPr>
        <p:spPr>
          <a:xfrm flipV="1">
            <a:off x="3563888" y="2214375"/>
            <a:ext cx="2592288" cy="914400"/>
          </a:xfrm>
          <a:prstGeom prst="lin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31" name="Дуга 30"/>
          <p:cNvSpPr/>
          <p:nvPr/>
        </p:nvSpPr>
        <p:spPr>
          <a:xfrm>
            <a:off x="3851920" y="2726934"/>
            <a:ext cx="360040" cy="332176"/>
          </a:xfrm>
          <a:prstGeom prst="arc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уга 31"/>
          <p:cNvSpPr/>
          <p:nvPr/>
        </p:nvSpPr>
        <p:spPr>
          <a:xfrm rot="1473190">
            <a:off x="3992632" y="2873340"/>
            <a:ext cx="273880" cy="371538"/>
          </a:xfrm>
          <a:prstGeom prst="arc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единительная линия 33"/>
          <p:cNvCxnSpPr>
            <a:stCxn id="4" idx="4"/>
            <a:endCxn id="4" idx="1"/>
          </p:cNvCxnSpPr>
          <p:nvPr/>
        </p:nvCxnSpPr>
        <p:spPr>
          <a:xfrm flipH="1" flipV="1">
            <a:off x="4739504" y="2095511"/>
            <a:ext cx="1632696" cy="1033264"/>
          </a:xfrm>
          <a:prstGeom prst="lin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5148064" y="1638311"/>
            <a:ext cx="72008" cy="144016"/>
          </a:xfrm>
          <a:prstGeom prst="lin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331324" y="2358391"/>
            <a:ext cx="72008" cy="144016"/>
          </a:xfrm>
          <a:prstGeom prst="lin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331006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2" grpId="0" animBg="1"/>
      <p:bldP spid="32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44624"/>
            <a:ext cx="7498080" cy="4800600"/>
          </a:xfrm>
        </p:spPr>
        <p:txBody>
          <a:bodyPr>
            <a:noAutofit/>
          </a:bodyPr>
          <a:lstStyle/>
          <a:p>
            <a:pPr marL="0" marR="95250" indent="0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"На сегодняшнем уроке я понял, я узнал, я разобрался…";</a:t>
            </a:r>
          </a:p>
          <a:p>
            <a:pPr marL="0" marR="95250" indent="0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"Я похвалил бы себя…";</a:t>
            </a:r>
          </a:p>
          <a:p>
            <a:pPr marL="0" marR="95250" indent="0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"Особенно мне понравилось…";</a:t>
            </a:r>
          </a:p>
          <a:p>
            <a:pPr marL="0" marR="95250" indent="0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"После урока мне захотелось…";</a:t>
            </a:r>
          </a:p>
          <a:p>
            <a:pPr marL="0" marR="95250" indent="0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"Я мечтаю о …";</a:t>
            </a:r>
          </a:p>
          <a:p>
            <a:pPr marL="0" marR="95250" indent="0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"Сегодня мне удалось…";</a:t>
            </a:r>
          </a:p>
          <a:p>
            <a:pPr marL="0" marR="95250" indent="0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"Я сумел…";</a:t>
            </a:r>
          </a:p>
          <a:p>
            <a:pPr marL="0" marR="95250" indent="0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"Было интересно…";</a:t>
            </a:r>
          </a:p>
          <a:p>
            <a:pPr marL="0" marR="95250" indent="0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"Было трудно…";</a:t>
            </a:r>
          </a:p>
          <a:p>
            <a:pPr marL="0" marR="95250" indent="0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"Я понял, что…";</a:t>
            </a:r>
          </a:p>
          <a:p>
            <a:pPr marL="0" marR="95250" indent="0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"Теперь я могу…";</a:t>
            </a:r>
          </a:p>
          <a:p>
            <a:pPr marL="0" marR="95250" indent="0">
              <a:spcBef>
                <a:spcPts val="750"/>
              </a:spcBef>
              <a:spcAft>
                <a:spcPts val="750"/>
              </a:spcAft>
              <a:buNone/>
            </a:pP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"Я почувствовал, что…";</a:t>
            </a:r>
          </a:p>
          <a:p>
            <a:pPr marL="82296" indent="0">
              <a:buNone/>
            </a:pPr>
            <a:r>
              <a:rPr lang="ru-RU" sz="2000" dirty="0">
                <a:solidFill>
                  <a:srgbClr val="7030A0"/>
                </a:solidFill>
                <a:latin typeface="Times New Roman"/>
                <a:ea typeface="Times New Roman"/>
              </a:rPr>
              <a:t>"Я научился…";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54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93358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</a:rPr>
              <a:t>Где в жизни встречаются равнобедренные треугольники?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5" descr="Photo2-0042[1]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474544"/>
            <a:ext cx="4100515" cy="2754544"/>
          </a:xfrm>
          <a:prstGeom prst="rect">
            <a:avLst/>
          </a:prstGeom>
          <a:noFill/>
        </p:spPr>
      </p:pic>
      <p:pic>
        <p:nvPicPr>
          <p:cNvPr id="5" name="Picture 10" descr="Жд мосты через Урку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0862" y="4143380"/>
            <a:ext cx="4243138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0012no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85728"/>
            <a:ext cx="4801463" cy="3357586"/>
          </a:xfrm>
          <a:prstGeom prst="rect">
            <a:avLst/>
          </a:prstGeom>
          <a:noFill/>
        </p:spPr>
      </p:pic>
      <p:pic>
        <p:nvPicPr>
          <p:cNvPr id="5" name="Picture 8" descr="0033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86208"/>
            <a:ext cx="4572000" cy="3271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Photo2-002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0"/>
            <a:ext cx="3959225" cy="2960687"/>
          </a:xfrm>
          <a:prstGeom prst="rect">
            <a:avLst/>
          </a:prstGeom>
          <a:noFill/>
        </p:spPr>
      </p:pic>
      <p:pic>
        <p:nvPicPr>
          <p:cNvPr id="5" name="Picture 6" descr="kathedr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9" y="1857364"/>
            <a:ext cx="4143372" cy="5000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1549398" y="908050"/>
            <a:ext cx="2160587" cy="3744913"/>
          </a:xfrm>
          <a:prstGeom prst="diamond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>
            <a:off x="2630485" y="908050"/>
            <a:ext cx="0" cy="3744913"/>
          </a:xfrm>
          <a:prstGeom prst="line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117598" y="2492375"/>
            <a:ext cx="431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accent6">
                    <a:lumMod val="75000"/>
                  </a:schemeClr>
                </a:solidFill>
                <a:effectLst/>
              </a:rPr>
              <a:t>А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054223" y="476250"/>
            <a:ext cx="504825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accent6">
                    <a:lumMod val="75000"/>
                  </a:schemeClr>
                </a:solidFill>
                <a:effectLst/>
              </a:rPr>
              <a:t>В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783010" y="2565400"/>
            <a:ext cx="431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</a:rPr>
              <a:t>С</a:t>
            </a: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270123" y="4652963"/>
            <a:ext cx="8651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6">
                    <a:lumMod val="75000"/>
                  </a:schemeClr>
                </a:solidFill>
                <a:effectLst/>
              </a:rPr>
              <a:t>D</a:t>
            </a:r>
            <a:endParaRPr lang="ru-RU" sz="200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1982785" y="1844675"/>
            <a:ext cx="142875" cy="144463"/>
          </a:xfrm>
          <a:prstGeom prst="line">
            <a:avLst/>
          </a:prstGeom>
          <a:noFill/>
          <a:ln w="2857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 flipH="1">
            <a:off x="3133723" y="1844675"/>
            <a:ext cx="215900" cy="144463"/>
          </a:xfrm>
          <a:prstGeom prst="line">
            <a:avLst/>
          </a:prstGeom>
          <a:noFill/>
          <a:ln w="2857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4284663" y="2997200"/>
            <a:ext cx="41751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</a:rPr>
              <a:t>Доказать,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что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 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 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</a:rPr>
              <a:t>АВ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effectLst/>
              </a:rPr>
              <a:t>D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</a:rPr>
              <a:t>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</a:rPr>
              <a:t>=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  CBD</a:t>
            </a:r>
            <a:endParaRPr lang="ru-RU" sz="2000" dirty="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2" name="Дуга 1"/>
          <p:cNvSpPr/>
          <p:nvPr/>
        </p:nvSpPr>
        <p:spPr>
          <a:xfrm rot="8764179">
            <a:off x="2350969" y="984256"/>
            <a:ext cx="252413" cy="536515"/>
          </a:xfrm>
          <a:prstGeom prst="arc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/>
          <p:cNvSpPr/>
          <p:nvPr/>
        </p:nvSpPr>
        <p:spPr>
          <a:xfrm rot="8764179">
            <a:off x="2593272" y="1266270"/>
            <a:ext cx="513344" cy="148654"/>
          </a:xfrm>
          <a:prstGeom prst="arc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5994158" y="3172039"/>
            <a:ext cx="108012" cy="97160"/>
          </a:xfrm>
          <a:prstGeom prst="triangl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6876256" y="3172039"/>
            <a:ext cx="108012" cy="97160"/>
          </a:xfrm>
          <a:prstGeom prst="triangl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1428728" y="1000108"/>
            <a:ext cx="3384550" cy="3887788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Line 5"/>
          <p:cNvSpPr>
            <a:spLocks noChangeShapeType="1"/>
          </p:cNvSpPr>
          <p:nvPr/>
        </p:nvSpPr>
        <p:spPr bwMode="auto">
          <a:xfrm flipH="1">
            <a:off x="3131840" y="1052736"/>
            <a:ext cx="0" cy="3816424"/>
          </a:xfrm>
          <a:prstGeom prst="line">
            <a:avLst/>
          </a:prstGeom>
          <a:noFill/>
          <a:ln w="38100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038231" y="4868863"/>
            <a:ext cx="863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6">
                    <a:lumMod val="75000"/>
                  </a:schemeClr>
                </a:solidFill>
                <a:effectLst/>
              </a:rPr>
              <a:t>A</a:t>
            </a:r>
            <a:endParaRPr lang="ru-RU" sz="200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270256" y="692150"/>
            <a:ext cx="7921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6">
                    <a:lumMod val="75000"/>
                  </a:schemeClr>
                </a:solidFill>
                <a:effectLst/>
              </a:rPr>
              <a:t>B</a:t>
            </a:r>
            <a:endParaRPr lang="ru-RU" sz="200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781556" y="4868863"/>
            <a:ext cx="5762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accent6">
                    <a:lumMod val="75000"/>
                  </a:schemeClr>
                </a:solidFill>
                <a:effectLst/>
              </a:rPr>
              <a:t>C</a:t>
            </a:r>
            <a:endParaRPr lang="ru-RU" sz="2000" dirty="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909893" y="4941888"/>
            <a:ext cx="6477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accent6">
                    <a:lumMod val="75000"/>
                  </a:schemeClr>
                </a:solidFill>
                <a:effectLst/>
              </a:rPr>
              <a:t>M</a:t>
            </a:r>
            <a:endParaRPr lang="ru-RU" sz="200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5072066" y="2571744"/>
            <a:ext cx="354487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  <a:effectLst/>
              </a:rPr>
              <a:t>Доказать, </a:t>
            </a:r>
            <a:endParaRPr lang="ru-RU" sz="2000" dirty="0" smtClean="0">
              <a:solidFill>
                <a:schemeClr val="accent6">
                  <a:lumMod val="75000"/>
                </a:schemeClr>
              </a:solidFill>
              <a:effectLst/>
            </a:endParaRPr>
          </a:p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что     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ABM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  <a:effectLst/>
              </a:rPr>
              <a:t>=     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ВС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M</a:t>
            </a:r>
            <a:endParaRPr lang="ru-RU" sz="2000" dirty="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10" name="AutoShape 24"/>
          <p:cNvSpPr>
            <a:spLocks noChangeArrowheads="1"/>
          </p:cNvSpPr>
          <p:nvPr/>
        </p:nvSpPr>
        <p:spPr bwMode="auto">
          <a:xfrm>
            <a:off x="5680875" y="3214686"/>
            <a:ext cx="108744" cy="142876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AutoShape 24"/>
          <p:cNvSpPr>
            <a:spLocks noChangeArrowheads="1"/>
          </p:cNvSpPr>
          <p:nvPr/>
        </p:nvSpPr>
        <p:spPr bwMode="auto">
          <a:xfrm>
            <a:off x="6823883" y="3214686"/>
            <a:ext cx="108744" cy="142876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Text Box 23"/>
          <p:cNvSpPr txBox="1">
            <a:spLocks noChangeArrowheads="1"/>
          </p:cNvSpPr>
          <p:nvPr/>
        </p:nvSpPr>
        <p:spPr bwMode="auto">
          <a:xfrm>
            <a:off x="5099093" y="1814444"/>
            <a:ext cx="354487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Дано: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BM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– высота 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     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effectLst/>
              </a:rPr>
              <a:t>АВС</a:t>
            </a:r>
            <a:endParaRPr lang="ru-RU" sz="2000" dirty="0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13" name="AutoShape 24"/>
          <p:cNvSpPr>
            <a:spLocks noChangeArrowheads="1"/>
          </p:cNvSpPr>
          <p:nvPr/>
        </p:nvSpPr>
        <p:spPr bwMode="auto">
          <a:xfrm>
            <a:off x="7565290" y="2028758"/>
            <a:ext cx="108744" cy="142876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924771" y="4751446"/>
            <a:ext cx="1" cy="23483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339752" y="4760092"/>
            <a:ext cx="1" cy="23483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71536" y="1357273"/>
          <a:ext cx="8072464" cy="5500727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18116"/>
                <a:gridCol w="2018116"/>
                <a:gridCol w="2018116"/>
                <a:gridCol w="2018116"/>
              </a:tblGrid>
              <a:tr h="13573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разносторонний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равнобедренный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равносторонний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357323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остроугольный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428758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прямоугольный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357323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тупоугольный</a:t>
                      </a:r>
                      <a:endParaRPr lang="ru-RU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              </a:t>
                      </a:r>
                    </a:p>
                    <a:p>
                      <a:r>
                        <a:rPr lang="ru-RU" dirty="0" smtClean="0"/>
                        <a:t>                     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07156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Виды треугольников.</a:t>
            </a:r>
            <a:endParaRPr lang="ru-RU" sz="4000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5715008" y="4214818"/>
            <a:ext cx="914400" cy="914400"/>
          </a:xfrm>
          <a:prstGeom prst="rt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>
            <a:off x="3643306" y="4143380"/>
            <a:ext cx="1428760" cy="914400"/>
          </a:xfrm>
          <a:prstGeom prst="rt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5643570" y="2643182"/>
            <a:ext cx="1060450" cy="1285875"/>
          </a:xfrm>
          <a:prstGeom prst="triangle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7500958" y="2714620"/>
            <a:ext cx="1285875" cy="1071563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3500430" y="2643182"/>
            <a:ext cx="1571625" cy="1200150"/>
          </a:xfrm>
          <a:prstGeom prst="triangle">
            <a:avLst>
              <a:gd name="adj" fmla="val 22191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AutoShape 22"/>
          <p:cNvSpPr>
            <a:spLocks noChangeArrowheads="1"/>
          </p:cNvSpPr>
          <p:nvPr/>
        </p:nvSpPr>
        <p:spPr bwMode="auto">
          <a:xfrm>
            <a:off x="3192603" y="5661248"/>
            <a:ext cx="2187277" cy="642042"/>
          </a:xfrm>
          <a:prstGeom prst="triangle">
            <a:avLst>
              <a:gd name="adj" fmla="val 30440"/>
            </a:avLst>
          </a:prstGeom>
          <a:solidFill>
            <a:schemeClr val="accent6">
              <a:lumMod val="75000"/>
              <a:alpha val="46001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endParaRPr lang="ru-RU" sz="1800" b="0" dirty="0">
              <a:latin typeface="Arial" charset="0"/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5220072" y="5805264"/>
            <a:ext cx="2396335" cy="720080"/>
          </a:xfrm>
          <a:prstGeom prst="triangle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5" grpId="0" animBg="1"/>
      <p:bldP spid="5" grpId="1" animBg="1"/>
      <p:bldP spid="6" grpId="0" animBg="1"/>
      <p:bldP spid="7" grpId="0" animBg="1"/>
      <p:bldP spid="7" grpId="1" animBg="1"/>
      <p:bldP spid="8" grpId="0" animBg="1"/>
      <p:bldP spid="9" grpId="0" animBg="1"/>
      <p:bldP spid="16" grpId="0" animBg="1"/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внобедренный треугольник 4"/>
          <p:cNvSpPr/>
          <p:nvPr/>
        </p:nvSpPr>
        <p:spPr>
          <a:xfrm>
            <a:off x="1928794" y="2285992"/>
            <a:ext cx="2143140" cy="2571768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3786182" y="5214950"/>
            <a:ext cx="3643338" cy="928694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ый треугольник 7"/>
          <p:cNvSpPr/>
          <p:nvPr/>
        </p:nvSpPr>
        <p:spPr>
          <a:xfrm rot="8235772">
            <a:off x="5631038" y="3021562"/>
            <a:ext cx="1785950" cy="1714512"/>
          </a:xfrm>
          <a:prstGeom prst="rtTriangl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925962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Равнобедренный треугольник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150937" y="2786058"/>
            <a:ext cx="799306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i="1" dirty="0">
                <a:solidFill>
                  <a:schemeClr val="accent6">
                    <a:lumMod val="75000"/>
                  </a:schemeClr>
                </a:solidFill>
              </a:rPr>
              <a:t>Треугольник называется </a:t>
            </a:r>
          </a:p>
          <a:p>
            <a:pPr algn="ctr">
              <a:spcBef>
                <a:spcPct val="50000"/>
              </a:spcBef>
            </a:pPr>
            <a:r>
              <a:rPr lang="ru-RU" sz="3200" b="1" i="1" u="sng" dirty="0">
                <a:solidFill>
                  <a:schemeClr val="accent6">
                    <a:lumMod val="75000"/>
                  </a:schemeClr>
                </a:solidFill>
              </a:rPr>
              <a:t>равнобедренным</a:t>
            </a:r>
            <a:r>
              <a:rPr lang="ru-RU" sz="3200" i="1" dirty="0">
                <a:solidFill>
                  <a:schemeClr val="accent6">
                    <a:lumMod val="75000"/>
                  </a:schemeClr>
                </a:solidFill>
              </a:rPr>
              <a:t>, </a:t>
            </a:r>
          </a:p>
          <a:p>
            <a:pPr algn="ctr">
              <a:spcBef>
                <a:spcPct val="50000"/>
              </a:spcBef>
            </a:pPr>
            <a:r>
              <a:rPr lang="ru-RU" sz="3200" i="1" dirty="0">
                <a:solidFill>
                  <a:schemeClr val="accent6">
                    <a:lumMod val="75000"/>
                  </a:schemeClr>
                </a:solidFill>
              </a:rPr>
              <a:t>если две его стороны равны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C265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257335" y="1136607"/>
            <a:ext cx="2879725" cy="4248150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905035" y="3008269"/>
            <a:ext cx="215900" cy="215900"/>
          </a:xfrm>
          <a:prstGeom prst="line">
            <a:avLst/>
          </a:prstGeom>
          <a:noFill/>
          <a:ln w="2857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 flipH="1">
            <a:off x="3344897" y="3008269"/>
            <a:ext cx="144463" cy="215900"/>
          </a:xfrm>
          <a:prstGeom prst="line">
            <a:avLst/>
          </a:prstGeom>
          <a:noFill/>
          <a:ln w="2857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Arc 7"/>
          <p:cNvSpPr>
            <a:spLocks/>
          </p:cNvSpPr>
          <p:nvPr/>
        </p:nvSpPr>
        <p:spPr bwMode="auto">
          <a:xfrm>
            <a:off x="1400210" y="4952957"/>
            <a:ext cx="288925" cy="4318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Arc 8"/>
          <p:cNvSpPr>
            <a:spLocks/>
          </p:cNvSpPr>
          <p:nvPr/>
        </p:nvSpPr>
        <p:spPr bwMode="auto">
          <a:xfrm flipH="1">
            <a:off x="3776697" y="4952957"/>
            <a:ext cx="215900" cy="40798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4430"/>
              <a:gd name="T2" fmla="*/ 21414 w 21600"/>
              <a:gd name="T3" fmla="*/ 24430 h 24430"/>
              <a:gd name="T4" fmla="*/ 0 w 21600"/>
              <a:gd name="T5" fmla="*/ 21600 h 24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546"/>
                  <a:pt x="21537" y="23491"/>
                  <a:pt x="21413" y="24429"/>
                </a:cubicBezTo>
              </a:path>
              <a:path w="21600" h="2443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546"/>
                  <a:pt x="21537" y="23491"/>
                  <a:pt x="21413" y="24429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20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96972" y="5457782"/>
            <a:ext cx="7921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accent6">
                    <a:lumMod val="75000"/>
                  </a:schemeClr>
                </a:solidFill>
              </a:rPr>
              <a:t>А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2786050" y="857232"/>
            <a:ext cx="5762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В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4065622" y="5457782"/>
            <a:ext cx="1008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С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4500562" y="1136607"/>
            <a:ext cx="42862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АВ, ВС - боковые стороны равнобедренного треугольника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4286248" y="3368632"/>
            <a:ext cx="45307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     А,    С </a:t>
            </a: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– углы при основании равнобедренного треугольника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429124" y="2360569"/>
            <a:ext cx="47148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АС - основание равнобедренного треугольника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4500562" y="4808494"/>
            <a:ext cx="46434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В – угол при вершине равнобедренного треугольника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86248" y="3488296"/>
            <a:ext cx="57150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cxnSp>
        <p:nvCxnSpPr>
          <p:cNvPr id="17" name="Прямая соединительная линия 16"/>
          <p:cNvCxnSpPr>
            <a:stCxn id="16" idx="0"/>
          </p:cNvCxnSpPr>
          <p:nvPr/>
        </p:nvCxnSpPr>
        <p:spPr>
          <a:xfrm rot="16200000" flipH="1" flipV="1">
            <a:off x="4464843" y="3524015"/>
            <a:ext cx="142876" cy="7143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500562" y="3641726"/>
            <a:ext cx="142876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4857752" y="3500438"/>
            <a:ext cx="142876" cy="142876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857752" y="3643314"/>
            <a:ext cx="142876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4479667" y="5021531"/>
            <a:ext cx="113228" cy="7143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4500562" y="5143512"/>
            <a:ext cx="142876" cy="1588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7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3"/>
          <p:cNvSpPr/>
          <p:nvPr/>
        </p:nvSpPr>
        <p:spPr>
          <a:xfrm rot="6513710">
            <a:off x="2216626" y="848546"/>
            <a:ext cx="988696" cy="1666535"/>
          </a:xfrm>
          <a:prstGeom prst="triangle">
            <a:avLst>
              <a:gd name="adj" fmla="val 48326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 rot="17212754">
            <a:off x="6011789" y="3917517"/>
            <a:ext cx="1944216" cy="1922512"/>
          </a:xfrm>
          <a:prstGeom prst="rtTriangl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788024" y="979738"/>
            <a:ext cx="2088232" cy="986408"/>
          </a:xfrm>
          <a:prstGeom prst="triangle">
            <a:avLst>
              <a:gd name="adj" fmla="val 25343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432279" y="1497147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046496" y="578596"/>
            <a:ext cx="29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490587" y="162977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</a:t>
            </a:r>
            <a:endParaRPr lang="ru-RU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2699792" y="1340768"/>
            <a:ext cx="72008" cy="156379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344976" y="1814437"/>
            <a:ext cx="0" cy="184666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24006" y="5243740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286349" y="574889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634769" y="5903441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7843496" y="511751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8166762" y="3933056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327625" y="610406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439852" y="1722104"/>
            <a:ext cx="348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6876259" y="1613248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6055810" y="109551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4716016" y="115610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5580111" y="195653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</a:t>
            </a:r>
            <a:endParaRPr lang="ru-RU" dirty="0"/>
          </a:p>
        </p:txBody>
      </p:sp>
      <p:sp>
        <p:nvSpPr>
          <p:cNvPr id="25" name="Равнобедренный треугольник 24"/>
          <p:cNvSpPr/>
          <p:nvPr/>
        </p:nvSpPr>
        <p:spPr>
          <a:xfrm>
            <a:off x="2483768" y="4566647"/>
            <a:ext cx="2090716" cy="1884361"/>
          </a:xfrm>
          <a:prstGeom prst="triangl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AutoShape 2"/>
          <p:cNvSpPr>
            <a:spLocks noChangeArrowheads="1"/>
          </p:cNvSpPr>
          <p:nvPr/>
        </p:nvSpPr>
        <p:spPr bwMode="auto">
          <a:xfrm rot="17646773">
            <a:off x="87604" y="4060065"/>
            <a:ext cx="3543675" cy="1098604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Равнобедренный треугольник 30"/>
          <p:cNvSpPr/>
          <p:nvPr/>
        </p:nvSpPr>
        <p:spPr>
          <a:xfrm>
            <a:off x="4541331" y="2348183"/>
            <a:ext cx="1930378" cy="1805389"/>
          </a:xfrm>
          <a:prstGeom prst="triangle">
            <a:avLst>
              <a:gd name="adj" fmla="val 74374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658261" y="4255699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 rot="10959163" flipV="1">
            <a:off x="2172897" y="6201905"/>
            <a:ext cx="446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4235930" y="3845182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4613938" y="6032820"/>
            <a:ext cx="348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6055810" y="2134589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1191019" y="521677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6460087" y="3886367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3017198" y="2946195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1043608" y="405817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1859441" y="3396694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1217042" y="621748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2712941" y="5324161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3340546" y="640797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4085889" y="527048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807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Равносторонний треугольник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3000364" y="1500174"/>
            <a:ext cx="3929090" cy="3429024"/>
          </a:xfrm>
          <a:prstGeom prst="triangle">
            <a:avLst>
              <a:gd name="adj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150937" y="2786058"/>
            <a:ext cx="7778781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i="1" dirty="0" smtClean="0">
                <a:solidFill>
                  <a:schemeClr val="accent6">
                    <a:lumMod val="75000"/>
                  </a:schemeClr>
                </a:solidFill>
              </a:rPr>
              <a:t>Треугольник, все  стороны которого  равны, называется </a:t>
            </a:r>
            <a:endParaRPr lang="ru-RU" sz="3200" i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 sz="3200" b="1" i="1" u="sng" dirty="0" smtClean="0">
                <a:solidFill>
                  <a:schemeClr val="accent6">
                    <a:lumMod val="75000"/>
                  </a:schemeClr>
                </a:solidFill>
              </a:rPr>
              <a:t>равносторонним</a:t>
            </a:r>
            <a:r>
              <a:rPr lang="ru-RU" sz="3200" b="1" i="1" u="sng" dirty="0">
                <a:solidFill>
                  <a:schemeClr val="accent6">
                    <a:lumMod val="75000"/>
                  </a:schemeClr>
                </a:solidFill>
              </a:rPr>
              <a:t>.</a:t>
            </a:r>
            <a:r>
              <a:rPr lang="ru-RU" sz="3200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3200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599</TotalTime>
  <Words>828</Words>
  <Application>Microsoft Office PowerPoint</Application>
  <PresentationFormat>Экран (4:3)</PresentationFormat>
  <Paragraphs>199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Солнцестояние</vt:lpstr>
      <vt:lpstr>Треугольник</vt:lpstr>
      <vt:lpstr>Презентация PowerPoint</vt:lpstr>
      <vt:lpstr>Презентация PowerPoint</vt:lpstr>
      <vt:lpstr>Презентация PowerPoint</vt:lpstr>
      <vt:lpstr>Виды треугольников.</vt:lpstr>
      <vt:lpstr>Равнобедренный треугольник</vt:lpstr>
      <vt:lpstr>Презентация PowerPoint</vt:lpstr>
      <vt:lpstr>Презентация PowerPoint</vt:lpstr>
      <vt:lpstr>Равносторонний треугольник</vt:lpstr>
      <vt:lpstr>Презентация PowerPoint</vt:lpstr>
      <vt:lpstr>Презентация PowerPoint</vt:lpstr>
      <vt:lpstr>Практическая работа</vt:lpstr>
      <vt:lpstr>Теорема:  В равнобедренном треугольнике биссектриса, проведенная к основанию, является медианой и высотой.</vt:lpstr>
      <vt:lpstr>Презентация PowerPoint</vt:lpstr>
      <vt:lpstr>Физкультминутка</vt:lpstr>
      <vt:lpstr>Задача № 1</vt:lpstr>
      <vt:lpstr>Задача № 2</vt:lpstr>
      <vt:lpstr>Презентация PowerPoint</vt:lpstr>
      <vt:lpstr>Задание на дом:</vt:lpstr>
      <vt:lpstr>Презентация PowerPoint</vt:lpstr>
      <vt:lpstr>Где в жизни встречаются равнобедренные треугольники?</vt:lpstr>
      <vt:lpstr>Презентация PowerPoint</vt:lpstr>
      <vt:lpstr>Презентация PowerPoint</vt:lpstr>
    </vt:vector>
  </TitlesOfParts>
  <Company>House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Треугольник</dc:title>
  <dc:creator>Татьяна</dc:creator>
  <cp:lastModifiedBy>user</cp:lastModifiedBy>
  <cp:revision>74</cp:revision>
  <dcterms:created xsi:type="dcterms:W3CDTF">2009-11-08T08:31:58Z</dcterms:created>
  <dcterms:modified xsi:type="dcterms:W3CDTF">2015-02-21T08:31:41Z</dcterms:modified>
</cp:coreProperties>
</file>