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3" r:id="rId7"/>
    <p:sldId id="264" r:id="rId8"/>
    <p:sldId id="261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06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Рисунок 11" descr="0_6c12b_77b8db9_orig.pn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901" r="9355"/>
            <a:stretch>
              <a:fillRect/>
            </a:stretch>
          </p:blipFill>
          <p:spPr>
            <a:xfrm flipH="1">
              <a:off x="714348" y="142852"/>
              <a:ext cx="2428892" cy="6715148"/>
            </a:xfrm>
            <a:prstGeom prst="rect">
              <a:avLst/>
            </a:prstGeom>
          </p:spPr>
        </p:pic>
        <p:pic>
          <p:nvPicPr>
            <p:cNvPr id="9" name="Рисунок 8" descr="ОСЕНЬ 2.png"/>
            <p:cNvPicPr>
              <a:picLocks noChangeAspect="1"/>
            </p:cNvPicPr>
            <p:nvPr userDrawn="1"/>
          </p:nvPicPr>
          <p:blipFill>
            <a:blip r:embed="rId4"/>
            <a:srcRect r="75917"/>
            <a:stretch>
              <a:fillRect/>
            </a:stretch>
          </p:blipFill>
          <p:spPr>
            <a:xfrm>
              <a:off x="0" y="0"/>
              <a:ext cx="2357422" cy="6858000"/>
            </a:xfrm>
            <a:prstGeom prst="rect">
              <a:avLst/>
            </a:prstGeom>
          </p:spPr>
        </p:pic>
        <p:sp>
          <p:nvSpPr>
            <p:cNvPr id="11" name="Рамка 10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574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FF66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ОСЕНЬ 2.png"/>
            <p:cNvPicPr>
              <a:picLocks noChangeAspect="1"/>
            </p:cNvPicPr>
            <p:nvPr userDrawn="1"/>
          </p:nvPicPr>
          <p:blipFill>
            <a:blip r:embed="rId2"/>
            <a:srcRect r="75917"/>
            <a:stretch>
              <a:fillRect/>
            </a:stretch>
          </p:blipFill>
          <p:spPr>
            <a:xfrm>
              <a:off x="0" y="0"/>
              <a:ext cx="2357422" cy="6858000"/>
            </a:xfrm>
            <a:prstGeom prst="rect">
              <a:avLst/>
            </a:prstGeom>
          </p:spPr>
        </p:pic>
        <p:pic>
          <p:nvPicPr>
            <p:cNvPr id="8" name="Рисунок 7" descr="0_6c12b_77b8db9_orig.pn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901" r="9355"/>
            <a:stretch>
              <a:fillRect/>
            </a:stretch>
          </p:blipFill>
          <p:spPr>
            <a:xfrm flipH="1">
              <a:off x="714348" y="142852"/>
              <a:ext cx="2428892" cy="6715148"/>
            </a:xfrm>
            <a:prstGeom prst="rect">
              <a:avLst/>
            </a:prstGeom>
          </p:spPr>
        </p:pic>
        <p:sp>
          <p:nvSpPr>
            <p:cNvPr id="9" name="Рамка 8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574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Рисунок 8" descr="0_6c12b_77b8db9_orig.pn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901" r="9355"/>
            <a:stretch>
              <a:fillRect/>
            </a:stretch>
          </p:blipFill>
          <p:spPr>
            <a:xfrm>
              <a:off x="6143636" y="142852"/>
              <a:ext cx="2286016" cy="6715148"/>
            </a:xfrm>
            <a:prstGeom prst="rect">
              <a:avLst/>
            </a:prstGeom>
          </p:spPr>
        </p:pic>
        <p:pic>
          <p:nvPicPr>
            <p:cNvPr id="8" name="Рисунок 7" descr="ОСЕНЬ 2.png"/>
            <p:cNvPicPr>
              <a:picLocks noChangeAspect="1"/>
            </p:cNvPicPr>
            <p:nvPr userDrawn="1"/>
          </p:nvPicPr>
          <p:blipFill>
            <a:blip r:embed="rId3"/>
            <a:srcRect r="75917"/>
            <a:stretch>
              <a:fillRect/>
            </a:stretch>
          </p:blipFill>
          <p:spPr>
            <a:xfrm flipH="1">
              <a:off x="6786546" y="0"/>
              <a:ext cx="2357454" cy="6858000"/>
            </a:xfrm>
            <a:prstGeom prst="rect">
              <a:avLst/>
            </a:prstGeom>
          </p:spPr>
        </p:pic>
        <p:sp>
          <p:nvSpPr>
            <p:cNvPr id="10" name="Рамка 9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574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ветка.png"/>
            <p:cNvPicPr>
              <a:picLocks noChangeAspect="1"/>
            </p:cNvPicPr>
            <p:nvPr userDrawn="1"/>
          </p:nvPicPr>
          <p:blipFill>
            <a:blip r:embed="rId2"/>
            <a:srcRect l="19861" t="27384" r="54864" b="23787"/>
            <a:stretch>
              <a:fillRect/>
            </a:stretch>
          </p:blipFill>
          <p:spPr>
            <a:xfrm>
              <a:off x="0" y="0"/>
              <a:ext cx="2571768" cy="2000240"/>
            </a:xfrm>
            <a:prstGeom prst="rect">
              <a:avLst/>
            </a:prstGeom>
          </p:spPr>
        </p:pic>
        <p:sp>
          <p:nvSpPr>
            <p:cNvPr id="9" name="Рамка 8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574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9286908" cy="6858000"/>
            <a:chOff x="0" y="0"/>
            <a:chExt cx="9286908" cy="6858000"/>
          </a:xfrm>
        </p:grpSpPr>
        <p:pic>
          <p:nvPicPr>
            <p:cNvPr id="12" name="Рисунок 11" descr="0_6c12b_77b8db9_orig.pn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901" r="9355"/>
            <a:stretch>
              <a:fillRect/>
            </a:stretch>
          </p:blipFill>
          <p:spPr>
            <a:xfrm>
              <a:off x="7072330" y="142852"/>
              <a:ext cx="2214578" cy="6715148"/>
            </a:xfrm>
            <a:prstGeom prst="rect">
              <a:avLst/>
            </a:prstGeom>
          </p:spPr>
        </p:pic>
        <p:pic>
          <p:nvPicPr>
            <p:cNvPr id="11" name="Рисунок 10" descr="ОСЕНЬ 2.png"/>
            <p:cNvPicPr>
              <a:picLocks noChangeAspect="1"/>
            </p:cNvPicPr>
            <p:nvPr userDrawn="1"/>
          </p:nvPicPr>
          <p:blipFill>
            <a:blip r:embed="rId3"/>
            <a:srcRect l="8757" r="75917"/>
            <a:stretch>
              <a:fillRect/>
            </a:stretch>
          </p:blipFill>
          <p:spPr>
            <a:xfrm flipH="1">
              <a:off x="7715272" y="0"/>
              <a:ext cx="1428728" cy="6858000"/>
            </a:xfrm>
            <a:prstGeom prst="rect">
              <a:avLst/>
            </a:prstGeom>
          </p:spPr>
        </p:pic>
        <p:sp>
          <p:nvSpPr>
            <p:cNvPr id="13" name="Рамка 12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574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0_6c12b_77b8db9_orig.pn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901" r="9355"/>
            <a:stretch>
              <a:fillRect/>
            </a:stretch>
          </p:blipFill>
          <p:spPr>
            <a:xfrm flipH="1">
              <a:off x="0" y="0"/>
              <a:ext cx="2428892" cy="6715148"/>
            </a:xfrm>
            <a:prstGeom prst="rect">
              <a:avLst/>
            </a:prstGeom>
          </p:spPr>
        </p:pic>
        <p:pic>
          <p:nvPicPr>
            <p:cNvPr id="6" name="Рисунок 5" descr="ОСЕНЬ 2.png"/>
            <p:cNvPicPr>
              <a:picLocks noChangeAspect="1"/>
            </p:cNvPicPr>
            <p:nvPr userDrawn="1"/>
          </p:nvPicPr>
          <p:blipFill>
            <a:blip r:embed="rId3"/>
            <a:srcRect l="8757" r="75917"/>
            <a:stretch>
              <a:fillRect/>
            </a:stretch>
          </p:blipFill>
          <p:spPr>
            <a:xfrm>
              <a:off x="0" y="0"/>
              <a:ext cx="1500198" cy="6858000"/>
            </a:xfrm>
            <a:prstGeom prst="rect">
              <a:avLst/>
            </a:prstGeom>
          </p:spPr>
        </p:pic>
        <p:sp>
          <p:nvSpPr>
            <p:cNvPr id="8" name="Рамка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574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Рисунок 8" descr="ветка.png"/>
            <p:cNvPicPr>
              <a:picLocks noChangeAspect="1"/>
            </p:cNvPicPr>
            <p:nvPr userDrawn="1"/>
          </p:nvPicPr>
          <p:blipFill>
            <a:blip r:embed="rId2"/>
            <a:srcRect l="19861" t="27384" r="54864" b="23787"/>
            <a:stretch>
              <a:fillRect/>
            </a:stretch>
          </p:blipFill>
          <p:spPr>
            <a:xfrm flipV="1">
              <a:off x="0" y="4929174"/>
              <a:ext cx="2571768" cy="1928826"/>
            </a:xfrm>
            <a:prstGeom prst="rect">
              <a:avLst/>
            </a:prstGeom>
          </p:spPr>
        </p:pic>
        <p:sp>
          <p:nvSpPr>
            <p:cNvPr id="10" name="Рамка 9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574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rgbClr val="FF66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8429652" y="6429396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C9900"/>
                </a:solidFill>
                <a:latin typeface="Monotype Corsiva" pitchFamily="66" charset="0"/>
              </a:rPr>
              <a:t>Б.Т.В.</a:t>
            </a:r>
            <a:endParaRPr lang="ru-RU" sz="1000" dirty="0">
              <a:solidFill>
                <a:srgbClr val="CC9900"/>
              </a:solidFill>
              <a:latin typeface="Monotype Corsiva" pitchFamily="66" charset="0"/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74"/>
            </a:avLst>
          </a:prstGeom>
          <a:blipFill>
            <a:blip r:embed="rId13" cstate="print"/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olreferat.com/%D0%A1%D0%B0%D0%BC%D0%BE%D0%B2%D0%BE%D1%81%D0%BF%D0%B8%D1%82%D0%B0%D0%BD%D0%B8%D0%B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928670"/>
            <a:ext cx="6500826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 smtClean="0"/>
              <a:t>Самовоспитание как средство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6000" b="1" dirty="0" smtClean="0"/>
              <a:t>формирования педагогического мастерства</a:t>
            </a:r>
            <a:r>
              <a:rPr lang="ru-RU" sz="7200" b="1" dirty="0" smtClean="0"/>
              <a:t>.</a:t>
            </a:r>
            <a:endParaRPr lang="zh-CN" altLang="en-US" sz="6000" b="1" dirty="0" smtClean="0"/>
          </a:p>
          <a:p>
            <a:pPr algn="ctr"/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Titul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14422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Педагоги не могут успешно </a:t>
            </a:r>
          </a:p>
          <a:p>
            <a:r>
              <a:rPr lang="ru-RU" sz="3600" b="1" dirty="0" smtClean="0"/>
              <a:t>кого-то учить,                               </a:t>
            </a:r>
            <a:br>
              <a:rPr lang="ru-RU" sz="3600" b="1" dirty="0" smtClean="0"/>
            </a:br>
            <a:r>
              <a:rPr lang="ru-RU" sz="3600" b="1" dirty="0" smtClean="0"/>
              <a:t> если в это же время усердно </a:t>
            </a:r>
          </a:p>
          <a:p>
            <a:r>
              <a:rPr lang="ru-RU" sz="3600" b="1" dirty="0" smtClean="0"/>
              <a:t>не учатся сами.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(Али </a:t>
            </a:r>
            <a:r>
              <a:rPr lang="ru-RU" sz="3600" b="1" dirty="0" err="1" smtClean="0"/>
              <a:t>Апшерони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6715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</a:t>
            </a:r>
            <a:r>
              <a:rPr lang="ru-RU" sz="4800" b="1" dirty="0" smtClean="0">
                <a:solidFill>
                  <a:srgbClr val="002060"/>
                </a:solidFill>
                <a:hlinkClick r:id="rId2"/>
              </a:rPr>
              <a:t>Самовоспитание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600" b="1" dirty="0" smtClean="0"/>
              <a:t>– сознательная деятельность, направленная на возможно более полную реализацию человеком себя как личности. Основываясь на активизации механизмов саморегуляции, предполагает наличие ясно осознанных целей, идеалов, личностных смыслов. 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71480"/>
            <a:ext cx="66414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Педагогический профессионализм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383" y="2571744"/>
            <a:ext cx="79296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   Мастерство педагогического общения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 </a:t>
            </a:r>
            <a:endParaRPr lang="ru-RU" sz="3200" b="1" cap="none" spc="50" dirty="0">
              <a:ln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357562"/>
            <a:ext cx="72152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200" b="1" dirty="0" smtClean="0"/>
              <a:t>  Профессиональное </a:t>
            </a:r>
            <a:r>
              <a:rPr lang="ru-RU" sz="3200" b="1" dirty="0" smtClean="0"/>
              <a:t>самопознание</a:t>
            </a:r>
            <a:endParaRPr lang="ru-RU" sz="3200" b="1" cap="none" spc="5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286388"/>
            <a:ext cx="80724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>
              <a:buFont typeface="Wingdings" pitchFamily="2" charset="2"/>
              <a:buChar char="q"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smtClean="0"/>
              <a:t>Личный план по самосовершенствованию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 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 </a:t>
            </a:r>
            <a:endParaRPr lang="ru-RU" sz="3200" b="1" cap="none" spc="50" dirty="0">
              <a:ln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256"/>
            <a:ext cx="79296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>
              <a:buFont typeface="Wingdings" pitchFamily="2" charset="2"/>
              <a:buChar char="q"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   </a:t>
            </a:r>
            <a:r>
              <a:rPr lang="ru-RU" sz="3200" b="1" dirty="0" smtClean="0"/>
              <a:t>Процесс </a:t>
            </a:r>
            <a:r>
              <a:rPr lang="ru-RU" sz="3200" b="1" dirty="0" err="1" smtClean="0"/>
              <a:t>самопрограммирования</a:t>
            </a:r>
            <a:r>
              <a:rPr lang="ru-RU" sz="3200" b="1" dirty="0" smtClean="0"/>
              <a:t> 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 </a:t>
            </a:r>
            <a:endParaRPr lang="ru-RU" sz="3200" b="1" cap="none" spc="50" dirty="0">
              <a:ln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6438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Мастерство педагогического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общения:</a:t>
            </a:r>
          </a:p>
          <a:p>
            <a:r>
              <a:rPr lang="ru-RU" sz="2600" b="1" dirty="0" smtClean="0"/>
              <a:t>1.     способность делать учебный материал доступным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2.     творчество в работе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3.     педагогически-волевое влияние на учащихся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4.     способность организовать коллектив учащихся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5.     интерес и любовь к детям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6.     содержательность и яркость речи, ее образность и убедительность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7.     педагогический такт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8.     способность связать учебный предмет с жизнью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9.     наблюдательность</a:t>
            </a:r>
            <a:r>
              <a:rPr lang="ru-RU" sz="2600" b="1" dirty="0" smtClean="0"/>
              <a:t>;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10.    педагогическая требовательность.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</a:rPr>
              <a:t> 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35" y="1285860"/>
            <a:ext cx="7643865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/>
              <a:t>  </a:t>
            </a:r>
            <a:r>
              <a:rPr lang="ru-RU" sz="3600" b="1" dirty="0" smtClean="0"/>
              <a:t>Профессиональное </a:t>
            </a:r>
            <a:r>
              <a:rPr lang="ru-RU" sz="3600" b="1" dirty="0" smtClean="0"/>
              <a:t>самопознание</a:t>
            </a:r>
            <a:endParaRPr lang="ru-RU" sz="3200" b="1" cap="none" spc="5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97839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1.     Мотивация к достижению высокого уровня профессионального мастерства</a:t>
            </a:r>
            <a:r>
              <a:rPr lang="ru-RU" sz="3600" b="1" dirty="0" smtClean="0"/>
              <a:t>;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2.     Профессиональное субъективно-ориентированное обучение</a:t>
            </a:r>
            <a:r>
              <a:rPr lang="ru-RU" sz="3600" b="1" dirty="0" smtClean="0"/>
              <a:t>;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3.     Направленность личности на овладение данной профессией</a:t>
            </a:r>
            <a:r>
              <a:rPr lang="ru-RU" sz="3600" b="1" dirty="0" smtClean="0"/>
              <a:t>;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4.     Оптимальный временной промежуток.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9296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</a:rPr>
              <a:t>   </a:t>
            </a:r>
            <a:r>
              <a:rPr lang="ru-RU" sz="3600" b="1" dirty="0" smtClean="0"/>
              <a:t>Процесс </a:t>
            </a:r>
            <a:r>
              <a:rPr lang="ru-RU" sz="3600" b="1" dirty="0" err="1" smtClean="0"/>
              <a:t>самопрограммирования</a:t>
            </a:r>
            <a:r>
              <a:rPr lang="ru-RU" sz="3200" b="1" dirty="0" smtClean="0"/>
              <a:t> 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 </a:t>
            </a:r>
            <a:endParaRPr lang="ru-RU" sz="3200" b="1" cap="none" spc="50" dirty="0">
              <a:ln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500174"/>
            <a:ext cx="714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 Спокойствие совершенное,  по  крайней  мере, внешнее</a:t>
            </a:r>
            <a:r>
              <a:rPr lang="ru-RU" sz="2000" b="1" dirty="0" smtClean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  Прямота в словах и поступках. </a:t>
            </a:r>
            <a:br>
              <a:rPr lang="ru-RU" sz="2000" b="1" dirty="0" smtClean="0"/>
            </a:br>
            <a:r>
              <a:rPr lang="ru-RU" sz="2000" b="1" dirty="0" smtClean="0"/>
              <a:t>3</a:t>
            </a:r>
            <a:r>
              <a:rPr lang="ru-RU" sz="2000" b="1" dirty="0" smtClean="0"/>
              <a:t>.  Обдуманность действий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4</a:t>
            </a:r>
            <a:r>
              <a:rPr lang="ru-RU" sz="2000" b="1" dirty="0" smtClean="0"/>
              <a:t>. Решительность.</a:t>
            </a:r>
            <a:br>
              <a:rPr lang="ru-RU" sz="2000" b="1" dirty="0" smtClean="0"/>
            </a:br>
            <a:r>
              <a:rPr lang="ru-RU" sz="2000" b="1" dirty="0" smtClean="0"/>
              <a:t>5</a:t>
            </a:r>
            <a:r>
              <a:rPr lang="ru-RU" sz="2000" b="1" dirty="0" smtClean="0"/>
              <a:t>.  Не говорить о себе без нужды ни одного слова. </a:t>
            </a:r>
            <a:br>
              <a:rPr lang="ru-RU" sz="2000" b="1" dirty="0" smtClean="0"/>
            </a:br>
            <a:r>
              <a:rPr lang="ru-RU" sz="2000" b="1" dirty="0" smtClean="0"/>
              <a:t>6</a:t>
            </a:r>
            <a:r>
              <a:rPr lang="ru-RU" sz="2000" b="1" dirty="0" smtClean="0"/>
              <a:t>. Не проводить время бессознательно; делать то, что хочешь, а не то, что случится</a:t>
            </a:r>
            <a:r>
              <a:rPr lang="ru-RU" sz="2000" b="1" dirty="0" smtClean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8</a:t>
            </a:r>
            <a:r>
              <a:rPr lang="ru-RU" sz="2000" b="1" dirty="0" smtClean="0"/>
              <a:t>.  Каждый вечер добросовестно давать </a:t>
            </a:r>
            <a:r>
              <a:rPr lang="ru-RU" sz="2000" b="1" dirty="0" smtClean="0"/>
              <a:t>себе отчет</a:t>
            </a:r>
            <a:r>
              <a:rPr lang="ru-RU" sz="2000" b="1" dirty="0" smtClean="0"/>
              <a:t>  в своих поступках.      </a:t>
            </a:r>
            <a:br>
              <a:rPr lang="ru-RU" sz="2000" b="1" dirty="0" smtClean="0"/>
            </a:br>
            <a:r>
              <a:rPr lang="ru-RU" sz="2000" b="1" dirty="0" smtClean="0"/>
              <a:t>9</a:t>
            </a:r>
            <a:r>
              <a:rPr lang="ru-RU" sz="2000" b="1" dirty="0" smtClean="0"/>
              <a:t>. Ни разу не хвастать ни тем, что было, ни тем, что есть, ни тем, что будет»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571612"/>
            <a:ext cx="6643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  тщательно готовиться к </a:t>
            </a:r>
            <a:r>
              <a:rPr lang="ru-RU" sz="2000" b="1" dirty="0" smtClean="0"/>
              <a:t>каждому уроку, </a:t>
            </a:r>
            <a:r>
              <a:rPr lang="ru-RU" sz="2000" b="1" dirty="0" smtClean="0"/>
              <a:t>глубоко осмысленно перерабатывать изучаемый материал</a:t>
            </a:r>
            <a:r>
              <a:rPr lang="ru-RU" sz="2000" b="1" dirty="0" smtClean="0"/>
              <a:t>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*  вести </a:t>
            </a:r>
            <a:r>
              <a:rPr lang="ru-RU" sz="2000" b="1" dirty="0" smtClean="0"/>
              <a:t>здоровый образ</a:t>
            </a:r>
            <a:r>
              <a:rPr lang="ru-RU" sz="2000" b="1" dirty="0" smtClean="0"/>
              <a:t>  жизни, чтобы быть примером для своих учеников</a:t>
            </a:r>
            <a:r>
              <a:rPr lang="ru-RU" sz="2000" b="1" dirty="0" smtClean="0"/>
              <a:t>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* изучать биографию известных учителей, добившихся успеха в педагогической </a:t>
            </a:r>
            <a:r>
              <a:rPr lang="ru-RU" sz="2000" b="1" dirty="0" smtClean="0"/>
              <a:t>деятельности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* читать дополнительную литературу </a:t>
            </a:r>
            <a:r>
              <a:rPr lang="ru-RU" sz="2000" b="1" dirty="0" smtClean="0"/>
              <a:t>по психологии учителя</a:t>
            </a:r>
            <a:r>
              <a:rPr lang="ru-RU" sz="2000" b="1" dirty="0" smtClean="0"/>
              <a:t>  и взаимоотношения учителя с учеником</a:t>
            </a:r>
            <a:r>
              <a:rPr lang="ru-RU" sz="2000" b="1" dirty="0" smtClean="0"/>
              <a:t>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* поиск необходимой учебной и научной </a:t>
            </a:r>
            <a:r>
              <a:rPr lang="ru-RU" sz="2000" b="1" dirty="0" smtClean="0"/>
              <a:t>информации;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* посещать различные семинары и научно практические конференции посвящённые проблемам педагогики и психологии</a:t>
            </a:r>
            <a:r>
              <a:rPr lang="ru-RU" sz="2000" b="1" dirty="0" smtClean="0"/>
              <a:t>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* научиться красиво и грамотно говорить, что бы ученикам было приятно слушать</a:t>
            </a:r>
            <a:r>
              <a:rPr lang="ru-RU" sz="2000" b="1" dirty="0" smtClean="0"/>
              <a:t>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* проводить самоанализа и самоконтроль.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07" y="357166"/>
            <a:ext cx="80724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smtClean="0"/>
              <a:t>Личный план по </a:t>
            </a:r>
            <a:r>
              <a:rPr lang="ru-RU" sz="3200" b="1" dirty="0" smtClean="0"/>
              <a:t>самосовершенствованию: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 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</a:rPr>
              <a:t> </a:t>
            </a:r>
            <a:endParaRPr lang="ru-RU" sz="3200" b="1" cap="none" spc="50" dirty="0">
              <a:ln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«Что значит хороший учитель? Это прежде всего человек, который любит детей, находит радость в общении с ними, верит в то, что каждый ребенок может быть хорошим человеком, умеет дружить с детьми, принимает близко к сердцу детские радости и горести, знает душу ребенка, никогда не забывает, что и сам был ребенком. Настоящий учитель учит и словами, и всем своим поведением, а в конечном счете всей судьбой. Таких учителей зовут Учителями, духовными наставниками». 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5357826"/>
            <a:ext cx="4857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Фомин Олег Юрьевич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148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Blue Bird</cp:lastModifiedBy>
  <cp:revision>27</cp:revision>
  <dcterms:created xsi:type="dcterms:W3CDTF">2015-08-02T04:05:51Z</dcterms:created>
  <dcterms:modified xsi:type="dcterms:W3CDTF">2015-08-23T19:50:51Z</dcterms:modified>
</cp:coreProperties>
</file>