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9" r:id="rId2"/>
    <p:sldId id="291" r:id="rId3"/>
    <p:sldId id="268" r:id="rId4"/>
    <p:sldId id="298" r:id="rId5"/>
    <p:sldId id="297" r:id="rId6"/>
    <p:sldId id="295" r:id="rId7"/>
    <p:sldId id="267" r:id="rId8"/>
  </p:sldIdLst>
  <p:sldSz cx="9144000" cy="6858000" type="screen4x3"/>
  <p:notesSz cx="994568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000"/>
    <a:srgbClr val="6600CC"/>
    <a:srgbClr val="CC0099"/>
    <a:srgbClr val="33CC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56" autoAdjust="0"/>
  </p:normalViewPr>
  <p:slideViewPr>
    <p:cSldViewPr>
      <p:cViewPr>
        <p:scale>
          <a:sx n="80" d="100"/>
          <a:sy n="80" d="100"/>
        </p:scale>
        <p:origin x="-108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9ACE-BF22-4E29-9F49-986C6B3569E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F0752-537D-4C1E-919C-ABBCC15AB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0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0F353-2E73-4F5C-B280-8ABBACA94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D4193-61CB-4DA8-BD59-F254BEE7F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1C2C6-AE30-454E-9AE4-2EBF05AE9959}" type="slidenum">
              <a:rPr lang="ru-RU" altLang="uk-UA"/>
              <a:pPr/>
              <a:t>5</a:t>
            </a:fld>
            <a:endParaRPr lang="ru-RU" altLang="uk-UA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6092" y="3257550"/>
            <a:ext cx="7293505" cy="3086100"/>
          </a:xfrm>
        </p:spPr>
        <p:txBody>
          <a:bodyPr/>
          <a:lstStyle/>
          <a:p>
            <a:r>
              <a:rPr lang="ru-RU" altLang="uk-UA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E54-9073-493E-AE6C-32FD2F11857B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3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2561-363D-400B-B334-948C3E27362B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9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8E05-79EC-4F44-96A9-BD6A5DD2CE2D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307-E72A-47FD-BC5C-FF9D92BC98ED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1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EC27-D9AD-4147-9464-15E3E5AA977C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8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1416-EEC7-439D-8310-EEB07ADED8AC}" type="datetime1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7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4D0A-26C7-4F7C-AFE0-199E714FAE6E}" type="datetime1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6AE-6787-4CA2-AEAD-DBF793ACBA40}" type="datetime1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A37B-1574-41BA-91C6-4721827DEB2A}" type="datetime1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66E0-1CCA-49A3-8F62-75D7F6A9A51A}" type="datetime1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3F1-834B-444C-887A-D977BF489635}" type="datetime1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66B3-491D-4F18-AC31-095FB4FC7814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2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416" y="540093"/>
            <a:ext cx="873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Равны ли пары треугольников, и если да, то по какому признаку?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3918" y="1733725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749753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69707" y="2607055"/>
            <a:ext cx="1865884" cy="2275243"/>
            <a:chOff x="194743" y="2381266"/>
            <a:chExt cx="1656184" cy="2113117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rot="18786470">
              <a:off x="410767" y="2165242"/>
              <a:ext cx="1224136" cy="1656184"/>
            </a:xfrm>
            <a:prstGeom prst="triangle">
              <a:avLst>
                <a:gd name="adj" fmla="val 21544"/>
              </a:avLst>
            </a:prstGeom>
            <a:gradFill flip="none" rotWithShape="1">
              <a:gsLst>
                <a:gs pos="0">
                  <a:srgbClr val="6600CC">
                    <a:tint val="66000"/>
                    <a:satMod val="160000"/>
                  </a:srgbClr>
                </a:gs>
                <a:gs pos="50000">
                  <a:srgbClr val="6600CC">
                    <a:tint val="44500"/>
                    <a:satMod val="160000"/>
                  </a:srgbClr>
                </a:gs>
                <a:gs pos="100000">
                  <a:srgbClr val="6600C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854922">
              <a:off x="709437" y="3706505"/>
              <a:ext cx="753606" cy="78787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547664" y="3501006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64782" y="3325572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89892" y="343358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1392587" y="1148409"/>
            <a:ext cx="1998788" cy="2119159"/>
            <a:chOff x="1392587" y="1148410"/>
            <a:chExt cx="1754886" cy="1961382"/>
          </a:xfrm>
        </p:grpSpPr>
        <p:sp>
          <p:nvSpPr>
            <p:cNvPr id="22" name="Равнобедренный треугольник 21"/>
            <p:cNvSpPr/>
            <p:nvPr/>
          </p:nvSpPr>
          <p:spPr>
            <a:xfrm rot="6459993">
              <a:off x="1707313" y="1669632"/>
              <a:ext cx="1224136" cy="1656184"/>
            </a:xfrm>
            <a:prstGeom prst="triangle">
              <a:avLst>
                <a:gd name="adj" fmla="val 21544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7528445">
              <a:off x="1409723" y="1131274"/>
              <a:ext cx="753606" cy="78787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9273523">
              <a:off x="1412359" y="2241268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9273523" flipV="1">
              <a:off x="2255040" y="188774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9273523" flipV="1">
              <a:off x="2185963" y="1800993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6141615" y="1558322"/>
            <a:ext cx="1231550" cy="2086391"/>
            <a:chOff x="6141615" y="1558322"/>
            <a:chExt cx="1231550" cy="2086391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 rot="6492615">
              <a:off x="5883679" y="2155228"/>
              <a:ext cx="1804693" cy="1174278"/>
            </a:xfrm>
            <a:custGeom>
              <a:avLst/>
              <a:gdLst>
                <a:gd name="connsiteX0" fmla="*/ 0 w 1072826"/>
                <a:gd name="connsiteY0" fmla="*/ 1630102 h 1630102"/>
                <a:gd name="connsiteX1" fmla="*/ 782369 w 1072826"/>
                <a:gd name="connsiteY1" fmla="*/ 0 h 1630102"/>
                <a:gd name="connsiteX2" fmla="*/ 1072826 w 1072826"/>
                <a:gd name="connsiteY2" fmla="*/ 1630102 h 1630102"/>
                <a:gd name="connsiteX3" fmla="*/ 0 w 1072826"/>
                <a:gd name="connsiteY3" fmla="*/ 1630102 h 1630102"/>
                <a:gd name="connsiteX0" fmla="*/ 0 w 1781258"/>
                <a:gd name="connsiteY0" fmla="*/ 574964 h 574964"/>
                <a:gd name="connsiteX1" fmla="*/ 1781258 w 1781258"/>
                <a:gd name="connsiteY1" fmla="*/ 0 h 574964"/>
                <a:gd name="connsiteX2" fmla="*/ 1072826 w 1781258"/>
                <a:gd name="connsiteY2" fmla="*/ 574964 h 574964"/>
                <a:gd name="connsiteX3" fmla="*/ 0 w 1781258"/>
                <a:gd name="connsiteY3" fmla="*/ 574964 h 574964"/>
                <a:gd name="connsiteX0" fmla="*/ 0 w 1804693"/>
                <a:gd name="connsiteY0" fmla="*/ 1174278 h 1174278"/>
                <a:gd name="connsiteX1" fmla="*/ 1804693 w 1804693"/>
                <a:gd name="connsiteY1" fmla="*/ 0 h 1174278"/>
                <a:gd name="connsiteX2" fmla="*/ 1072826 w 1804693"/>
                <a:gd name="connsiteY2" fmla="*/ 1174278 h 1174278"/>
                <a:gd name="connsiteX3" fmla="*/ 0 w 1804693"/>
                <a:gd name="connsiteY3" fmla="*/ 1174278 h 117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693" h="1174278">
                  <a:moveTo>
                    <a:pt x="0" y="1174278"/>
                  </a:moveTo>
                  <a:lnTo>
                    <a:pt x="1804693" y="0"/>
                  </a:lnTo>
                  <a:lnTo>
                    <a:pt x="1072826" y="1174278"/>
                  </a:lnTo>
                  <a:lnTo>
                    <a:pt x="0" y="117427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Дуга 27"/>
            <p:cNvSpPr/>
            <p:nvPr/>
          </p:nvSpPr>
          <p:spPr>
            <a:xfrm rot="7528445">
              <a:off x="6123709" y="1576228"/>
              <a:ext cx="561039" cy="525228"/>
            </a:xfrm>
            <a:prstGeom prst="arc">
              <a:avLst>
                <a:gd name="adj1" fmla="val 16539388"/>
                <a:gd name="adj2" fmla="val 1983255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9273523">
              <a:off x="6191962" y="2319620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9273523" flipV="1">
              <a:off x="6499451" y="3108093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9273523" flipV="1">
              <a:off x="6430374" y="3021340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Равнобедренный треугольник 10"/>
          <p:cNvSpPr/>
          <p:nvPr/>
        </p:nvSpPr>
        <p:spPr>
          <a:xfrm rot="15715945">
            <a:off x="7034443" y="1806265"/>
            <a:ext cx="1793705" cy="1368239"/>
          </a:xfrm>
          <a:custGeom>
            <a:avLst/>
            <a:gdLst>
              <a:gd name="connsiteX0" fmla="*/ 0 w 1072826"/>
              <a:gd name="connsiteY0" fmla="*/ 1630102 h 1630102"/>
              <a:gd name="connsiteX1" fmla="*/ 782369 w 1072826"/>
              <a:gd name="connsiteY1" fmla="*/ 0 h 1630102"/>
              <a:gd name="connsiteX2" fmla="*/ 1072826 w 1072826"/>
              <a:gd name="connsiteY2" fmla="*/ 1630102 h 1630102"/>
              <a:gd name="connsiteX3" fmla="*/ 0 w 1072826"/>
              <a:gd name="connsiteY3" fmla="*/ 1630102 h 1630102"/>
              <a:gd name="connsiteX0" fmla="*/ 0 w 1781258"/>
              <a:gd name="connsiteY0" fmla="*/ 574964 h 574964"/>
              <a:gd name="connsiteX1" fmla="*/ 1781258 w 1781258"/>
              <a:gd name="connsiteY1" fmla="*/ 0 h 574964"/>
              <a:gd name="connsiteX2" fmla="*/ 1072826 w 1781258"/>
              <a:gd name="connsiteY2" fmla="*/ 574964 h 574964"/>
              <a:gd name="connsiteX3" fmla="*/ 0 w 1781258"/>
              <a:gd name="connsiteY3" fmla="*/ 574964 h 574964"/>
              <a:gd name="connsiteX0" fmla="*/ 0 w 1804693"/>
              <a:gd name="connsiteY0" fmla="*/ 1174278 h 1174278"/>
              <a:gd name="connsiteX1" fmla="*/ 1804693 w 1804693"/>
              <a:gd name="connsiteY1" fmla="*/ 0 h 1174278"/>
              <a:gd name="connsiteX2" fmla="*/ 1072826 w 1804693"/>
              <a:gd name="connsiteY2" fmla="*/ 1174278 h 1174278"/>
              <a:gd name="connsiteX3" fmla="*/ 0 w 1804693"/>
              <a:gd name="connsiteY3" fmla="*/ 1174278 h 1174278"/>
              <a:gd name="connsiteX0" fmla="*/ 0 w 2258484"/>
              <a:gd name="connsiteY0" fmla="*/ 1321600 h 1321600"/>
              <a:gd name="connsiteX1" fmla="*/ 2258484 w 2258484"/>
              <a:gd name="connsiteY1" fmla="*/ 0 h 1321600"/>
              <a:gd name="connsiteX2" fmla="*/ 1526617 w 2258484"/>
              <a:gd name="connsiteY2" fmla="*/ 1174278 h 1321600"/>
              <a:gd name="connsiteX3" fmla="*/ 0 w 2258484"/>
              <a:gd name="connsiteY3" fmla="*/ 1321600 h 1321600"/>
              <a:gd name="connsiteX0" fmla="*/ 0 w 1793705"/>
              <a:gd name="connsiteY0" fmla="*/ 1368239 h 1368239"/>
              <a:gd name="connsiteX1" fmla="*/ 1793705 w 1793705"/>
              <a:gd name="connsiteY1" fmla="*/ 0 h 1368239"/>
              <a:gd name="connsiteX2" fmla="*/ 1061838 w 1793705"/>
              <a:gd name="connsiteY2" fmla="*/ 1174278 h 1368239"/>
              <a:gd name="connsiteX3" fmla="*/ 0 w 1793705"/>
              <a:gd name="connsiteY3" fmla="*/ 1368239 h 13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705" h="1368239">
                <a:moveTo>
                  <a:pt x="0" y="1368239"/>
                </a:moveTo>
                <a:lnTo>
                  <a:pt x="1793705" y="0"/>
                </a:lnTo>
                <a:lnTo>
                  <a:pt x="1061838" y="1174278"/>
                </a:lnTo>
                <a:lnTo>
                  <a:pt x="0" y="1368239"/>
                </a:lnTo>
                <a:close/>
              </a:path>
            </a:pathLst>
          </a:cu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6751775">
            <a:off x="8376255" y="2756259"/>
            <a:ext cx="561039" cy="525228"/>
          </a:xfrm>
          <a:prstGeom prst="arc">
            <a:avLst>
              <a:gd name="adj1" fmla="val 16539388"/>
              <a:gd name="adj2" fmla="val 19832556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8496853">
            <a:off x="8347847" y="2454379"/>
            <a:ext cx="209700" cy="7200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8496853" flipV="1">
            <a:off x="7685420" y="1900539"/>
            <a:ext cx="209700" cy="2114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8496853" flipV="1">
            <a:off x="7785766" y="1947744"/>
            <a:ext cx="209700" cy="2114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886135" y="4166208"/>
            <a:ext cx="433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320784" y="4598679"/>
            <a:ext cx="1781917" cy="2093865"/>
            <a:chOff x="320784" y="4598679"/>
            <a:chExt cx="1781917" cy="2093865"/>
          </a:xfrm>
        </p:grpSpPr>
        <p:sp>
          <p:nvSpPr>
            <p:cNvPr id="41" name="Равнобедренный треугольник 40"/>
            <p:cNvSpPr/>
            <p:nvPr/>
          </p:nvSpPr>
          <p:spPr>
            <a:xfrm rot="18786470">
              <a:off x="662541" y="4382655"/>
              <a:ext cx="1224136" cy="1656184"/>
            </a:xfrm>
            <a:prstGeom prst="triangle">
              <a:avLst>
                <a:gd name="adj" fmla="val 21544"/>
              </a:avLst>
            </a:prstGeom>
            <a:solidFill>
              <a:schemeClr val="tx2">
                <a:lumMod val="60000"/>
                <a:lumOff val="40000"/>
                <a:alpha val="42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Дуга 41"/>
            <p:cNvSpPr/>
            <p:nvPr/>
          </p:nvSpPr>
          <p:spPr>
            <a:xfrm rot="19854922">
              <a:off x="987664" y="5904666"/>
              <a:ext cx="753606" cy="787878"/>
            </a:xfrm>
            <a:prstGeom prst="arc">
              <a:avLst>
                <a:gd name="adj1" fmla="val 16770974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825891" y="5699167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Дуга 46"/>
            <p:cNvSpPr/>
            <p:nvPr/>
          </p:nvSpPr>
          <p:spPr>
            <a:xfrm rot="5172955">
              <a:off x="262381" y="4696110"/>
              <a:ext cx="589273" cy="472467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Дуга 57"/>
            <p:cNvSpPr/>
            <p:nvPr/>
          </p:nvSpPr>
          <p:spPr>
            <a:xfrm rot="5172955">
              <a:off x="385999" y="4769601"/>
              <a:ext cx="589273" cy="472467"/>
            </a:xfrm>
            <a:prstGeom prst="arc">
              <a:avLst>
                <a:gd name="adj1" fmla="val 16548199"/>
                <a:gd name="adj2" fmla="val 21325133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Равнобедренный треугольник 50"/>
          <p:cNvSpPr/>
          <p:nvPr/>
        </p:nvSpPr>
        <p:spPr>
          <a:xfrm rot="11356509">
            <a:off x="2022727" y="4782529"/>
            <a:ext cx="1224136" cy="1892519"/>
          </a:xfrm>
          <a:prstGeom prst="triangle">
            <a:avLst>
              <a:gd name="adj" fmla="val 13300"/>
            </a:avLst>
          </a:prstGeom>
          <a:solidFill>
            <a:schemeClr val="bg2">
              <a:lumMod val="50000"/>
              <a:alpha val="42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 rot="12424961">
            <a:off x="3197868" y="4545560"/>
            <a:ext cx="753606" cy="787878"/>
          </a:xfrm>
          <a:prstGeom prst="arc">
            <a:avLst>
              <a:gd name="adj1" fmla="val 17130365"/>
              <a:gd name="adj2" fmla="val 20764096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4170039">
            <a:off x="2600959" y="4739152"/>
            <a:ext cx="209700" cy="7200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Дуга 53"/>
          <p:cNvSpPr/>
          <p:nvPr/>
        </p:nvSpPr>
        <p:spPr>
          <a:xfrm rot="19342994">
            <a:off x="2556295" y="6222837"/>
            <a:ext cx="589273" cy="472467"/>
          </a:xfrm>
          <a:prstGeom prst="arc">
            <a:avLst>
              <a:gd name="adj1" fmla="val 16961175"/>
              <a:gd name="adj2" fmla="val 20764096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19342994">
            <a:off x="2582929" y="6348369"/>
            <a:ext cx="589273" cy="472467"/>
          </a:xfrm>
          <a:prstGeom prst="arc">
            <a:avLst>
              <a:gd name="adj1" fmla="val 16961175"/>
              <a:gd name="adj2" fmla="val 20421020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1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2600"/>
            <a:ext cx="54006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Решить задачу устно:</a:t>
            </a:r>
            <a:endParaRPr lang="ru-RU" sz="38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107504" y="910601"/>
            <a:ext cx="5832648" cy="1006231"/>
            <a:chOff x="107504" y="910601"/>
            <a:chExt cx="5572147" cy="95410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504" y="910601"/>
              <a:ext cx="557214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buFontTx/>
                <a:buAutoNum type="arabicPeriod"/>
                <a:tabLst>
                  <a:tab pos="457200" algn="l"/>
                </a:tabLst>
              </a:pP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рисунке 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АВ =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, 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 1 =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 2. </a:t>
              </a:r>
            </a:p>
            <a:p>
              <a:pPr eaLnBrk="0" hangingPunct="0">
                <a:tabLst>
                  <a:tab pos="457200" algn="l"/>
                </a:tabLst>
              </a:pP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Докажите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что  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   ABC =    DBC</a:t>
              </a:r>
              <a:endParaRPr lang="ru-RU" sz="11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4039000" y="1516002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Равнобедренный треугольник 64"/>
            <p:cNvSpPr/>
            <p:nvPr/>
          </p:nvSpPr>
          <p:spPr>
            <a:xfrm>
              <a:off x="2721598" y="1507519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544" y="229605"/>
            <a:ext cx="3176951" cy="26953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63691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АВ = 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– по условию.</a:t>
            </a:r>
            <a:endParaRPr lang="uk-U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335699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sz="2400" dirty="0" smtClean="0"/>
              <a:t>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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1 =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по условию.</a:t>
            </a:r>
            <a:endParaRPr lang="uk-U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84661" y="407707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ВС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общая.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229200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ABC =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DBC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по 1 признаку равенства треугольников</a:t>
            </a:r>
            <a:endParaRPr lang="ru-RU" sz="9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95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g01.chitalnya.ru/upload/760/2772981766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0925"/>
            <a:ext cx="3088114" cy="30881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74" y="3836201"/>
            <a:ext cx="3579692" cy="24744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9249" y="980728"/>
            <a:ext cx="84403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Второй признак равенства треугольников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4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527000" y="467444"/>
            <a:ext cx="3212184" cy="2308540"/>
            <a:chOff x="476206" y="206232"/>
            <a:chExt cx="2502956" cy="1615266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827584" y="390898"/>
              <a:ext cx="1800200" cy="1224136"/>
            </a:xfrm>
            <a:prstGeom prst="triangle">
              <a:avLst>
                <a:gd name="adj" fmla="val 13437"/>
              </a:avLst>
            </a:prstGeom>
            <a:solidFill>
              <a:schemeClr val="tx2">
                <a:lumMod val="60000"/>
                <a:lumOff val="40000"/>
                <a:alpha val="72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6206" y="14303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7970" y="206232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7784" y="145216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 rot="789854">
            <a:off x="3012826" y="3151435"/>
            <a:ext cx="3195105" cy="2308242"/>
            <a:chOff x="16720" y="1680326"/>
            <a:chExt cx="2557267" cy="1701859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393820" y="1916437"/>
              <a:ext cx="1800200" cy="1224136"/>
            </a:xfrm>
            <a:prstGeom prst="triangle">
              <a:avLst>
                <a:gd name="adj" fmla="val 13437"/>
              </a:avLst>
            </a:prstGeom>
            <a:solidFill>
              <a:srgbClr val="FFFF00">
                <a:alpha val="53000"/>
              </a:srgbClr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 rot="20810146">
              <a:off x="16720" y="301285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20633520">
              <a:off x="418426" y="168032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20543499">
              <a:off x="2132841" y="297876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977943" y="1484784"/>
            <a:ext cx="281689" cy="1213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13712" y="4077072"/>
            <a:ext cx="281689" cy="1213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3272169" y="4633935"/>
            <a:ext cx="241544" cy="394026"/>
          </a:xfrm>
          <a:prstGeom prst="arc">
            <a:avLst>
              <a:gd name="adj1" fmla="val 16200000"/>
              <a:gd name="adj2" fmla="val 193250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Дуга 24"/>
          <p:cNvSpPr/>
          <p:nvPr/>
        </p:nvSpPr>
        <p:spPr>
          <a:xfrm>
            <a:off x="827584" y="2216981"/>
            <a:ext cx="350658" cy="394026"/>
          </a:xfrm>
          <a:prstGeom prst="arc">
            <a:avLst>
              <a:gd name="adj1" fmla="val 16200000"/>
              <a:gd name="adj2" fmla="val 193250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Дуга 25"/>
          <p:cNvSpPr/>
          <p:nvPr/>
        </p:nvSpPr>
        <p:spPr>
          <a:xfrm rot="6137748">
            <a:off x="1137370" y="652374"/>
            <a:ext cx="350658" cy="394026"/>
          </a:xfrm>
          <a:prstGeom prst="arc">
            <a:avLst>
              <a:gd name="adj1" fmla="val 16200000"/>
              <a:gd name="adj2" fmla="val 193250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Дуга 26"/>
          <p:cNvSpPr/>
          <p:nvPr/>
        </p:nvSpPr>
        <p:spPr>
          <a:xfrm rot="6137748">
            <a:off x="3747111" y="3303919"/>
            <a:ext cx="350658" cy="394026"/>
          </a:xfrm>
          <a:prstGeom prst="arc">
            <a:avLst>
              <a:gd name="adj1" fmla="val 16200000"/>
              <a:gd name="adj2" fmla="val 193250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Дуга 27"/>
          <p:cNvSpPr/>
          <p:nvPr/>
        </p:nvSpPr>
        <p:spPr>
          <a:xfrm rot="6137748">
            <a:off x="1187590" y="733510"/>
            <a:ext cx="350658" cy="394026"/>
          </a:xfrm>
          <a:prstGeom prst="arc">
            <a:avLst>
              <a:gd name="adj1" fmla="val 16200000"/>
              <a:gd name="adj2" fmla="val 193250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Дуга 28"/>
          <p:cNvSpPr/>
          <p:nvPr/>
        </p:nvSpPr>
        <p:spPr>
          <a:xfrm rot="6137748">
            <a:off x="3793687" y="3360515"/>
            <a:ext cx="350658" cy="394026"/>
          </a:xfrm>
          <a:prstGeom prst="arc">
            <a:avLst>
              <a:gd name="adj1" fmla="val 16200000"/>
              <a:gd name="adj2" fmla="val 193250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TextBox 29"/>
          <p:cNvSpPr txBox="1"/>
          <p:nvPr/>
        </p:nvSpPr>
        <p:spPr>
          <a:xfrm>
            <a:off x="5148064" y="636124"/>
            <a:ext cx="3600400" cy="351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АВ=А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</a:t>
            </a:r>
            <a:r>
              <a:rPr lang="ru-RU" sz="2800" baseline="-25000" dirty="0" smtClean="0"/>
              <a:t>1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∟А=</a:t>
            </a:r>
            <a:r>
              <a:rPr lang="ru-RU" sz="2800" dirty="0"/>
              <a:t> </a:t>
            </a:r>
            <a:r>
              <a:rPr lang="ru-RU" sz="2800" dirty="0" smtClean="0"/>
              <a:t>∟А</a:t>
            </a:r>
            <a:r>
              <a:rPr lang="ru-RU" sz="2800" baseline="-25000" dirty="0" smtClean="0"/>
              <a:t>1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/>
              <a:t>∟В= ∟В</a:t>
            </a:r>
            <a:r>
              <a:rPr lang="ru-RU" sz="2800" baseline="-25000" dirty="0" smtClean="0"/>
              <a:t>1</a:t>
            </a:r>
          </a:p>
          <a:p>
            <a:endParaRPr lang="ru-RU" sz="2800" baseline="-25000" dirty="0"/>
          </a:p>
          <a:p>
            <a:r>
              <a:rPr lang="ru-RU" sz="2800" dirty="0" smtClean="0"/>
              <a:t>АВС=А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С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по 2 признаку равенства треугольников</a:t>
            </a:r>
            <a:endParaRPr lang="ru-RU" sz="2800" baseline="-25000" dirty="0"/>
          </a:p>
          <a:p>
            <a:endParaRPr lang="ru-RU" dirty="0"/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50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altLang="uk-UA" sz="3600" dirty="0" smtClean="0">
                <a:solidFill>
                  <a:srgbClr val="FF3300"/>
                </a:solidFill>
              </a:rPr>
              <a:t>№122</a:t>
            </a:r>
            <a:endParaRPr lang="ru-RU" altLang="uk-UA" sz="3600" dirty="0">
              <a:solidFill>
                <a:srgbClr val="FF3300"/>
              </a:solidFill>
            </a:endParaRPr>
          </a:p>
        </p:txBody>
      </p:sp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3665538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371703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1. ∟1=</a:t>
            </a:r>
            <a:r>
              <a:rPr lang="uk-UA" sz="2000" dirty="0"/>
              <a:t> </a:t>
            </a:r>
            <a:r>
              <a:rPr lang="uk-UA" sz="2000" dirty="0" smtClean="0"/>
              <a:t>∟2 – по </a:t>
            </a:r>
            <a:r>
              <a:rPr lang="uk-UA" sz="2000" dirty="0" err="1" smtClean="0"/>
              <a:t>условию</a:t>
            </a:r>
            <a:endParaRPr lang="uk-UA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436510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2</a:t>
            </a:r>
            <a:r>
              <a:rPr lang="uk-UA" sz="2000" dirty="0" smtClean="0"/>
              <a:t>. ∟3= ∟4 – по </a:t>
            </a:r>
            <a:r>
              <a:rPr lang="uk-UA" sz="2000" dirty="0" err="1" smtClean="0"/>
              <a:t>условию</a:t>
            </a:r>
            <a:endParaRPr lang="uk-UA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7400" y="508518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3. АС - </a:t>
            </a:r>
            <a:r>
              <a:rPr lang="uk-UA" sz="2000" dirty="0" err="1" smtClean="0"/>
              <a:t>общая</a:t>
            </a:r>
            <a:endParaRPr lang="uk-UA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5805264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АВС=</a:t>
            </a:r>
            <a:r>
              <a:rPr lang="en-US" sz="2000" dirty="0" smtClean="0"/>
              <a:t>CDA </a:t>
            </a:r>
            <a:r>
              <a:rPr lang="ru-RU" sz="2000" dirty="0" smtClean="0"/>
              <a:t>по 2 признаку равенства треугольников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07802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АВС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АВ = 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Какое условие необходимо добавить, чтобы данные треугольники были равны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i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Устно:</a:t>
            </a:r>
            <a:endParaRPr lang="ru-RU" sz="3800" b="1" i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781508"/>
            <a:ext cx="3816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первому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признаку?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АС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797754"/>
            <a:ext cx="3672408" cy="282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второму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признаку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АС = 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6180" y="5253432"/>
            <a:ext cx="2327267" cy="1381509"/>
            <a:chOff x="476206" y="233525"/>
            <a:chExt cx="2327267" cy="1381509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827584" y="390898"/>
              <a:ext cx="1800200" cy="1224136"/>
            </a:xfrm>
            <a:prstGeom prst="triangle">
              <a:avLst>
                <a:gd name="adj" fmla="val 13437"/>
              </a:avLst>
            </a:prstGeom>
            <a:solidFill>
              <a:schemeClr val="tx2">
                <a:lumMod val="60000"/>
                <a:lumOff val="40000"/>
                <a:alpha val="72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6206" y="123111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1895" y="23352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52095" y="123104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923928" y="5229129"/>
            <a:ext cx="2417035" cy="1366923"/>
            <a:chOff x="42442" y="1773721"/>
            <a:chExt cx="2417035" cy="1366923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>
              <a:off x="393820" y="1916437"/>
              <a:ext cx="1800200" cy="1224136"/>
            </a:xfrm>
            <a:prstGeom prst="triangle">
              <a:avLst>
                <a:gd name="adj" fmla="val 13437"/>
              </a:avLst>
            </a:prstGeom>
            <a:solidFill>
              <a:srgbClr val="FFFF00">
                <a:alpha val="53000"/>
              </a:srgbClr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442" y="277131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8131" y="1773721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18331" y="277124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757558" y="5983913"/>
            <a:ext cx="175689" cy="14728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313778" y="5969185"/>
            <a:ext cx="175689" cy="14728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597519" y="6435688"/>
            <a:ext cx="358058" cy="422311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Дуга 19"/>
          <p:cNvSpPr/>
          <p:nvPr/>
        </p:nvSpPr>
        <p:spPr>
          <a:xfrm>
            <a:off x="4134749" y="6384896"/>
            <a:ext cx="358058" cy="422311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19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56" y="26064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9417" y="4543428"/>
            <a:ext cx="2356834" cy="234315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157550"/>
            <a:ext cx="900174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1) выучить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теорему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из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п.19, повторить п.15;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2) решить задачи №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122,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№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124.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 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98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267</Words>
  <Application>Microsoft Office PowerPoint</Application>
  <PresentationFormat>Экран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№122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169</cp:revision>
  <cp:lastPrinted>2014-11-20T17:43:09Z</cp:lastPrinted>
  <dcterms:created xsi:type="dcterms:W3CDTF">2012-10-09T17:08:39Z</dcterms:created>
  <dcterms:modified xsi:type="dcterms:W3CDTF">2014-11-20T18:59:06Z</dcterms:modified>
</cp:coreProperties>
</file>