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95" r:id="rId12"/>
    <p:sldId id="268" r:id="rId13"/>
    <p:sldId id="274" r:id="rId14"/>
    <p:sldId id="298" r:id="rId15"/>
    <p:sldId id="270" r:id="rId16"/>
    <p:sldId id="271" r:id="rId17"/>
    <p:sldId id="267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615" autoAdjust="0"/>
    <p:restoredTop sz="86447" autoAdjust="0"/>
  </p:normalViewPr>
  <p:slideViewPr>
    <p:cSldViewPr>
      <p:cViewPr varScale="1">
        <p:scale>
          <a:sx n="60" d="100"/>
          <a:sy n="60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32E856-9CFC-4D3C-96CF-D2C7133069F5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7328B1A-B085-4DBC-B48A-FD28AF08A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F03CA6-1AF5-4BDF-B10D-70F15D3B1E57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E34B9A7-3045-4537-8B3E-F353E27A5F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</a:pPr>
            <a:r>
              <a:rPr lang="ru-RU" sz="110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1.</a:t>
            </a:r>
            <a:r>
              <a:rPr lang="ru-RU" sz="1100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Что переварили учителя, тем питаются ученики (</a:t>
            </a:r>
            <a:r>
              <a:rPr lang="ru-RU" sz="110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австрийский писатель Карл Краус)</a:t>
            </a:r>
            <a:r>
              <a:rPr lang="ru-RU" sz="1100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</a:t>
            </a:r>
            <a:r>
              <a:rPr lang="ru-RU" sz="110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А еще народная мудрость:  гласит, </a:t>
            </a:r>
            <a:r>
              <a:rPr lang="ru-RU" sz="1100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что народ, который думает на один год вперёд – выращивает хлеб. Народ, который думает на 10 лет вперёд - выращивает сад. Народ, который думает на 100 лет вперёд - выращивает молодое поколение.(1)</a:t>
            </a:r>
            <a:r>
              <a:rPr lang="ru-RU" sz="110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</a:t>
            </a:r>
            <a:endParaRPr lang="ru-RU" sz="1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</a:pPr>
            <a:endParaRPr lang="ru-RU" sz="110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A07A45-C178-46E4-B449-E83057207B5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2AF29E-85C2-4565-A86E-B3697799CFF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-179388" algn="just" eaLnBrk="1" hangingPunct="1"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Схема «Фишбоун» в переводе означает «рыбья кость». В «голове» этого скелета обозначена проблема, которая рассматривается в тексте. На самом скелете есть верхние и нижние косточки. На верхних косточках ученики отмечают причины возникновения изучаемой проблемы. Напротив верхних – располагаются нижние, на которых по ходу вписываются факты, подтверждающие наличие сформированных ими причин. Записи должны быть краткими, представлять собой ключевые слова или фразы, отражающие суть факты.</a:t>
            </a:r>
            <a:endParaRPr lang="ru-RU" sz="11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79388"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A1F4D8-BADC-4DB8-971A-D662B896696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Данный приём полезен, когда предполагается сравнение нескольких вопросов или объектов.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Учащиеся учатся систематизировать информацию, проводить параллели между явлениями, событиями или фактами.</a:t>
            </a:r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59F88F-FB2F-411A-B234-F5B7587103D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Данная работа способствует развитию мышления и внимания учащихся, а также развивается умение задавать «умные» вопросы. Классификация вопросов помогает в поиске ответов, заставляет вдумываться в текст и помогает лучше усвоить содержание текста.</a:t>
            </a:r>
            <a:r>
              <a:rPr lang="ru-RU" sz="1100" smtClean="0">
                <a:latin typeface="Times New Roman" pitchFamily="18" charset="0"/>
                <a:cs typeface="Times New Roman" pitchFamily="18" charset="0"/>
              </a:rPr>
              <a:t> «Тонкие» вопросы – вопросы репродуктивного плана, требующие однословного ответа. «Толстые» вопросы – вопросы, требующие размышления, привлечения дополнительных знаний, умения анализировать. </a:t>
            </a:r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1CCBD9-AC30-492A-945C-48AE9816A4F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Чтобы научить детей формулировать различные типы вопросов используется прием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«Ромашка вопросов».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Для этого нужно заранее познакомить с различными видами вопросов. Учащиеся формулируют вопросы по какой-либо теме и записывают их на соответствующие лепестки ромашки.</a:t>
            </a:r>
            <a:endParaRPr lang="ru-RU" sz="1100" smtClean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524505-774E-4F0A-BD52-F4D11C2A54D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r>
              <a:rPr 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Стадия «рефлексии»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Учитель возвращает учащихся к первоначальным записям – предположениям; учащиеся вносят изменения, дополнения. Соотносят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«новую»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информацию со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«старой»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используя знания, полученные на стадии осмысления содержания. На этой стадии – рефлексии – осуществляется анализ, творческая переработка, интерпретация изученной информации (т.е. обобщение изучаемого материала) и определение направления в дальнейшем изучении материала. Работа ведётся индивидуально, в парах или группах.         </a:t>
            </a:r>
            <a:endParaRPr lang="ru-RU" sz="11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42A2BA-504A-4683-A8EC-FF97B8F103A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8B2B80-E5B2-4F11-AC7A-8986E11F50D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440BC8-B9D3-4D9F-B92A-771D2FF3B90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449263" algn="just" eaLnBrk="1" hangingPunct="1">
              <a:lnSpc>
                <a:spcPct val="115000"/>
              </a:lnSpc>
              <a:spcBef>
                <a:spcPct val="0"/>
              </a:spcBef>
            </a:pPr>
            <a:r>
              <a:rPr 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Важной способностью сегодня является умение прогнозировать. Но даже среди старшеклассников этой способностью обладают немногие. Использование приемов </a:t>
            </a:r>
            <a:r>
              <a:rPr lang="ru-RU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«Верные – неверные утверждения»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приема </a:t>
            </a:r>
            <a:r>
              <a:rPr lang="ru-RU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«Прогнозирование»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помогает развить эту способность у детей и повышает мотивацию к изучению материала. Используя прием </a:t>
            </a:r>
            <a:r>
              <a:rPr lang="ru-RU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«Верные – неверные утверждения»,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стадии вызова  предлагаю несколько утверждений по еще не изученной теме. Дети выбирают «верные» утверждения, полагаясь на собственный опыт или просто угадывая. В любом случае они настраиваются на изучение темы, выделяют ключевые моменты, а элемент соревнования позволяет удерживать внимание до конца урока. На стадии рефлексии возвращаемся к этому приему, чтобы выяснить, какие из утверждений были верными. </a:t>
            </a:r>
            <a:endParaRPr lang="ru-RU" sz="100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B0B6BC-8978-49B2-934F-0FD065FEC9B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Современная жизнь предъявляет нам свои требования: не простое знание фактов, а способность пользоваться приобретенным; не объем информации, а умение получать и моделировать ее. То есть современный человек должен мыслить критически. Для формирования этого типа мышления и была создана новая педагогическая технология </a:t>
            </a:r>
            <a:r>
              <a:rPr lang="ru-RU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«Развитие критического мышления через чтение и письмо»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E086D4-1326-43B6-8686-DE2E3F9D25B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Понятие «критическое» предполагает оценочный компонент. Слово критическое происходит от двух греческих слов: </a:t>
            </a:r>
            <a:r>
              <a:rPr lang="ru-RU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"кritike"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искусство судить и "</a:t>
            </a:r>
            <a:r>
              <a:rPr lang="ru-RU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kriterion"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средство для суждения. </a:t>
            </a:r>
            <a:endParaRPr lang="ru-RU" sz="1000" smtClean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Критическое мышление - разумное рефлексивное мышление, сфокусированное на решении того, во что верить и что делать. (Джуди А.Браус, Дэвид Вуд) </a:t>
            </a:r>
            <a:endParaRPr lang="ru-RU" sz="1000" smtClean="0"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Технология «Развитие критического мышления» разработана в конце XX века в США (Чарльз Темпл, Джинни Стил, Куртис Мередит). В ней синтезированы идеи и методы технологий коллективных и групповых способов обучения, а также сотрудничества, развивающего обучения; она является общепедагогической, надпредметной.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Для того, чтобы эффективно использовать данную технологию при работе с детьми необходимо знать особенности организации данной технологии ее структуру, приемы.</a:t>
            </a:r>
            <a:endParaRPr lang="ru-RU" sz="110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ru-RU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3D0FAF-AB29-4568-846D-BA731D36644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ru-RU" b="1" i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Цель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данной образовательной технологии - развитие мыслительных навыков учащихся, необходимых не только в учёбе, но и в обычной жизни. Технология развития критического мышления в процессе обучения представляет собой совокупность разнообразных приёмов, направленных на то, чтобы сначала заинтересовать ученика (пробудить в нём исследовательскую, творческую активность), затем - предоставить ему условия для осмысления материала и, наконец, помочь ему обобщить приобретённые знания. </a:t>
            </a: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Данная технология предполагает использование на уроке трех этапов (стадий): </a:t>
            </a:r>
            <a:r>
              <a:rPr lang="ru-RU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стадии вызова, смысловой стадии и стадии рефлексии. </a:t>
            </a:r>
            <a:endParaRPr lang="ru-RU" sz="1100" b="1" smtClean="0">
              <a:ea typeface="Calibri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ru-RU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F6A85C-2972-457D-837F-3BAD90429F3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ru-RU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«Вызов»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(ликвидация чистого листа).</a:t>
            </a: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Ее присутствие на каждом уроке обязательно. Ребенок ставит перед собой вопрос «Что я знаю?» по данной проблеме. </a:t>
            </a:r>
            <a:b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Данная стадия позволяет: </a:t>
            </a:r>
            <a:endParaRPr lang="ru-RU" sz="1100" smtClean="0"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актуализировать и обобщить имеющиеся у учащихся знания по данной теме или проблеме;</a:t>
            </a:r>
            <a:endParaRPr lang="ru-RU" sz="1100" smtClean="0"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побудить ученика к активной работе на уроке и дома. </a:t>
            </a:r>
            <a:endParaRPr lang="ru-RU" sz="1100" smtClean="0">
              <a:ea typeface="Calibri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8C0155-EE0D-4163-BA98-291AF1B65DD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Приемы технологии на стадии вызова.</a:t>
            </a:r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0F4775-09E8-4CB0-B5C1-B526D994905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ru-RU" b="1" u="sng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Прием «Знаю – хочу узнать – узнал»</a:t>
            </a: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это работа с таблицей. При изучении темы, на стадии вызова, учащимся можно предложить разбиться на пары, посовещаться и заполнить 1 графу таблицы (</a:t>
            </a:r>
            <a:r>
              <a:rPr lang="ru-RU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я знаю по теме: это могут быть какие-то ассоциации, конкретные географические сведения, предположения</a:t>
            </a: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 после обсуждения полученных результатов в классе учащиеся сами </a:t>
            </a:r>
            <a:r>
              <a:rPr lang="ru-RU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формулируют цели урока: что я хочу узнать</a:t>
            </a: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Для устранения пробелов в собственных знаниях и заполняют 2 графу. После изучения темы соотносят полученную информацию с той, что была у них в начале урока, учатся рефлексировать собственную мыслительную деятельность. Я использовала данный прием в 7 классе по теме « Страны Северной Америки. США.»</a:t>
            </a:r>
            <a:endParaRPr lang="ru-RU" sz="1100" smtClean="0">
              <a:ea typeface="Calibri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61BD2-23D6-4327-B7CB-5B04CE30EBB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Сначала  выделяют ключевое понятие изучаемой темы 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учащимся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предлагается за определенное время выписать как можно больше слов или выражений, связанных с предложенным понятием. Важно, чтобы ребята выписывали все, приходящие  им на ум ассоциации. В результате, на доске формируется кластер (пучок), отражающий имеющиеся у учащихся знания по данной конкретной теме, что позволяет учителю диагностировать уровень подготовки классного коллектива, использовать полученную схему в качестве опоры при объяснении нового материала.</a:t>
            </a:r>
            <a:endParaRPr lang="ru-RU" sz="1050" dirty="0" smtClean="0">
              <a:ea typeface="Calibri"/>
              <a:cs typeface="Times New Roman"/>
            </a:endParaRPr>
          </a:p>
          <a:p>
            <a:pPr indent="450215" algn="just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Например, на уроке географии в 9 классе при изучении состава топливно-энергетического комплекса в «корзину» учениками были «сброшены»  следующие понятия, которые они связали с данной темой урока: </a:t>
            </a:r>
            <a:r>
              <a:rPr lang="ru-RU" b="1" i="1" dirty="0" smtClean="0">
                <a:latin typeface="Times New Roman"/>
                <a:ea typeface="Calibri"/>
                <a:cs typeface="Times New Roman"/>
              </a:rPr>
              <a:t>топливо, энергия, электростанция, розетка, ГЭС, АЭС , ТЭС, нефть, газ, экспорт, уголь, Западная Сибирь, дорогие тарифы, энергия Солнца, энергия ветра и т.д.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Это позволило сформировать кластер «Состав топливно-энергетического комплекса» и выяснить первоначальные представления учащихся о географии топливных ресурсов, активизировать их деятельность на уроке.</a:t>
            </a:r>
            <a:endParaRPr lang="ru-RU" sz="1050" dirty="0" smtClean="0">
              <a:ea typeface="Calibri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A06461-F2CC-4E80-84D3-C2333FB6ECC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данной стадии ребенок под руководством учителя и с помощью своих товарищей отвечает на вопросы, которые сам поставил перед собой на первой стадии (что хочу знать). </a:t>
            </a:r>
            <a:endParaRPr lang="ru-RU" sz="1100" smtClean="0"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Данная стадия позволяет ученику:</a:t>
            </a:r>
            <a:endParaRPr lang="ru-RU" sz="1100" smtClean="0"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получить новую информацию;</a:t>
            </a:r>
            <a:endParaRPr lang="ru-RU" sz="1100" smtClean="0"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осмыслить ее;</a:t>
            </a:r>
            <a:endParaRPr lang="ru-RU" sz="1100" smtClean="0"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соотнести с уже имеющимися знаниями. Учитель работающий по данной технологии осознанно уменьшает долю своего участия во время получения новых знаний. Более того  предлагает, особенно в старших классах, альтернативные источники информации.</a:t>
            </a:r>
            <a:endParaRPr lang="ru-RU" sz="1100" smtClean="0">
              <a:ea typeface="Calibri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FAB434-A229-417C-A9AD-938B69A51AC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9E4EA-0774-4135-9273-DFE8BAF9E825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9BFBA-A3E9-47DE-AB3A-FA0CDEB6CE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6DEC8-A7F5-4787-A9CB-616FC2035C32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21056-93A0-4347-9F66-48150A4B7E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A824D-5328-4091-9322-8F55927FAE6B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23CB7-A284-4CB8-8A38-9B9AE6BEAF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6FF71-A0FD-4C00-8E6E-C54475EADED4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2E6DC-7B75-4590-A872-8D6783EA0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0E7F2-CDF5-427F-A9DA-97758D02F595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E3640-22EA-481E-8DA7-BC3AB66315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226B8-2A4B-478B-810C-E483AE01C919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96646-2AFF-46B1-9636-1D88CF1FD3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92936-AD71-4356-B704-7692F2F9A0AE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4B48C-DCC8-4ED0-B6F0-A15478858E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94559-E477-4456-AFE1-B6C2BA74399A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1491D-6258-4BFD-AA85-4EC77CEEE6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D4B5D-91F3-4489-AA50-CF8F492DB13B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73044-3378-4046-9DCA-888B290C14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0D2E8-CFA6-4820-A381-F9E3683B8B5F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BC0F5-E0AE-453B-9717-4971273245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D8007-67AB-46FD-972D-2CAC98FECCF8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83326-5207-4656-97C1-7938D785E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A2FEA6-1F75-4B43-A1D5-1D16F9D45CC3}" type="datetimeFigureOut">
              <a:rPr lang="ru-RU"/>
              <a:pPr>
                <a:defRPr/>
              </a:pPr>
              <a:t>05.09.2015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E7CFE2-7E15-4D02-9F2C-F45CE2BF4D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611188" y="2133600"/>
            <a:ext cx="8208962" cy="1008063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Что переварили учителя, тем питаются ученики. </a:t>
            </a: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6877050" y="3141663"/>
            <a:ext cx="1743075" cy="258762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К. Краус</a:t>
            </a:r>
          </a:p>
        </p:txBody>
      </p:sp>
      <p:pic>
        <p:nvPicPr>
          <p:cNvPr id="3076" name="Picture 4" descr="MCj034329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1275" y="333375"/>
            <a:ext cx="1622425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MCj0343361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3716338"/>
            <a:ext cx="1797050" cy="173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MCj0343355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860800"/>
            <a:ext cx="1797050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 descr="MCj0343363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04025" y="4005263"/>
            <a:ext cx="1747838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MCj03433450000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32588" y="260350"/>
            <a:ext cx="1755775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MCj03433510000[1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971550" y="476250"/>
            <a:ext cx="1584325" cy="153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 descr="MCj03433570000[1]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43213" y="3860800"/>
            <a:ext cx="180022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Приемы технологии</a:t>
            </a:r>
            <a:b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стадии осмысления</a:t>
            </a:r>
            <a:endParaRPr lang="ru-RU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Прямоугольник 2"/>
          <p:cNvSpPr>
            <a:spLocks noChangeArrowheads="1"/>
          </p:cNvSpPr>
          <p:nvPr/>
        </p:nvSpPr>
        <p:spPr bwMode="auto">
          <a:xfrm>
            <a:off x="914400" y="2057400"/>
            <a:ext cx="70866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инсерт (пометки на полях)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«Бортовой журнал» (заполнение таблицы, состоящей из двух столбцов: известная информация, новая информация)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«Сводная таблица»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«Тонкие и толстые вопросы»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«Зиг-заг»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«Мое мнение»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«Мозговой штурм»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«Фишбоун»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«Что? Где? Когда?» (заполнение таблицы из трех столбцов: что?, где?, когда?)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«Мудрые совы»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71625" y="3571875"/>
            <a:ext cx="1643063" cy="6429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Поверхности воды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86125" y="3571875"/>
            <a:ext cx="1285875" cy="6429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Кораллового  рифа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3571875"/>
            <a:ext cx="1143000" cy="6429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Толщи воды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715000" y="3571875"/>
            <a:ext cx="1071563" cy="6429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Донное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58000" y="3571875"/>
            <a:ext cx="1285875" cy="6429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Глубоководное</a:t>
            </a:r>
            <a:r>
              <a:rPr lang="ru-RU" dirty="0"/>
              <a:t> </a:t>
            </a:r>
          </a:p>
        </p:txBody>
      </p:sp>
      <p:sp>
        <p:nvSpPr>
          <p:cNvPr id="10" name="Равнобедренный треугольник 9"/>
          <p:cNvSpPr/>
          <p:nvPr/>
        </p:nvSpPr>
        <p:spPr>
          <a:xfrm rot="16200000" flipH="1">
            <a:off x="6679407" y="3393281"/>
            <a:ext cx="3929062" cy="1000125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вывод</a:t>
            </a:r>
          </a:p>
        </p:txBody>
      </p:sp>
      <p:sp>
        <p:nvSpPr>
          <p:cNvPr id="11" name="Равнобедренный треугольник 10"/>
          <p:cNvSpPr/>
          <p:nvPr/>
        </p:nvSpPr>
        <p:spPr>
          <a:xfrm rot="16200000">
            <a:off x="-1464468" y="2964656"/>
            <a:ext cx="4500562" cy="1571625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Сообщества</a:t>
            </a:r>
            <a:r>
              <a:rPr lang="ru-RU" sz="2800" dirty="0"/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океана</a:t>
            </a:r>
          </a:p>
        </p:txBody>
      </p:sp>
      <p:sp>
        <p:nvSpPr>
          <p:cNvPr id="12" name="Диагональная полоса 11"/>
          <p:cNvSpPr/>
          <p:nvPr/>
        </p:nvSpPr>
        <p:spPr>
          <a:xfrm>
            <a:off x="2484438" y="1268413"/>
            <a:ext cx="1016000" cy="2360612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Диагональная полоса 12"/>
          <p:cNvSpPr/>
          <p:nvPr/>
        </p:nvSpPr>
        <p:spPr>
          <a:xfrm>
            <a:off x="3995738" y="1196975"/>
            <a:ext cx="933450" cy="2360613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Диагональная полоса 13"/>
          <p:cNvSpPr/>
          <p:nvPr/>
        </p:nvSpPr>
        <p:spPr>
          <a:xfrm>
            <a:off x="6227763" y="1196975"/>
            <a:ext cx="844550" cy="237490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Диагональная полоса 14"/>
          <p:cNvSpPr/>
          <p:nvPr/>
        </p:nvSpPr>
        <p:spPr>
          <a:xfrm>
            <a:off x="7380288" y="1196975"/>
            <a:ext cx="977900" cy="2360613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Диагональная полоса 15"/>
          <p:cNvSpPr/>
          <p:nvPr/>
        </p:nvSpPr>
        <p:spPr>
          <a:xfrm>
            <a:off x="5148263" y="1268413"/>
            <a:ext cx="923925" cy="2303462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Диагональная полоса 24"/>
          <p:cNvSpPr/>
          <p:nvPr/>
        </p:nvSpPr>
        <p:spPr>
          <a:xfrm rot="16200000">
            <a:off x="3311526" y="4760912"/>
            <a:ext cx="2093912" cy="1001713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Диагональная полоса 25"/>
          <p:cNvSpPr/>
          <p:nvPr/>
        </p:nvSpPr>
        <p:spPr>
          <a:xfrm rot="16200000">
            <a:off x="1877219" y="4766469"/>
            <a:ext cx="2022475" cy="1062037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Диагональная полоса 26"/>
          <p:cNvSpPr/>
          <p:nvPr/>
        </p:nvSpPr>
        <p:spPr>
          <a:xfrm rot="16200000">
            <a:off x="4495006" y="4791870"/>
            <a:ext cx="2022475" cy="868362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Диагональная полоса 27"/>
          <p:cNvSpPr/>
          <p:nvPr/>
        </p:nvSpPr>
        <p:spPr>
          <a:xfrm rot="16200000">
            <a:off x="5606256" y="4823619"/>
            <a:ext cx="1951038" cy="87630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Диагональная полоса 28"/>
          <p:cNvSpPr/>
          <p:nvPr/>
        </p:nvSpPr>
        <p:spPr>
          <a:xfrm rot="16200000">
            <a:off x="6718300" y="4854575"/>
            <a:ext cx="1951038" cy="814388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Горизонтальный свиток 33"/>
          <p:cNvSpPr/>
          <p:nvPr/>
        </p:nvSpPr>
        <p:spPr>
          <a:xfrm>
            <a:off x="5072063" y="0"/>
            <a:ext cx="3857625" cy="5715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ФИШБОУН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268538" y="620713"/>
            <a:ext cx="6264275" cy="287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ПРОБЛЕМЫ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411413" y="6453188"/>
            <a:ext cx="6264275" cy="288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Прием «Концептуальная таблица»</a:t>
            </a:r>
            <a:r>
              <a:rPr lang="ru-RU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4800" y="2768600"/>
          <a:ext cx="8534401" cy="3680846"/>
        </p:xfrm>
        <a:graphic>
          <a:graphicData uri="http://schemas.openxmlformats.org/drawingml/2006/table">
            <a:tbl>
              <a:tblPr/>
              <a:tblGrid>
                <a:gridCol w="2075935"/>
                <a:gridCol w="1999049"/>
                <a:gridCol w="2614141"/>
                <a:gridCol w="1845276"/>
              </a:tblGrid>
              <a:tr h="316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Уголь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Нефть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Линии сравнения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1.Происхождение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Тектоническая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структура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Ресурсообеспеченность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4.Регион, </a:t>
                      </a: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страны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5.Использование в экономике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0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6. Проблемы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5" name="Прямоугольник 4"/>
          <p:cNvSpPr>
            <a:spLocks noChangeArrowheads="1"/>
          </p:cNvSpPr>
          <p:nvPr/>
        </p:nvSpPr>
        <p:spPr bwMode="auto">
          <a:xfrm>
            <a:off x="304800" y="1752600"/>
            <a:ext cx="838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Пример: Урок « Минеральные ресурсы. Топливные.»</a:t>
            </a:r>
            <a:endParaRPr lang="ru-RU" sz="2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Сравните топливные ресурсы. Используйте прием «Концептуальная таблица».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Толстые и тонкие вопросы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Текст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толстые</a:t>
            </a:r>
          </a:p>
        </p:txBody>
      </p:sp>
      <p:sp>
        <p:nvSpPr>
          <p:cNvPr id="16388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Дайте объяснение, почему…</a:t>
            </a:r>
          </a:p>
          <a:p>
            <a:pPr eaLnBrk="1" hangingPunct="1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-почему вы думаете, что…</a:t>
            </a:r>
          </a:p>
          <a:p>
            <a:pPr eaLnBrk="1" hangingPunct="1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-почему вы считаете, что..</a:t>
            </a:r>
          </a:p>
          <a:p>
            <a:pPr eaLnBrk="1" hangingPunct="1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-в чем разница…</a:t>
            </a:r>
          </a:p>
          <a:p>
            <a:pPr eaLnBrk="1" hangingPunct="1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Предположите, что будет, если…</a:t>
            </a:r>
          </a:p>
          <a:p>
            <a:pPr eaLnBrk="1" hangingPunct="1">
              <a:buFontTx/>
              <a:buChar char="-"/>
            </a:pPr>
            <a:endParaRPr lang="ru-RU" smtClean="0"/>
          </a:p>
        </p:txBody>
      </p:sp>
      <p:sp>
        <p:nvSpPr>
          <p:cNvPr id="21509" name="Текст 4"/>
          <p:cNvSpPr>
            <a:spLocks noGrp="1"/>
          </p:cNvSpPr>
          <p:nvPr>
            <p:ph type="body" sz="quarter" idx="3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тонкие</a:t>
            </a:r>
          </a:p>
        </p:txBody>
      </p:sp>
      <p:sp>
        <p:nvSpPr>
          <p:cNvPr id="16390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209800"/>
            <a:ext cx="4041775" cy="3916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Кто…</a:t>
            </a:r>
          </a:p>
          <a:p>
            <a:pPr eaLnBrk="1" hangingPunct="1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Что… </a:t>
            </a:r>
          </a:p>
          <a:p>
            <a:pPr eaLnBrk="1" hangingPunct="1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когда… </a:t>
            </a:r>
          </a:p>
          <a:p>
            <a:pPr eaLnBrk="1" hangingPunct="1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мог ли… </a:t>
            </a:r>
          </a:p>
          <a:p>
            <a:pPr eaLnBrk="1" hangingPunct="1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как звали… </a:t>
            </a:r>
          </a:p>
          <a:p>
            <a:pPr eaLnBrk="1" hangingPunct="1">
              <a:buFontTx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согласны ли вы..</a:t>
            </a:r>
          </a:p>
          <a:p>
            <a:pPr eaLnBrk="1" hangingPunct="1">
              <a:buFontTx/>
              <a:buNone/>
            </a:pPr>
            <a:endParaRPr lang="ru-RU" sz="28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376092"/>
                </a:solidFill>
                <a:latin typeface="Times New Roman" pitchFamily="18" charset="0"/>
                <a:cs typeface="Times New Roman" pitchFamily="18" charset="0"/>
              </a:rPr>
              <a:t>«Ромашка вопросов»</a:t>
            </a:r>
            <a:endParaRPr lang="ru-RU" smtClean="0">
              <a:solidFill>
                <a:srgbClr val="376092"/>
              </a:solidFill>
            </a:endParaRPr>
          </a:p>
        </p:txBody>
      </p:sp>
      <p:pic>
        <p:nvPicPr>
          <p:cNvPr id="3" name="Рисунок 2" descr="6"/>
          <p:cNvPicPr/>
          <p:nvPr/>
        </p:nvPicPr>
        <p:blipFill>
          <a:blip r:embed="rId3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195736" y="1844824"/>
            <a:ext cx="4824536" cy="4320480"/>
          </a:xfrm>
          <a:prstGeom prst="rect">
            <a:avLst/>
          </a:prstGeom>
          <a:solidFill>
            <a:srgbClr val="FFFF00"/>
          </a:solidFill>
          <a:ln w="76200">
            <a:solidFill>
              <a:srgbClr val="FFFF00"/>
            </a:solidFill>
          </a:ln>
          <a:effectLst>
            <a:softEdge rad="63500"/>
          </a:effectLst>
        </p:spPr>
      </p:pic>
      <p:sp>
        <p:nvSpPr>
          <p:cNvPr id="17412" name="Прямоугольник 4"/>
          <p:cNvSpPr>
            <a:spLocks noChangeArrowheads="1"/>
          </p:cNvSpPr>
          <p:nvPr/>
        </p:nvSpPr>
        <p:spPr bwMode="auto">
          <a:xfrm rot="10800000" flipV="1">
            <a:off x="3563938" y="5962650"/>
            <a:ext cx="2232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  «Если бы?»</a:t>
            </a:r>
          </a:p>
          <a:p>
            <a:r>
              <a:rPr lang="ru-RU" b="1">
                <a:solidFill>
                  <a:srgbClr val="953735"/>
                </a:solidFill>
                <a:latin typeface="Times New Roman" pitchFamily="18" charset="0"/>
              </a:rPr>
              <a:t>«Как вы думаете?»</a:t>
            </a:r>
            <a:endParaRPr lang="ru-RU" b="1">
              <a:solidFill>
                <a:srgbClr val="953735"/>
              </a:solidFill>
              <a:latin typeface="Calibri" pitchFamily="34" charset="0"/>
            </a:endParaRPr>
          </a:p>
        </p:txBody>
      </p:sp>
      <p:sp>
        <p:nvSpPr>
          <p:cNvPr id="17413" name="Прямоугольник 5"/>
          <p:cNvSpPr>
            <a:spLocks noChangeArrowheads="1"/>
          </p:cNvSpPr>
          <p:nvPr/>
        </p:nvSpPr>
        <p:spPr bwMode="auto">
          <a:xfrm>
            <a:off x="611188" y="5084763"/>
            <a:ext cx="158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«почему?»</a:t>
            </a:r>
            <a:endParaRPr lang="ru-RU" b="1">
              <a:solidFill>
                <a:srgbClr val="953735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7092950" y="3224213"/>
            <a:ext cx="1582738" cy="10477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«Если я правильно понял?»</a:t>
            </a:r>
          </a:p>
        </p:txBody>
      </p:sp>
      <p:sp>
        <p:nvSpPr>
          <p:cNvPr id="8" name="Прямоугольник 7"/>
          <p:cNvSpPr/>
          <p:nvPr/>
        </p:nvSpPr>
        <p:spPr>
          <a:xfrm rot="10800000" flipH="1" flipV="1">
            <a:off x="7019925" y="4565650"/>
            <a:ext cx="1873250" cy="10477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«Чем степь отличается от леса?»</a:t>
            </a:r>
          </a:p>
        </p:txBody>
      </p:sp>
      <p:sp>
        <p:nvSpPr>
          <p:cNvPr id="17416" name="Прямоугольник 8"/>
          <p:cNvSpPr>
            <a:spLocks noChangeArrowheads="1"/>
          </p:cNvSpPr>
          <p:nvPr/>
        </p:nvSpPr>
        <p:spPr bwMode="auto">
          <a:xfrm>
            <a:off x="323850" y="2205038"/>
            <a:ext cx="20875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95373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«Где в обычной жизни встречаем конденсацию?»</a:t>
            </a:r>
            <a:endParaRPr lang="ru-RU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Рефлексия</a:t>
            </a:r>
            <a:br>
              <a:rPr lang="ru-RU" sz="32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200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10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2438400"/>
                <a:gridCol w="2286000"/>
                <a:gridCol w="2057400"/>
              </a:tblGrid>
              <a:tr h="91455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Стадия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Деятельность учителя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Деятельность учащихся</a:t>
                      </a:r>
                    </a:p>
                    <a:p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работы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</a:tr>
              <a:tr h="2835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Рефлексия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1.Возвращает учащихся к первоначальным записям</a:t>
                      </a:r>
                    </a:p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2.Внести изменения, дополнения</a:t>
                      </a:r>
                    </a:p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3.Дать задания на основе изученной информации.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Соотносят  </a:t>
                      </a:r>
                      <a:r>
                        <a:rPr lang="ru-RU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«новую»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информацию со </a:t>
                      </a:r>
                      <a:r>
                        <a:rPr lang="ru-RU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«старой»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используя знания, полученные на стадии осмысления.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Индивидуально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парах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группах</a:t>
                      </a: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Приемы технологии </a:t>
            </a:r>
            <a:b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стадии рефлексии</a:t>
            </a:r>
            <a:endParaRPr lang="ru-RU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457200" y="2274888"/>
            <a:ext cx="793115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algn="just"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 Написание эссе</a:t>
            </a:r>
          </a:p>
          <a:p>
            <a:pPr marL="800100" lvl="1" indent="-342900" algn="just"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 Презентация концептуальной таблицы</a:t>
            </a:r>
          </a:p>
          <a:p>
            <a:pPr marL="800100" lvl="1" indent="-342900" algn="just"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 Рефлексивный экран вопросов</a:t>
            </a:r>
          </a:p>
          <a:p>
            <a:pPr marL="800100" lvl="1" indent="-342900" algn="just"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 Сформулируйте 3 вопроса по сегодняшней теме</a:t>
            </a:r>
          </a:p>
          <a:p>
            <a:pPr marL="800100" lvl="1" indent="-342900" algn="just"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 Можете ли вы добавить что-то новое к своим      прежним мнениям (прием «Мое мнение»)</a:t>
            </a:r>
          </a:p>
          <a:p>
            <a:pPr marL="800100" lvl="1" indent="-342900" algn="just"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 Что нового вы узнали на уроке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Прием «перепутанная логическая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цепочка»</a:t>
            </a:r>
          </a:p>
        </p:txBody>
      </p:sp>
      <p:sp>
        <p:nvSpPr>
          <p:cNvPr id="14339" name="Объект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Цель определение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степени понимания учащимися логики изучаемых природных явлений через установление причинно-следственных связей, использовался на стадии рефлексии.</a:t>
            </a:r>
            <a:endParaRPr lang="ru-RU" b="1" dirty="0" smtClean="0"/>
          </a:p>
        </p:txBody>
      </p:sp>
      <p:pic>
        <p:nvPicPr>
          <p:cNvPr id="20484" name="Рисунок 3" descr="http://vio.uchim.info/Vio_49/cd_site/article_img/sh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4750" y="3076575"/>
            <a:ext cx="6913563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7096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Географические диктанты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«Согласен, не согласен»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1" eaLnBrk="1" hangingPunct="1">
              <a:buFont typeface="Arial" charset="0"/>
              <a:buChar char="•"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Северный Кавказ имеет выгодное приморское ЭГП. </a:t>
            </a:r>
          </a:p>
          <a:p>
            <a:pPr lvl="1" eaLnBrk="1" hangingPunct="1">
              <a:buFont typeface="Arial" charset="0"/>
              <a:buChar char="•"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Для Северного Кавказа характерен однонациональный состав населения.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Для Северного Кавказа характерна самая низкая доля сельского населения.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Северный Кавказ – это единственный регион России, где естественный прирост   положительный.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Северный Кавказ граничит с 3 государствами: Грузией, Арменией, Азербайджаном.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На Северном Кавказе есть месторождения топливных полезных ископаемых.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Северный Кавказ один из самых благоприятных для жизни людей из районов России в природном отношении.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2217738"/>
            <a:ext cx="7772400" cy="26098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ПРИЕМОВ ТЕХНОЛОГИИ РАЗВИТИЯ КРИТИЧЕСКОГО МЫШЛЕНИЯ ЧЕРЕЗ ЧТЕНИЯ И ПИСЬМО.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100013"/>
            <a:ext cx="2822575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Понятие критического мышления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07950" y="1489075"/>
            <a:ext cx="89281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fontAlgn="auto" hangingPunct="0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Понятие «критическое» предполагает оценочный компонент. Слово критическое происходит от двух греческих слов: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кritike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искусство судить и "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kriterion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- средство для суждения. </a:t>
            </a:r>
          </a:p>
          <a:p>
            <a:pPr marL="457200" indent="-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2. Чаще всего под критическим мышлением понимают процесс оценки достоверности, точности или ценности чего-либо, способность оценки искать и находить причины и альтернативные точки зрения, воспринимать ситуацию в целом и изменить свою позицию на основе фактов и аргументов. Его еще называют логическим или аналитическим мышлением.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+mn-lt"/>
              <a:cs typeface="Times New Roman" pitchFamily="18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технологии</a:t>
            </a:r>
            <a:endParaRPr lang="ru-RU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400" dirty="0" smtClean="0"/>
              <a:t>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Научить такой работе с источниками информации, в процессе которой информация понималась, осмыслялась, сопрягалась с собственным опытом – и, в конце концов, на ее основе формировалось бы собственное аналитическое суждение.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В структуре урока технологии критического мышления выделяется три стадии: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rgbClr val="74003A"/>
                </a:solidFill>
                <a:latin typeface="Times New Roman" pitchFamily="18" charset="0"/>
                <a:cs typeface="Times New Roman" pitchFamily="18" charset="0"/>
              </a:rPr>
              <a:t>стадия вызова.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rgbClr val="74003A"/>
                </a:solidFill>
                <a:latin typeface="Times New Roman" pitchFamily="18" charset="0"/>
                <a:cs typeface="Times New Roman" pitchFamily="18" charset="0"/>
              </a:rPr>
              <a:t>стадия осмысления.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rgbClr val="74003A"/>
                </a:solidFill>
                <a:latin typeface="Times New Roman" pitchFamily="18" charset="0"/>
                <a:cs typeface="Times New Roman" pitchFamily="18" charset="0"/>
              </a:rPr>
              <a:t>стадия рефлексии.</a:t>
            </a:r>
            <a:endParaRPr lang="ru-RU" sz="2400" dirty="0" smtClean="0">
              <a:solidFill>
                <a:srgbClr val="74003A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тадии и методические приёмы.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Вызов.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4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667000"/>
                <a:gridCol w="2362200"/>
                <a:gridCol w="2209800"/>
              </a:tblGrid>
              <a:tr h="91455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стадия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ученика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работы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</a:tr>
              <a:tr h="2835120">
                <a:tc>
                  <a:txBody>
                    <a:bodyPr/>
                    <a:lstStyle/>
                    <a:p>
                      <a:r>
                        <a:rPr lang="ru-RU" sz="20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Вызов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Направлена на вызов учащихся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1.Уже имеющихся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знаний по изучаемому вопросу.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2.Активизацию их деятельности.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3.Мотивацию к дальнейшей работе.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1.Вспоминает, что ему известно по изучаемому вопросу.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2.Систематизирует данную информацию.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3.Постановка 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целей и задач.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Индивидуально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 парах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группах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Приемы технологии</a:t>
            </a:r>
            <a:b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стадии вызова</a:t>
            </a:r>
          </a:p>
        </p:txBody>
      </p:sp>
      <p:sp>
        <p:nvSpPr>
          <p:cNvPr id="8195" name="Прямоугольник 2"/>
          <p:cNvSpPr>
            <a:spLocks noChangeArrowheads="1"/>
          </p:cNvSpPr>
          <p:nvPr/>
        </p:nvSpPr>
        <p:spPr bwMode="auto">
          <a:xfrm>
            <a:off x="468313" y="1844675"/>
            <a:ext cx="7837487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мозговой штурм 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кластер предположений (на стадии рефлексии вносим изменения)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Игра-упражнение «Веер»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«Поясните цитату»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«Как вы объясните народную мудрость»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«Вы согласны с этим высказыванием?»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«Как бы вы прокомментировали эпиграф»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Постановка проблемы на примере сопоставления фактов или приведения в пример интересных статистических данных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«Верите ли вы, что…»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«З-Х-У» («знаю-хочу узнать-узнал»)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Прием «Что это…» (своеобразный «черный ящик»)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Прием «Знаю, хочу узнать, что узнал»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57200" y="2133600"/>
          <a:ext cx="8001000" cy="3352800"/>
        </p:xfrm>
        <a:graphic>
          <a:graphicData uri="http://schemas.openxmlformats.org/drawingml/2006/table">
            <a:tbl>
              <a:tblPr/>
              <a:tblGrid>
                <a:gridCol w="2667000"/>
                <a:gridCol w="2667000"/>
                <a:gridCol w="2667000"/>
              </a:tblGrid>
              <a:tr h="1117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знаю 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США?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Хочу узнать о США?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 узнал нового о США?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«Корзина идей, понятий, имен…»</a:t>
            </a:r>
            <a:r>
              <a:rPr lang="ru-RU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0243" name="Group 3"/>
          <p:cNvGrpSpPr>
            <a:grpSpLocks noChangeAspect="1"/>
          </p:cNvGrpSpPr>
          <p:nvPr/>
        </p:nvGrpSpPr>
        <p:grpSpPr bwMode="auto">
          <a:xfrm>
            <a:off x="985838" y="1400175"/>
            <a:ext cx="7086600" cy="4953000"/>
            <a:chOff x="2141" y="3978"/>
            <a:chExt cx="7200" cy="2700"/>
          </a:xfrm>
        </p:grpSpPr>
        <p:sp>
          <p:nvSpPr>
            <p:cNvPr id="10246" name="AutoShape 27"/>
            <p:cNvSpPr>
              <a:spLocks noChangeAspect="1" noChangeArrowheads="1" noTextEdit="1"/>
            </p:cNvSpPr>
            <p:nvPr/>
          </p:nvSpPr>
          <p:spPr bwMode="auto">
            <a:xfrm>
              <a:off x="2141" y="3978"/>
              <a:ext cx="7200" cy="2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7" name="Text Box 26"/>
            <p:cNvSpPr txBox="1">
              <a:spLocks noChangeArrowheads="1"/>
            </p:cNvSpPr>
            <p:nvPr/>
          </p:nvSpPr>
          <p:spPr bwMode="auto">
            <a:xfrm>
              <a:off x="4451" y="4113"/>
              <a:ext cx="1630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Состав ТЭКа</a:t>
              </a:r>
            </a:p>
          </p:txBody>
        </p:sp>
        <p:sp>
          <p:nvSpPr>
            <p:cNvPr id="10248" name="Text Box 25"/>
            <p:cNvSpPr txBox="1">
              <a:spLocks noChangeArrowheads="1"/>
            </p:cNvSpPr>
            <p:nvPr/>
          </p:nvSpPr>
          <p:spPr bwMode="auto">
            <a:xfrm>
              <a:off x="2956" y="4492"/>
              <a:ext cx="163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Топливная промышленность</a:t>
              </a:r>
            </a:p>
          </p:txBody>
        </p:sp>
        <p:sp>
          <p:nvSpPr>
            <p:cNvPr id="10249" name="Text Box 24"/>
            <p:cNvSpPr txBox="1">
              <a:spLocks noChangeArrowheads="1"/>
            </p:cNvSpPr>
            <p:nvPr/>
          </p:nvSpPr>
          <p:spPr bwMode="auto">
            <a:xfrm>
              <a:off x="6478" y="4518"/>
              <a:ext cx="1902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Электроэнергетика</a:t>
              </a:r>
            </a:p>
          </p:txBody>
        </p:sp>
        <p:sp>
          <p:nvSpPr>
            <p:cNvPr id="10250" name="Text Box 23"/>
            <p:cNvSpPr txBox="1">
              <a:spLocks noChangeArrowheads="1"/>
            </p:cNvSpPr>
            <p:nvPr/>
          </p:nvSpPr>
          <p:spPr bwMode="auto">
            <a:xfrm>
              <a:off x="2277" y="5193"/>
              <a:ext cx="1088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Нефтяная</a:t>
              </a:r>
              <a:r>
                <a:rPr lang="ru-RU" sz="1200">
                  <a:cs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10251" name="Text Box 22"/>
            <p:cNvSpPr txBox="1">
              <a:spLocks noChangeArrowheads="1"/>
            </p:cNvSpPr>
            <p:nvPr/>
          </p:nvSpPr>
          <p:spPr bwMode="auto">
            <a:xfrm>
              <a:off x="2956" y="5733"/>
              <a:ext cx="1087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газовая</a:t>
              </a:r>
            </a:p>
          </p:txBody>
        </p:sp>
        <p:sp>
          <p:nvSpPr>
            <p:cNvPr id="10252" name="Text Box 21"/>
            <p:cNvSpPr txBox="1">
              <a:spLocks noChangeArrowheads="1"/>
            </p:cNvSpPr>
            <p:nvPr/>
          </p:nvSpPr>
          <p:spPr bwMode="auto">
            <a:xfrm>
              <a:off x="4451" y="5733"/>
              <a:ext cx="1086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угольная</a:t>
              </a:r>
            </a:p>
          </p:txBody>
        </p:sp>
        <p:sp>
          <p:nvSpPr>
            <p:cNvPr id="10253" name="Text Box 20"/>
            <p:cNvSpPr txBox="1">
              <a:spLocks noChangeArrowheads="1"/>
            </p:cNvSpPr>
            <p:nvPr/>
          </p:nvSpPr>
          <p:spPr bwMode="auto">
            <a:xfrm>
              <a:off x="6217" y="5058"/>
              <a:ext cx="68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ТЭС</a:t>
              </a:r>
            </a:p>
          </p:txBody>
        </p:sp>
        <p:sp>
          <p:nvSpPr>
            <p:cNvPr id="10254" name="Text Box 18"/>
            <p:cNvSpPr txBox="1">
              <a:spLocks noChangeArrowheads="1"/>
            </p:cNvSpPr>
            <p:nvPr/>
          </p:nvSpPr>
          <p:spPr bwMode="auto">
            <a:xfrm>
              <a:off x="4722" y="5058"/>
              <a:ext cx="1223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сланцевая</a:t>
              </a:r>
            </a:p>
          </p:txBody>
        </p:sp>
        <p:sp>
          <p:nvSpPr>
            <p:cNvPr id="10255" name="Text Box 17"/>
            <p:cNvSpPr txBox="1">
              <a:spLocks noChangeArrowheads="1"/>
            </p:cNvSpPr>
            <p:nvPr/>
          </p:nvSpPr>
          <p:spPr bwMode="auto">
            <a:xfrm>
              <a:off x="6760" y="5868"/>
              <a:ext cx="679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АЭС</a:t>
              </a:r>
            </a:p>
          </p:txBody>
        </p:sp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7032" y="5328"/>
              <a:ext cx="678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ГЭС</a:t>
              </a:r>
            </a:p>
          </p:txBody>
        </p:sp>
        <p:sp>
          <p:nvSpPr>
            <p:cNvPr id="10257" name="Text Box 15"/>
            <p:cNvSpPr txBox="1">
              <a:spLocks noChangeArrowheads="1"/>
            </p:cNvSpPr>
            <p:nvPr/>
          </p:nvSpPr>
          <p:spPr bwMode="auto">
            <a:xfrm>
              <a:off x="7847" y="5193"/>
              <a:ext cx="1494" cy="13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Использование нетрадиционных видов энергии (солнца, приливов, ветра и т.д.</a:t>
              </a:r>
            </a:p>
          </p:txBody>
        </p:sp>
        <p:sp>
          <p:nvSpPr>
            <p:cNvPr id="10258" name="Line 14"/>
            <p:cNvSpPr>
              <a:spLocks noChangeShapeType="1"/>
            </p:cNvSpPr>
            <p:nvPr/>
          </p:nvSpPr>
          <p:spPr bwMode="auto">
            <a:xfrm>
              <a:off x="4586" y="4653"/>
              <a:ext cx="190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9" name="Line 13"/>
            <p:cNvSpPr>
              <a:spLocks noChangeShapeType="1"/>
            </p:cNvSpPr>
            <p:nvPr/>
          </p:nvSpPr>
          <p:spPr bwMode="auto">
            <a:xfrm>
              <a:off x="8254" y="4923"/>
              <a:ext cx="272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0" name="Line 12"/>
            <p:cNvSpPr>
              <a:spLocks noChangeShapeType="1"/>
            </p:cNvSpPr>
            <p:nvPr/>
          </p:nvSpPr>
          <p:spPr bwMode="auto">
            <a:xfrm flipH="1">
              <a:off x="6353" y="4788"/>
              <a:ext cx="135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1" name="Line 11"/>
            <p:cNvSpPr>
              <a:spLocks noChangeShapeType="1"/>
            </p:cNvSpPr>
            <p:nvPr/>
          </p:nvSpPr>
          <p:spPr bwMode="auto">
            <a:xfrm>
              <a:off x="6896" y="4923"/>
              <a:ext cx="136" cy="9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2" name="Line 10"/>
            <p:cNvSpPr>
              <a:spLocks noChangeShapeType="1"/>
            </p:cNvSpPr>
            <p:nvPr/>
          </p:nvSpPr>
          <p:spPr bwMode="auto">
            <a:xfrm>
              <a:off x="7168" y="4923"/>
              <a:ext cx="136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3" name="Line 9"/>
            <p:cNvSpPr>
              <a:spLocks noChangeShapeType="1"/>
            </p:cNvSpPr>
            <p:nvPr/>
          </p:nvSpPr>
          <p:spPr bwMode="auto">
            <a:xfrm>
              <a:off x="4586" y="4923"/>
              <a:ext cx="136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4" name="Line 8"/>
            <p:cNvSpPr>
              <a:spLocks noChangeShapeType="1"/>
            </p:cNvSpPr>
            <p:nvPr/>
          </p:nvSpPr>
          <p:spPr bwMode="auto">
            <a:xfrm>
              <a:off x="4315" y="5058"/>
              <a:ext cx="271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5" name="Line 7"/>
            <p:cNvSpPr>
              <a:spLocks noChangeShapeType="1"/>
            </p:cNvSpPr>
            <p:nvPr/>
          </p:nvSpPr>
          <p:spPr bwMode="auto">
            <a:xfrm flipH="1">
              <a:off x="2821" y="4923"/>
              <a:ext cx="135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6" name="Line 6"/>
            <p:cNvSpPr>
              <a:spLocks noChangeShapeType="1"/>
            </p:cNvSpPr>
            <p:nvPr/>
          </p:nvSpPr>
          <p:spPr bwMode="auto">
            <a:xfrm>
              <a:off x="3771" y="5058"/>
              <a:ext cx="1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7" name="Line 5"/>
            <p:cNvSpPr>
              <a:spLocks noChangeShapeType="1"/>
            </p:cNvSpPr>
            <p:nvPr/>
          </p:nvSpPr>
          <p:spPr bwMode="auto">
            <a:xfrm>
              <a:off x="6081" y="4248"/>
              <a:ext cx="543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8" name="Line 4"/>
            <p:cNvSpPr>
              <a:spLocks noChangeShapeType="1"/>
            </p:cNvSpPr>
            <p:nvPr/>
          </p:nvSpPr>
          <p:spPr bwMode="auto">
            <a:xfrm flipH="1">
              <a:off x="4043" y="4248"/>
              <a:ext cx="408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45" name="Rectangle 36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ru-RU" sz="1200">
                <a:latin typeface="Calibri" pitchFamily="34" charset="0"/>
                <a:cs typeface="Times New Roman" pitchFamily="18" charset="0"/>
              </a:rPr>
              <a:t>Торфяная</a:t>
            </a:r>
            <a:endParaRPr lang="ru-RU" sz="900">
              <a:latin typeface="Calibri" pitchFamily="34" charset="0"/>
            </a:endParaRPr>
          </a:p>
          <a:p>
            <a:pPr eaLnBrk="0" hangingPunct="0"/>
            <a:r>
              <a:rPr lang="ru-RU" sz="1200">
                <a:latin typeface="Calibri" pitchFamily="34" charset="0"/>
                <a:cs typeface="Times New Roman" pitchFamily="18" charset="0"/>
              </a:rPr>
              <a:t>сл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Осмысление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48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438400"/>
                <a:gridCol w="2514600"/>
                <a:gridCol w="1524000"/>
              </a:tblGrid>
              <a:tr h="83829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Стадия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Форма работы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0978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Осмысление</a:t>
                      </a:r>
                    </a:p>
                    <a:p>
                      <a:r>
                        <a:rPr lang="ru-RU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содержания</a:t>
                      </a:r>
                      <a:endParaRPr lang="ru-RU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Сохранение интереса к теме при непосредственной работе с новой информацией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Получение новой информации (слушает или читает текст, просмотр кинофрагмента</a:t>
                      </a:r>
                      <a:r>
                        <a:rPr lang="ru-RU" sz="1800" b="1" dirty="0" smtClean="0"/>
                        <a:t>)</a:t>
                      </a:r>
                      <a:endParaRPr lang="ru-RU" sz="1800" b="1" dirty="0"/>
                    </a:p>
                  </a:txBody>
                  <a:tcPr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Индивидуально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парах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1991</Words>
  <Application>Microsoft Office PowerPoint</Application>
  <PresentationFormat>Экран (4:3)</PresentationFormat>
  <Paragraphs>203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ИСПОЛЬЗОВАНИЕ ПРИЕМОВ ТЕХНОЛОГИИ РАЗВИТИЯ КРИТИЧЕСКОГО МЫШЛЕНИЯ ЧЕРЕЗ ЧТЕНИЯ И ПИСЬМО. </vt:lpstr>
      <vt:lpstr>Понятие критического мышления</vt:lpstr>
      <vt:lpstr>Цель технологии</vt:lpstr>
      <vt:lpstr>Стадии и методические приёмы. Вызов.</vt:lpstr>
      <vt:lpstr>    Приемы технологии  на стадии вызова</vt:lpstr>
      <vt:lpstr>          Прием «Знаю, хочу узнать, что узнал»</vt:lpstr>
      <vt:lpstr> «Корзина идей, понятий, имен…» </vt:lpstr>
      <vt:lpstr>Осмысление</vt:lpstr>
      <vt:lpstr>Приемы технологии  на стадии осмысления</vt:lpstr>
      <vt:lpstr>Слайд 11</vt:lpstr>
      <vt:lpstr>Прием «Концептуальная таблица» </vt:lpstr>
      <vt:lpstr>Толстые и тонкие вопросы</vt:lpstr>
      <vt:lpstr>«Ромашка вопросов»</vt:lpstr>
      <vt:lpstr>Рефлексия </vt:lpstr>
      <vt:lpstr>Приемы технологии  на стадии рефлексии</vt:lpstr>
      <vt:lpstr>Прием «перепутанная логическая цепочка»</vt:lpstr>
      <vt:lpstr>Географические диктанты  «Согласен, не согласен»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ПРИЕМОВ ТЕХНОЛОГИИ РАЗВИТИЯ КРИТИЧЕСКОГО МЫШЛЕНИЯ ДЛЯ ФОРМИРОВАНИЯ КЛЮЧЕВЫХ компетенций УЧАЩИХСЯ НА УРОКАХ ГЕОГРАФИИ  </dc:title>
  <dc:creator>Admin</dc:creator>
  <cp:lastModifiedBy>Библиотека</cp:lastModifiedBy>
  <cp:revision>92</cp:revision>
  <dcterms:created xsi:type="dcterms:W3CDTF">2013-11-03T10:00:10Z</dcterms:created>
  <dcterms:modified xsi:type="dcterms:W3CDTF">2015-09-05T16:23:03Z</dcterms:modified>
</cp:coreProperties>
</file>