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7" r:id="rId2"/>
    <p:sldId id="302" r:id="rId3"/>
    <p:sldId id="258" r:id="rId4"/>
    <p:sldId id="262" r:id="rId5"/>
    <p:sldId id="261" r:id="rId6"/>
    <p:sldId id="263" r:id="rId7"/>
    <p:sldId id="259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305" r:id="rId30"/>
    <p:sldId id="307" r:id="rId31"/>
    <p:sldId id="306" r:id="rId32"/>
    <p:sldId id="287" r:id="rId33"/>
    <p:sldId id="308" r:id="rId34"/>
    <p:sldId id="309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10" r:id="rId50"/>
    <p:sldId id="311" r:id="rId51"/>
    <p:sldId id="312" r:id="rId52"/>
    <p:sldId id="313" r:id="rId53"/>
    <p:sldId id="314" r:id="rId54"/>
    <p:sldId id="315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59" autoAdjust="0"/>
    <p:restoredTop sz="94660"/>
  </p:normalViewPr>
  <p:slideViewPr>
    <p:cSldViewPr>
      <p:cViewPr varScale="1">
        <p:scale>
          <a:sx n="75" d="100"/>
          <a:sy n="75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530B2-CFAC-471D-A0C9-00405A77B34F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8F956-CB6D-4CD5-AB72-A031F37C4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F956-CB6D-4CD5-AB72-A031F37C46DE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0FDC-52C7-496D-AE14-FF3CB24F5EB6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5DB0-1B8C-4230-B2C7-F85F21D50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0FDC-52C7-496D-AE14-FF3CB24F5EB6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5DB0-1B8C-4230-B2C7-F85F21D50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0FDC-52C7-496D-AE14-FF3CB24F5EB6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5DB0-1B8C-4230-B2C7-F85F21D50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0FDC-52C7-496D-AE14-FF3CB24F5EB6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5DB0-1B8C-4230-B2C7-F85F21D50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0FDC-52C7-496D-AE14-FF3CB24F5EB6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5DB0-1B8C-4230-B2C7-F85F21D50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0FDC-52C7-496D-AE14-FF3CB24F5EB6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5DB0-1B8C-4230-B2C7-F85F21D50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0FDC-52C7-496D-AE14-FF3CB24F5EB6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5DB0-1B8C-4230-B2C7-F85F21D50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0FDC-52C7-496D-AE14-FF3CB24F5EB6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5DB0-1B8C-4230-B2C7-F85F21D50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0FDC-52C7-496D-AE14-FF3CB24F5EB6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5DB0-1B8C-4230-B2C7-F85F21D50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0FDC-52C7-496D-AE14-FF3CB24F5EB6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5DB0-1B8C-4230-B2C7-F85F21D50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0FDC-52C7-496D-AE14-FF3CB24F5EB6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5DB0-1B8C-4230-B2C7-F85F21D50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60FDC-52C7-496D-AE14-FF3CB24F5EB6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25DB0-1B8C-4230-B2C7-F85F21D50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Викторина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01419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История Новейшего времени</a:t>
            </a:r>
          </a:p>
          <a:p>
            <a:pPr algn="ctr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2-Й МИРОВОЙ ВОЙНЫ</a:t>
            </a:r>
          </a:p>
          <a:p>
            <a:pPr algn="ctr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8434" name="Picture 2" descr="http://player.myshared.ru/580034/data/images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212976"/>
            <a:ext cx="3744416" cy="2808313"/>
          </a:xfrm>
          <a:prstGeom prst="ellipse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34076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 24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октября: в этот день в 1945 году вступил в силу Устав ООН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4578" name="Picture 2" descr="http://pozdravlyai.ucoz.ru/sending/october/Den_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708920"/>
            <a:ext cx="3888432" cy="3575822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95536" y="332657"/>
            <a:ext cx="8229600" cy="360040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Создание ООН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Создание ООН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208912" cy="48574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 состав Совета Безопасности ООН входят 15 государств-членов - </a:t>
            </a:r>
            <a:r>
              <a:rPr lang="ru-RU" b="1" dirty="0" smtClean="0">
                <a:solidFill>
                  <a:srgbClr val="C00000"/>
                </a:solidFill>
              </a:rPr>
              <a:t>5 постоянных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 10 непостоянных, избираемых Генеральной Ассамблеей ООН на двухлетний срок по 5 каждый год.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	Какие страны являются постоянными членами Совбеза ООН?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 descr="http://images.alarabiya.net/98/8e/640x392_97319_3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899592" y="1340768"/>
            <a:ext cx="1293205" cy="7920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71800" y="148478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Великобритания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26634" name="Picture 10" descr="http://www.rusmet.ru/data/promnews/f/64799/China_Flag_ic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348880"/>
            <a:ext cx="1440160" cy="86409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699792" y="249289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   </a:t>
            </a:r>
            <a:r>
              <a:rPr lang="ru-RU" sz="2400" b="1" dirty="0" smtClean="0">
                <a:solidFill>
                  <a:schemeClr val="tx2"/>
                </a:solidFill>
              </a:rPr>
              <a:t>Китай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26636" name="Picture 12" descr="http://www.3step-english.in.ua/8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356992"/>
            <a:ext cx="1440160" cy="86409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987824" y="357301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Россия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26638" name="Picture 14" descr="http://media.urbanpost.it/wp-content/uploads/2013/07/USA-flag-650x43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365104"/>
            <a:ext cx="1440160" cy="88802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843808" y="458112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США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26640" name="Picture 16" descr="https://www.songtrust.com/static/landingpages/Franc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5373216"/>
            <a:ext cx="1512168" cy="93610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771800" y="566124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Франция 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8" name="Заголовок 17"/>
          <p:cNvSpPr>
            <a:spLocks noGrp="1"/>
          </p:cNvSpPr>
          <p:nvPr>
            <p:ph type="title" idx="4294967295"/>
          </p:nvPr>
        </p:nvSpPr>
        <p:spPr>
          <a:xfrm>
            <a:off x="323528" y="274638"/>
            <a:ext cx="8640960" cy="850106"/>
          </a:xfrm>
        </p:spPr>
        <p:txBody>
          <a:bodyPr>
            <a:noAutofit/>
          </a:bodyPr>
          <a:lstStyle/>
          <a:p>
            <a:pPr algn="just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Создание ООН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i="1" u="sng" dirty="0" smtClean="0">
                <a:solidFill>
                  <a:schemeClr val="accent1">
                    <a:lumMod val="75000"/>
                  </a:schemeClr>
                </a:solidFill>
              </a:rPr>
              <a:t>Постоянные члены Совбеза ООН</a:t>
            </a:r>
            <a:endParaRPr lang="ru-RU" sz="2000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Изменения </a:t>
            </a:r>
            <a:r>
              <a:rPr lang="ru-RU" sz="2000" dirty="0">
                <a:solidFill>
                  <a:schemeClr val="tx2"/>
                </a:solidFill>
              </a:rPr>
              <a:t>в мире после Второй мировой войны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chemeClr val="tx2"/>
                </a:solidFill>
              </a:rPr>
              <a:t>Этот </a:t>
            </a:r>
            <a:r>
              <a:rPr lang="ru-RU" b="1" dirty="0">
                <a:solidFill>
                  <a:schemeClr val="tx2"/>
                </a:solidFill>
              </a:rPr>
              <a:t>американский генерал   дал свое имя плану восстановления и развития Европы, принятому </a:t>
            </a:r>
            <a:endParaRPr lang="ru-RU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chemeClr val="tx2"/>
                </a:solidFill>
              </a:rPr>
              <a:t>	</a:t>
            </a:r>
            <a:r>
              <a:rPr lang="ru-RU" b="1" dirty="0" smtClean="0">
                <a:solidFill>
                  <a:schemeClr val="tx2"/>
                </a:solidFill>
              </a:rPr>
              <a:t>5 </a:t>
            </a:r>
            <a:r>
              <a:rPr lang="ru-RU" b="1" dirty="0">
                <a:solidFill>
                  <a:schemeClr val="tx2"/>
                </a:solidFill>
              </a:rPr>
              <a:t>июня 1947 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260648"/>
            <a:ext cx="8424936" cy="490537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                   </a:t>
            </a:r>
            <a:r>
              <a:rPr lang="ru-RU" sz="2000" dirty="0" smtClean="0">
                <a:solidFill>
                  <a:schemeClr val="tx2"/>
                </a:solidFill>
              </a:rPr>
              <a:t>Изменения </a:t>
            </a:r>
            <a:r>
              <a:rPr lang="ru-RU" sz="2000" dirty="0">
                <a:solidFill>
                  <a:schemeClr val="tx2"/>
                </a:solidFill>
              </a:rPr>
              <a:t>в мире после Второй мировой войны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196752"/>
            <a:ext cx="8712968" cy="49291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</a:p>
          <a:p>
            <a:pPr>
              <a:buNone/>
            </a:pP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8674" name="Picture 2" descr="http://www.ibiblio.org/hyperwar/USA/USA-WD-Plans/img/USA-WD-Plans-fron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2022941" cy="23042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59832" y="1628800"/>
            <a:ext cx="55446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tx2"/>
                </a:solidFill>
              </a:rPr>
              <a:t>Выступая в Гарварде, госсекретарь Джордж Маршалл изложил слушателям «Программу экономического восстановления Европы» на деньги США. В программе участвовало 17 </a:t>
            </a:r>
            <a:r>
              <a:rPr lang="ru-RU" sz="2000" b="1" i="1" dirty="0" smtClean="0">
                <a:solidFill>
                  <a:schemeClr val="tx2"/>
                </a:solidFill>
              </a:rPr>
              <a:t>европейских </a:t>
            </a:r>
            <a:r>
              <a:rPr lang="ru-RU" sz="2000" b="1" i="1" dirty="0">
                <a:solidFill>
                  <a:schemeClr val="tx2"/>
                </a:solidFill>
              </a:rPr>
              <a:t>стран. За три года в реализацию плана было вложено 12 млрд. долларов. Автору плана за хорошую идею присудили Нобелевскую премию </a:t>
            </a:r>
            <a:r>
              <a:rPr lang="ru-RU" sz="2000" b="1" i="1" dirty="0" smtClean="0">
                <a:solidFill>
                  <a:schemeClr val="tx2"/>
                </a:solidFill>
              </a:rPr>
              <a:t>мира.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Изменения </a:t>
            </a:r>
            <a:r>
              <a:rPr lang="ru-RU" sz="2000" dirty="0">
                <a:solidFill>
                  <a:schemeClr val="tx2"/>
                </a:solidFill>
              </a:rPr>
              <a:t>в мире после Второй мировой войны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492941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chemeClr val="tx2"/>
                </a:solidFill>
              </a:rPr>
              <a:t>На территории этого современного государства располагалась </a:t>
            </a:r>
            <a:r>
              <a:rPr lang="ru-RU" b="1" dirty="0" err="1" smtClean="0">
                <a:solidFill>
                  <a:schemeClr val="tx2"/>
                </a:solidFill>
              </a:rPr>
              <a:t>Бизония</a:t>
            </a:r>
            <a:r>
              <a:rPr lang="ru-RU" b="1" dirty="0" smtClean="0">
                <a:solidFill>
                  <a:schemeClr val="tx2"/>
                </a:solidFill>
              </a:rPr>
              <a:t>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11960" y="1124744"/>
            <a:ext cx="439248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tx2"/>
                </a:solidFill>
              </a:rPr>
              <a:t>Бизония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i="1" dirty="0" smtClean="0">
                <a:solidFill>
                  <a:schemeClr val="tx2"/>
                </a:solidFill>
              </a:rPr>
              <a:t>располагалась </a:t>
            </a:r>
            <a:r>
              <a:rPr lang="ru-RU" sz="2800" b="1" i="1" dirty="0">
                <a:solidFill>
                  <a:schemeClr val="tx2"/>
                </a:solidFill>
              </a:rPr>
              <a:t>на территории Германии, это название употреблялось с </a:t>
            </a:r>
            <a:r>
              <a:rPr lang="ru-RU" sz="2800" b="1" i="1" dirty="0" smtClean="0">
                <a:solidFill>
                  <a:schemeClr val="tx2"/>
                </a:solidFill>
              </a:rPr>
              <a:t>1946 </a:t>
            </a:r>
            <a:r>
              <a:rPr lang="ru-RU" sz="2800" b="1" i="1" dirty="0">
                <a:solidFill>
                  <a:schemeClr val="tx2"/>
                </a:solidFill>
              </a:rPr>
              <a:t>по 1949 </a:t>
            </a:r>
            <a:r>
              <a:rPr lang="ru-RU" sz="2800" b="1" i="1" dirty="0" smtClean="0">
                <a:solidFill>
                  <a:schemeClr val="tx2"/>
                </a:solidFill>
              </a:rPr>
              <a:t>гг. </a:t>
            </a:r>
            <a:r>
              <a:rPr lang="ru-RU" sz="2800" b="1" i="1" dirty="0">
                <a:solidFill>
                  <a:schemeClr val="tx2"/>
                </a:solidFill>
              </a:rPr>
              <a:t>для обозначения </a:t>
            </a:r>
            <a:r>
              <a:rPr lang="ru-RU" sz="2800" b="1" i="1" dirty="0" smtClean="0">
                <a:solidFill>
                  <a:schemeClr val="tx2"/>
                </a:solidFill>
              </a:rPr>
              <a:t>английской </a:t>
            </a:r>
            <a:r>
              <a:rPr lang="ru-RU" sz="2800" b="1" i="1" dirty="0">
                <a:solidFill>
                  <a:schemeClr val="tx2"/>
                </a:solidFill>
              </a:rPr>
              <a:t>и </a:t>
            </a:r>
            <a:r>
              <a:rPr lang="ru-RU" sz="2800" b="1" i="1" dirty="0" smtClean="0">
                <a:solidFill>
                  <a:schemeClr val="tx2"/>
                </a:solidFill>
              </a:rPr>
              <a:t>американской </a:t>
            </a:r>
            <a:r>
              <a:rPr lang="ru-RU" sz="2800" b="1" i="1" dirty="0">
                <a:solidFill>
                  <a:schemeClr val="tx2"/>
                </a:solidFill>
              </a:rPr>
              <a:t>оккупационных </a:t>
            </a:r>
            <a:r>
              <a:rPr lang="ru-RU" sz="2800" b="1" i="1" dirty="0" smtClean="0">
                <a:solidFill>
                  <a:schemeClr val="tx2"/>
                </a:solidFill>
              </a:rPr>
              <a:t>зон.</a:t>
            </a:r>
            <a:endParaRPr lang="ru-RU" sz="2800" b="1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30723" name="Picture 3" descr="http://maximus.pl/pliki/grafika/historia/bizon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717" y="1268760"/>
            <a:ext cx="3045015" cy="410445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467544" y="332656"/>
            <a:ext cx="8229600" cy="346075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chemeClr val="tx2"/>
                </a:solidFill>
              </a:rPr>
              <a:t>Изменения в мире после Второй мировой войны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Изменения </a:t>
            </a:r>
            <a:r>
              <a:rPr lang="ru-RU" sz="2000" dirty="0">
                <a:solidFill>
                  <a:schemeClr val="tx2"/>
                </a:solidFill>
              </a:rPr>
              <a:t>в мире после Второй мировой войны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492941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b="1" dirty="0">
                <a:solidFill>
                  <a:schemeClr val="tx2"/>
                </a:solidFill>
              </a:rPr>
              <a:t> Этот </a:t>
            </a:r>
            <a:r>
              <a:rPr lang="ru-RU" b="1" dirty="0" smtClean="0">
                <a:solidFill>
                  <a:schemeClr val="tx2"/>
                </a:solidFill>
              </a:rPr>
              <a:t>международный документ </a:t>
            </a:r>
            <a:r>
              <a:rPr lang="ru-RU" b="1" dirty="0">
                <a:solidFill>
                  <a:schemeClr val="tx2"/>
                </a:solidFill>
              </a:rPr>
              <a:t>был принят 10 декабря 1948 г</a:t>
            </a:r>
            <a:r>
              <a:rPr lang="ru-RU" b="1" i="1" dirty="0">
                <a:solidFill>
                  <a:schemeClr val="tx2"/>
                </a:solidFill>
              </a:rPr>
              <a:t>. </a:t>
            </a:r>
            <a:endParaRPr lang="ru-RU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dirty="0" smtClean="0"/>
              <a:t>	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Изменения </a:t>
            </a:r>
            <a:r>
              <a:rPr lang="ru-RU" sz="2000" dirty="0">
                <a:solidFill>
                  <a:schemeClr val="tx2"/>
                </a:solidFill>
              </a:rPr>
              <a:t>в мире после Второй мировой войны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492941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	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2770" name="Picture 2" descr="http://jarayon.com/ru/media/k2/items/cache/6ddb2450462828abf9aabc88d6bfb7fe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628800"/>
            <a:ext cx="2880320" cy="43071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Изменения </a:t>
            </a:r>
            <a:r>
              <a:rPr lang="ru-RU" sz="2000" dirty="0">
                <a:solidFill>
                  <a:schemeClr val="tx2"/>
                </a:solidFill>
              </a:rPr>
              <a:t>в мире после Второй мировой войны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492941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/>
              <a:t> </a:t>
            </a:r>
            <a:r>
              <a:rPr lang="ru-RU" b="1" dirty="0">
                <a:solidFill>
                  <a:schemeClr val="tx2"/>
                </a:solidFill>
              </a:rPr>
              <a:t>Вспомните название организации, способствующей реализации права всех людей на охрану </a:t>
            </a:r>
            <a:r>
              <a:rPr lang="ru-RU" b="1" dirty="0" smtClean="0">
                <a:solidFill>
                  <a:schemeClr val="tx2"/>
                </a:solidFill>
              </a:rPr>
              <a:t>здоровья. 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Оглавление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Создание ООН – 5 вопросов</a:t>
            </a:r>
          </a:p>
          <a:p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Изменения в мире после Второй мировой войны – 8 вопросов</a:t>
            </a:r>
          </a:p>
          <a:p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 Утверждение коммунистических режимов в ряде стран  Европы и Азии – 4 вопросов</a:t>
            </a:r>
          </a:p>
          <a:p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«Холодная война» и гонка вооружений – 6 вопросов</a:t>
            </a:r>
          </a:p>
          <a:p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НТР в индустриальных странах и ее последствия – 7 вопросов 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endParaRPr lang="ru-RU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Изменения </a:t>
            </a:r>
            <a:r>
              <a:rPr lang="ru-RU" sz="2000" dirty="0">
                <a:solidFill>
                  <a:schemeClr val="tx2"/>
                </a:solidFill>
              </a:rPr>
              <a:t>в мире после Второй мировой войны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492941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	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1412776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ВСЕМИРНАЯ ОРГАНИЗАЦИЯ ЗДРАВООХРАНЕНИЯ (ВОЗ)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34824" name="Picture 8" descr="http://img.thenigerianvoice.com/images/content/lpgs3wui21_worldhealthorganiz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780928"/>
            <a:ext cx="3384376" cy="34301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dirty="0" smtClean="0"/>
              <a:t> </a:t>
            </a:r>
            <a:r>
              <a:rPr lang="ru-RU" sz="2000" dirty="0">
                <a:solidFill>
                  <a:schemeClr val="tx2"/>
                </a:solidFill>
              </a:rPr>
              <a:t>Утверждение коммунистических режимов в ряде стран Европы и Азии</a:t>
            </a:r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492941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/>
              <a:t> </a:t>
            </a:r>
            <a:r>
              <a:rPr lang="ru-RU" b="1" dirty="0">
                <a:solidFill>
                  <a:schemeClr val="tx2"/>
                </a:solidFill>
              </a:rPr>
              <a:t>В этой стране разрабатывалась модель «самоуправленческого социализма</a:t>
            </a:r>
            <a:r>
              <a:rPr lang="ru-RU" b="1" dirty="0" smtClean="0">
                <a:solidFill>
                  <a:schemeClr val="tx2"/>
                </a:solidFill>
              </a:rPr>
              <a:t>».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/>
              <a:t> </a:t>
            </a:r>
            <a:r>
              <a:rPr lang="ru-RU" sz="2000" dirty="0">
                <a:solidFill>
                  <a:schemeClr val="tx2"/>
                </a:solidFill>
              </a:rPr>
              <a:t>Утверждение коммунистических режимов в ряде стран Европы и Азии</a:t>
            </a:r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	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1484784"/>
            <a:ext cx="4608512" cy="4525963"/>
          </a:xfrm>
        </p:spPr>
        <p:txBody>
          <a:bodyPr/>
          <a:lstStyle/>
          <a:p>
            <a:pPr lvl="0">
              <a:buNone/>
            </a:pPr>
            <a:r>
              <a:rPr lang="ru-RU" i="1" dirty="0" smtClean="0"/>
              <a:t>	</a:t>
            </a:r>
            <a:r>
              <a:rPr lang="ru-RU" b="1" i="1" dirty="0" smtClean="0">
                <a:solidFill>
                  <a:schemeClr val="tx2"/>
                </a:solidFill>
              </a:rPr>
              <a:t>Эта страна - Югославия</a:t>
            </a:r>
            <a:r>
              <a:rPr lang="ru-RU" b="1" i="1" dirty="0">
                <a:solidFill>
                  <a:schemeClr val="tx2"/>
                </a:solidFill>
              </a:rPr>
              <a:t>, в 40-50-е </a:t>
            </a:r>
            <a:r>
              <a:rPr lang="ru-RU" b="1" i="1" dirty="0" smtClean="0">
                <a:solidFill>
                  <a:schemeClr val="tx2"/>
                </a:solidFill>
              </a:rPr>
              <a:t>годы здесь </a:t>
            </a:r>
            <a:r>
              <a:rPr lang="ru-RU" b="1" i="1" dirty="0">
                <a:solidFill>
                  <a:schemeClr val="tx2"/>
                </a:solidFill>
              </a:rPr>
              <a:t>создавалась система самоуправляющихся предприятий на принципах </a:t>
            </a:r>
            <a:r>
              <a:rPr lang="ru-RU" b="1" i="1" dirty="0" smtClean="0">
                <a:solidFill>
                  <a:schemeClr val="tx2"/>
                </a:solidFill>
              </a:rPr>
              <a:t>хозрасчета.</a:t>
            </a:r>
            <a:endParaRPr lang="ru-RU" b="1" dirty="0">
              <a:solidFill>
                <a:schemeClr val="tx2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7890" name="Picture 2" descr="http://2.bp.blogspot.com/-BOBUQjbvWzI/UaTfXmZLYkI/AAAAAAAAD-o/hy8Tn20f1yE/s1600/IMG_0001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733" y="1916832"/>
            <a:ext cx="3638204" cy="30963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>
                <a:solidFill>
                  <a:schemeClr val="tx2"/>
                </a:solidFill>
              </a:rPr>
              <a:t>Утверждение коммунистических режимов в ряде стран Европы и Азии</a:t>
            </a:r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492941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	Этот </a:t>
            </a:r>
            <a:r>
              <a:rPr lang="ru-RU" b="1" dirty="0">
                <a:solidFill>
                  <a:schemeClr val="tx2"/>
                </a:solidFill>
              </a:rPr>
              <a:t>политик развил в своей </a:t>
            </a:r>
            <a:r>
              <a:rPr lang="ru-RU" b="1" dirty="0" smtClean="0">
                <a:solidFill>
                  <a:schemeClr val="tx2"/>
                </a:solidFill>
              </a:rPr>
              <a:t>стране сталинскую </a:t>
            </a:r>
            <a:r>
              <a:rPr lang="ru-RU" b="1" dirty="0">
                <a:solidFill>
                  <a:schemeClr val="tx2"/>
                </a:solidFill>
              </a:rPr>
              <a:t>идею «большого скачка</a:t>
            </a:r>
            <a:r>
              <a:rPr lang="ru-RU" b="1" dirty="0" smtClean="0">
                <a:solidFill>
                  <a:schemeClr val="tx2"/>
                </a:solidFill>
              </a:rPr>
              <a:t>». 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>
                <a:solidFill>
                  <a:schemeClr val="tx2"/>
                </a:solidFill>
              </a:rPr>
              <a:t>Утверждение коммунистических режимов в ряде стран Европы и Азии</a:t>
            </a:r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	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412776"/>
            <a:ext cx="4608512" cy="4713387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i="1" dirty="0" smtClean="0"/>
              <a:t>	</a:t>
            </a:r>
            <a:r>
              <a:rPr lang="ru-RU" b="1" i="1" dirty="0" smtClean="0">
                <a:solidFill>
                  <a:schemeClr val="tx2"/>
                </a:solidFill>
              </a:rPr>
              <a:t>Мао </a:t>
            </a:r>
            <a:r>
              <a:rPr lang="ru-RU" b="1" i="1" dirty="0" err="1">
                <a:solidFill>
                  <a:schemeClr val="tx2"/>
                </a:solidFill>
              </a:rPr>
              <a:t>Цзедун</a:t>
            </a:r>
            <a:r>
              <a:rPr lang="ru-RU" b="1" i="1" dirty="0">
                <a:solidFill>
                  <a:schemeClr val="tx2"/>
                </a:solidFill>
              </a:rPr>
              <a:t> мечтал строить социализм «больше, быстрее, лучше, экономнее» под привлекательным лозунгом «Три года упорного труда – 10 тысяч лет счастья». А скачок-то был прямо в пропасть.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9938" name="Picture 2" descr="http://img5.itiexue.net/1524/15244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3600400" cy="288156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dirty="0" smtClean="0"/>
              <a:t> </a:t>
            </a:r>
            <a:r>
              <a:rPr lang="ru-RU" sz="2000" dirty="0">
                <a:solidFill>
                  <a:schemeClr val="tx2"/>
                </a:solidFill>
              </a:rPr>
              <a:t>Утверждение коммунистических режимов в ряде стран Европы и Азии</a:t>
            </a:r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492941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	</a:t>
            </a:r>
            <a:r>
              <a:rPr lang="ru-RU" b="1" dirty="0">
                <a:solidFill>
                  <a:schemeClr val="tx2"/>
                </a:solidFill>
              </a:rPr>
              <a:t>Рупором этой революции ХХ века явились газета  «</a:t>
            </a:r>
            <a:r>
              <a:rPr lang="ru-RU" b="1" dirty="0" err="1">
                <a:solidFill>
                  <a:schemeClr val="tx2"/>
                </a:solidFill>
              </a:rPr>
              <a:t>Женьминь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жибао</a:t>
            </a:r>
            <a:r>
              <a:rPr lang="ru-RU" b="1" dirty="0">
                <a:solidFill>
                  <a:schemeClr val="tx2"/>
                </a:solidFill>
              </a:rPr>
              <a:t>» 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dirty="0" smtClean="0"/>
              <a:t> </a:t>
            </a:r>
            <a:r>
              <a:rPr lang="ru-RU" sz="2000" dirty="0">
                <a:solidFill>
                  <a:schemeClr val="tx2"/>
                </a:solidFill>
              </a:rPr>
              <a:t>Утверждение коммунистических режимов в ряде стран Европы и Азии</a:t>
            </a:r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39248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	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88024" y="1844824"/>
            <a:ext cx="3898776" cy="4281339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	</a:t>
            </a:r>
            <a:r>
              <a:rPr lang="ru-RU" b="1" i="1" dirty="0" smtClean="0">
                <a:solidFill>
                  <a:schemeClr val="tx2"/>
                </a:solidFill>
              </a:rPr>
              <a:t>Это китайская </a:t>
            </a:r>
            <a:r>
              <a:rPr lang="ru-RU" b="1" i="1" dirty="0">
                <a:solidFill>
                  <a:schemeClr val="tx2"/>
                </a:solidFill>
              </a:rPr>
              <a:t>«культурная революция» против действительных и мнимых противников </a:t>
            </a:r>
            <a:r>
              <a:rPr lang="ru-RU" b="1" i="1" dirty="0" smtClean="0">
                <a:solidFill>
                  <a:schemeClr val="tx2"/>
                </a:solidFill>
              </a:rPr>
              <a:t>социализма.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1986" name="Picture 2" descr="http://pix.avaxnews.com/avaxnews/9d/42/0000429d_mediu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4320480" cy="291412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dirty="0" smtClean="0"/>
              <a:t> </a:t>
            </a:r>
            <a:r>
              <a:rPr lang="ru-RU" sz="2000" dirty="0">
                <a:solidFill>
                  <a:schemeClr val="tx2"/>
                </a:solidFill>
              </a:rPr>
              <a:t>Утверждение коммунистических режимов в ряде стран Европы и Азии</a:t>
            </a:r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492941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	</a:t>
            </a:r>
            <a:r>
              <a:rPr lang="ru-RU" b="1" dirty="0">
                <a:solidFill>
                  <a:schemeClr val="tx2"/>
                </a:solidFill>
              </a:rPr>
              <a:t> 249 км – длина этой зоны, 4 км – ее ширина, возраст около </a:t>
            </a:r>
            <a:r>
              <a:rPr lang="ru-RU" b="1" dirty="0" smtClean="0">
                <a:solidFill>
                  <a:schemeClr val="tx2"/>
                </a:solidFill>
              </a:rPr>
              <a:t>60 </a:t>
            </a:r>
            <a:r>
              <a:rPr lang="ru-RU" b="1" dirty="0">
                <a:solidFill>
                  <a:schemeClr val="tx2"/>
                </a:solidFill>
              </a:rPr>
              <a:t>лет. А еще для характеристики этой зоны немаловажно число 38. Что оно означает?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dirty="0" smtClean="0"/>
              <a:t> </a:t>
            </a:r>
            <a:r>
              <a:rPr lang="ru-RU" sz="2000" dirty="0">
                <a:solidFill>
                  <a:schemeClr val="tx2"/>
                </a:solidFill>
              </a:rPr>
              <a:t>Утверждение коммунистических режимов в ряде стран Европы и Азии</a:t>
            </a:r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	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499992" y="1600200"/>
            <a:ext cx="4464496" cy="4525963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	</a:t>
            </a:r>
          </a:p>
          <a:p>
            <a:pPr>
              <a:buNone/>
            </a:pPr>
            <a:r>
              <a:rPr lang="ru-RU" sz="2500" b="1" i="1" dirty="0" smtClean="0">
                <a:solidFill>
                  <a:schemeClr val="tx2"/>
                </a:solidFill>
              </a:rPr>
              <a:t>	Это демилитаризованная зона, разделившая Север и Юг Кореи, которая проходит по 38 параллели.</a:t>
            </a:r>
            <a:endParaRPr lang="ru-RU" sz="2500" dirty="0"/>
          </a:p>
        </p:txBody>
      </p:sp>
      <p:pic>
        <p:nvPicPr>
          <p:cNvPr id="7" name="Picture 2" descr="http://test.travel.vesti.ru/pictures/mbig/134/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3816424" cy="25347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«Холодная война» и гонка вооружений</a:t>
            </a:r>
            <a:r>
              <a:rPr lang="ru-RU" sz="2000" dirty="0">
                <a:solidFill>
                  <a:schemeClr val="tx2"/>
                </a:solidFill>
              </a:rPr>
              <a:t/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496944" cy="492941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	</a:t>
            </a:r>
          </a:p>
          <a:p>
            <a:pPr>
              <a:buNone/>
            </a:pPr>
            <a:r>
              <a:rPr lang="ru-RU" b="1" dirty="0">
                <a:solidFill>
                  <a:schemeClr val="tx2"/>
                </a:solidFill>
              </a:rPr>
              <a:t>	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Этот глашатай «холодной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войны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» был 33-м президентом США.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Создание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ООН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	</a:t>
            </a:r>
          </a:p>
          <a:p>
            <a:pPr>
              <a:buNone/>
            </a:pPr>
            <a:endParaRPr lang="ru-RU" sz="2800" b="1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Устав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ООН разрабатывали в 1944 г. четыре государства – СССР, США, Великобритания и…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«Холодная война» и гонка вооружений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826768" cy="43490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330824" cy="4525963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Гарри С.Трумэн унаследовал высочайший пост США после смерти Ф.Д.Рузвельта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	12 апреля 1945 г. Проводил жесткий внешнеполитический курс.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6562" name="Picture 2" descr="http://www.mylifescoop.net/wp-content/uploads/2012/07/e69cf__harry-tru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427581" cy="30243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«Холодная война» и гонка вооружений</a:t>
            </a:r>
            <a:r>
              <a:rPr lang="ru-RU" sz="2000" dirty="0">
                <a:solidFill>
                  <a:schemeClr val="tx2"/>
                </a:solidFill>
              </a:rPr>
              <a:t/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496944" cy="492941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	</a:t>
            </a:r>
          </a:p>
          <a:p>
            <a:pPr>
              <a:buNone/>
            </a:pPr>
            <a:r>
              <a:rPr lang="ru-RU" b="1" dirty="0">
                <a:solidFill>
                  <a:schemeClr val="tx2"/>
                </a:solidFill>
              </a:rPr>
              <a:t>	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Этот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американский город стал символом начала и окончания «холодной войны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».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«Холодная война» и гонка вооружений</a:t>
            </a:r>
            <a:r>
              <a:rPr lang="ru-RU" sz="2000" dirty="0">
                <a:solidFill>
                  <a:schemeClr val="tx2"/>
                </a:solidFill>
              </a:rPr>
              <a:t/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	</a:t>
            </a:r>
          </a:p>
          <a:p>
            <a:pPr>
              <a:buNone/>
            </a:pPr>
            <a:r>
              <a:rPr lang="ru-RU" b="1" dirty="0">
                <a:solidFill>
                  <a:schemeClr val="tx2"/>
                </a:solidFill>
              </a:rPr>
              <a:t>	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/>
              <a:t>	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Это город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Фултон в США: в 1946 году Черчилль произнес речь о «железном занавесе», в 1992 г. здесь же Горбачев подвел черту под политикой «холодной войны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».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6082" name="Picture 2" descr="http://fs1.ppt4web.ru/images/5552/83008/64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988840"/>
            <a:ext cx="4416491" cy="33123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«Холодная война» и гонка вооружений</a:t>
            </a:r>
            <a:r>
              <a:rPr lang="ru-RU" sz="2000" dirty="0">
                <a:solidFill>
                  <a:schemeClr val="tx2"/>
                </a:solidFill>
              </a:rPr>
              <a:t/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496944" cy="492941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	</a:t>
            </a:r>
          </a:p>
          <a:p>
            <a:pPr>
              <a:buNone/>
            </a:pPr>
            <a:r>
              <a:rPr lang="ru-RU" b="1" dirty="0">
                <a:solidFill>
                  <a:schemeClr val="tx2"/>
                </a:solidFill>
              </a:rPr>
              <a:t>	</a:t>
            </a:r>
            <a:r>
              <a:rPr lang="ru-RU" b="1" dirty="0" smtClean="0">
                <a:solidFill>
                  <a:schemeClr val="tx2"/>
                </a:solidFill>
              </a:rPr>
              <a:t>Эта птица – символ неудержимой воинственности.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«Холодная война» и гонка вооружений</a:t>
            </a:r>
            <a:r>
              <a:rPr lang="ru-RU" sz="2000" dirty="0">
                <a:solidFill>
                  <a:schemeClr val="tx2"/>
                </a:solidFill>
              </a:rPr>
              <a:t/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3538736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	</a:t>
            </a:r>
          </a:p>
          <a:p>
            <a:pPr>
              <a:buNone/>
            </a:pPr>
            <a:r>
              <a:rPr lang="ru-RU" b="1" dirty="0">
                <a:solidFill>
                  <a:schemeClr val="tx2"/>
                </a:solidFill>
              </a:rPr>
              <a:t>	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402832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 современной политической символике термин «ястреб» стал широко применяться для обозначения наиболее агрессивного крыла в американской  политической жизни.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7586" name="Picture 2" descr="http://z-city.com.ua/images/pictures/authors/7020/27682/eejcnw6v3cds15jhm2jeog4t9-%28article-picture2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3563888" cy="31965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«Холодная война» и гонка вооружений</a:t>
            </a:r>
            <a:r>
              <a:rPr lang="ru-RU" sz="2000" dirty="0">
                <a:solidFill>
                  <a:schemeClr val="tx2"/>
                </a:solidFill>
              </a:rPr>
              <a:t/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124744"/>
            <a:ext cx="7416824" cy="492941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	</a:t>
            </a:r>
          </a:p>
          <a:p>
            <a:pPr>
              <a:buNone/>
            </a:pPr>
            <a:r>
              <a:rPr lang="ru-RU" b="1" dirty="0">
                <a:solidFill>
                  <a:schemeClr val="tx2"/>
                </a:solidFill>
              </a:rPr>
              <a:t>	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Так называется самолет американских ВВС Ф-4.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«Холодная война» и гонка вооружений</a:t>
            </a:r>
            <a:r>
              <a:rPr lang="ru-RU" sz="2000" dirty="0">
                <a:solidFill>
                  <a:schemeClr val="tx2"/>
                </a:solidFill>
              </a:rPr>
              <a:t/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	</a:t>
            </a:r>
          </a:p>
          <a:p>
            <a:pPr>
              <a:buNone/>
            </a:pPr>
            <a:r>
              <a:rPr lang="ru-RU" b="1" dirty="0">
                <a:solidFill>
                  <a:schemeClr val="tx2"/>
                </a:solidFill>
              </a:rPr>
              <a:t>	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	</a:t>
            </a:r>
          </a:p>
          <a:p>
            <a:pPr lvl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Это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сверхзвуковой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самолет «Фантом» (Призрак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).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b="1" dirty="0"/>
          </a:p>
        </p:txBody>
      </p:sp>
      <p:pic>
        <p:nvPicPr>
          <p:cNvPr id="49154" name="Picture 2" descr="http://cstat.info/image/600/sam1493123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04864"/>
            <a:ext cx="3264363" cy="24482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«Холодная война» и гонка вооружений</a:t>
            </a:r>
            <a:r>
              <a:rPr lang="ru-RU" sz="2000" dirty="0">
                <a:solidFill>
                  <a:schemeClr val="tx2"/>
                </a:solidFill>
              </a:rPr>
              <a:t/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7416824" cy="492941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	</a:t>
            </a:r>
            <a:r>
              <a:rPr lang="ru-RU" b="1" dirty="0">
                <a:solidFill>
                  <a:schemeClr val="tx2"/>
                </a:solidFill>
              </a:rPr>
              <a:t>	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«И познаете истину, и истина сделает вас свободными», - написано над входом в это американское учреждение. Но войти туда непросто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633412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«Холодная война» и гонка вооружений</a:t>
            </a:r>
            <a:r>
              <a:rPr lang="ru-RU" sz="2000" dirty="0">
                <a:solidFill>
                  <a:schemeClr val="tx2"/>
                </a:solidFill>
              </a:rPr>
              <a:t/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1340768"/>
            <a:ext cx="8352928" cy="49291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	</a:t>
            </a:r>
            <a:r>
              <a:rPr lang="ru-RU" b="1" dirty="0">
                <a:solidFill>
                  <a:schemeClr val="tx2"/>
                </a:solidFill>
              </a:rPr>
              <a:t>	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26876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i="1" dirty="0" smtClean="0"/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Эти 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слова написаны на входе в ЦРУ США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02" name="Picture 2" descr="http://www.infobarrel.com/media/image/127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564904"/>
            <a:ext cx="5184576" cy="34563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«Холодная война» и гонка вооружений</a:t>
            </a:r>
            <a:r>
              <a:rPr lang="ru-RU" sz="2000" dirty="0">
                <a:solidFill>
                  <a:schemeClr val="tx2"/>
                </a:solidFill>
              </a:rPr>
              <a:t/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7416824" cy="492941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	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этой стране «силы самообороны» численностью около 200 тысяч человек заменяют армию, запрещенную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конституцией.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Autofit/>
          </a:bodyPr>
          <a:lstStyle/>
          <a:p>
            <a:pPr algn="r"/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Создание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ООН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	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268" name="Picture 4" descr="http://elis-irk.ru/bin/images/biznes-mebel-iz-kitaya-4414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2952328" cy="215673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788024" y="3284984"/>
            <a:ext cx="3240360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AR CENA" pitchFamily="2" charset="0"/>
              </a:rPr>
              <a:t>CHINA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«Холодная война» и гонка вооружений</a:t>
            </a:r>
            <a:r>
              <a:rPr lang="ru-RU" sz="2000" dirty="0">
                <a:solidFill>
                  <a:schemeClr val="tx2"/>
                </a:solidFill>
              </a:rPr>
              <a:t/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492941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412776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Опираясь на силы самообороны, Япония способна  вести небольшую войну; японцы тратят на оборону лишь 1% от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ВВП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3250" name="Picture 2" descr="http://media.farsnews.com/media/Uploaded/Files/Images/1391/06/01/13910601000160_Phot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140968"/>
            <a:ext cx="3312368" cy="2307616"/>
          </a:xfrm>
          <a:prstGeom prst="rect">
            <a:avLst/>
          </a:prstGeom>
          <a:noFill/>
        </p:spPr>
      </p:pic>
      <p:pic>
        <p:nvPicPr>
          <p:cNvPr id="53252" name="Picture 4" descr="http://img0.liveinternet.ru/images/attach/c/1/56/393/56393477_800pxJGDSF_Soldi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12976"/>
            <a:ext cx="3456384" cy="22498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НТР в индустриальных странах и ее последствия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7992888" cy="492941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	Его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называли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«отцом»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американской атомной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бомбы.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633412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НТР в индустриальных странах и ее последствия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1196752"/>
            <a:ext cx="8496944" cy="49291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119675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052736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Шесть лет трудился Роберт Оппенгеймер над созданием атомной бомбы. А, испытав ее в 1945 г., ужаснулся. В 1954 г. Оппенгеймер был снят со всех постов за протест против водородной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бомбы.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5298" name="Picture 2" descr="http://www.horrorsociety.com/wp-content/uploads/2014/05/10246481_617885441629413_436067366813635855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140968"/>
            <a:ext cx="5092452" cy="33891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НТР в индустриальных странах и ее последствия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7992888" cy="492941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 территории этого штата расположен Космический центр имени Джона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Кеннеди.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633412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НТР в индустриальных странах и ее последствия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196975"/>
            <a:ext cx="7991475" cy="49291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196752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Мыс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во Флориде после гибели президента Кеннеди был назван его именем, а через 9 лет он стал мысом Канаверал).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7346" name="Picture 2" descr="http://theplaces.ru/places/428/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564904"/>
            <a:ext cx="5040560" cy="37804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НТР в индустриальных странах и ее последствия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Первой страной, запустившей искусственный спутник Земли стал СССР, на втором месте – США, а какое государство получило бронзу?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НТР в индустриальных странах и ее последствия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155679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Эта страна – Франция.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9394" name="Picture 2" descr="http://im1.kommersant.ru/Issues.photo/CORP/2013/11/25/KMO_111307_04339_1_t222_093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564904"/>
            <a:ext cx="3600400" cy="28100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НТР в индустриальных странах и ее последствия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dirty="0"/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Это объединяет Нила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Армстронга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и Эдвина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Олдрина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НТР в индустриальных странах и ее последствия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556792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Эти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американские астронавты – первые люди, побывавшие на Луне, они провели здесь около 2, 5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часов.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42" name="Picture 2" descr="http://img.mota.ru/upload/wallpapers/2009/07/16/12/03/14934/space_027-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996952"/>
            <a:ext cx="4464496" cy="33466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НТР в индустриальных странах и ее последствия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	Когда появился ксерокс?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Создание ООН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	Ветвь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этого дерева можно видеть на флаге Кипра и на флаге ООН.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НТР в индустриальных странах и ее последствия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Американский изобретатель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Ч.Карлсон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в 1938 г. изобрел копировальный аппарат – ксерокс.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9634" name="Picture 2" descr="http://cdncms.zaman.com.tr/2013/10/22/fotokopi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4176464" cy="27724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НТР в индустриальных странах и ее последствия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	Кто и когда создал микроволновую печь?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НТР в индустриальных странах и ее последствия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Американец П.Спенсер запатентовал в 1945 г. принцип действия печи для приготовления пищи с помощью радиоволн.  Микроволны создают вихревые электрические токи во всей толще пищи, в результате чего она нагревается быстрее обычного.</a:t>
            </a:r>
            <a:endParaRPr lang="ru-RU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71682" name="Picture 2" descr="http://d.topic.lt/Fmfir/images/picsw/082012/post/mikrovolnovka/mikrovolnovka-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84784"/>
            <a:ext cx="3816424" cy="27430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НТР в индустриальных странах и ее последствия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00200"/>
            <a:ext cx="792088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	     Именно тогда появился первый  компьютер.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НТР в индустриальных странах и ее последствия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chemeClr val="tx2"/>
                </a:solidFill>
              </a:rPr>
              <a:t/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Первый текстовой процессор в 1964 г. выпустила американская компания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IBM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 Это был принтер с блоком памяти, хранящим текст на магнитной ленте.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3730" name="Picture 2" descr="http://pps.gratuit.online.fr/images/m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3491880" cy="29381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Создание ООН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268760"/>
            <a:ext cx="7632848" cy="158417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i="1" dirty="0" smtClean="0">
              <a:solidFill>
                <a:schemeClr val="tx1"/>
              </a:solidFill>
            </a:endParaRPr>
          </a:p>
          <a:p>
            <a:endParaRPr lang="ru-RU" i="1" dirty="0">
              <a:solidFill>
                <a:schemeClr val="tx1"/>
              </a:solidFill>
            </a:endParaRP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Вечнозеленая маслина, она же оливковое дерево, с античных времен означает мир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, согласие и процветание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страны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484" name="Picture 4" descr="http://munara.kz/wp-content/uploads/2013/09/cyprus_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284984"/>
            <a:ext cx="2889355" cy="2088232"/>
          </a:xfrm>
          <a:prstGeom prst="rect">
            <a:avLst/>
          </a:prstGeom>
          <a:noFill/>
        </p:spPr>
      </p:pic>
      <p:pic>
        <p:nvPicPr>
          <p:cNvPr id="20488" name="Picture 8" descr="http://bm.img.com.ua/nxs167/berlin/storage/news/600x500/7/dc/c807dc99b69ccff2ccdc111ea58e4dc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861048"/>
            <a:ext cx="3168352" cy="200662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Создание ООН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endParaRPr lang="ru-RU" sz="2800" b="1" dirty="0"/>
          </a:p>
          <a:p>
            <a:pPr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Эту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комиссию, созданную в 1946 г., сначала возглавляла Элеонора Рузвельт.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Создание ООН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412776"/>
            <a:ext cx="7920880" cy="172819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Комиссия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по правам человека. Она состояла из 18 государств-членов. Главным пунктом повестки дня ее первой сессии была Всеобщая декларация прав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человека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506" name="Picture 2" descr="https://im2-tub-ru.yandex.net/i?id=66635528b7c12cf2a5a577ee35e58904&amp;n=33&amp;h=1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73016"/>
            <a:ext cx="3312368" cy="22890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Создание ООН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Именно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этот день празднуется во всем мире как День ООН.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525</TotalTime>
  <Words>348</Words>
  <Application>Microsoft Office PowerPoint</Application>
  <PresentationFormat>Экран (4:3)</PresentationFormat>
  <Paragraphs>228</Paragraphs>
  <Slides>54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Викторина</vt:lpstr>
      <vt:lpstr>Оглавление </vt:lpstr>
      <vt:lpstr> Создание ООН </vt:lpstr>
      <vt:lpstr> Создание ООН </vt:lpstr>
      <vt:lpstr>Создание ООН</vt:lpstr>
      <vt:lpstr>Создание ООН</vt:lpstr>
      <vt:lpstr>Создание ООН</vt:lpstr>
      <vt:lpstr>Создание ООН</vt:lpstr>
      <vt:lpstr>Создание ООН</vt:lpstr>
      <vt:lpstr>Создание ООН</vt:lpstr>
      <vt:lpstr>Создание ООН</vt:lpstr>
      <vt:lpstr>                                                                                           Создание ООН Постоянные члены Совбеза ООН</vt:lpstr>
      <vt:lpstr> Изменения в мире после Второй мировой войны </vt:lpstr>
      <vt:lpstr>                    Изменения в мире после Второй мировой войны </vt:lpstr>
      <vt:lpstr> Изменения в мире после Второй мировой войны </vt:lpstr>
      <vt:lpstr>Изменения в мире после Второй мировой войны</vt:lpstr>
      <vt:lpstr> Изменения в мире после Второй мировой войны </vt:lpstr>
      <vt:lpstr> Изменения в мире после Второй мировой войны </vt:lpstr>
      <vt:lpstr> Изменения в мире после Второй мировой войны </vt:lpstr>
      <vt:lpstr> Изменения в мире после Второй мировой войны </vt:lpstr>
      <vt:lpstr>   Утверждение коммунистических режимов в ряде стран Европы и Азии  </vt:lpstr>
      <vt:lpstr>   Утверждение коммунистических режимов в ряде стран Европы и Азии  </vt:lpstr>
      <vt:lpstr>   Утверждение коммунистических режимов в ряде стран Европы и Азии  </vt:lpstr>
      <vt:lpstr>   Утверждение коммунистических режимов в ряде стран Европы и Азии  </vt:lpstr>
      <vt:lpstr>   Утверждение коммунистических режимов в ряде стран Европы и Азии  </vt:lpstr>
      <vt:lpstr>   Утверждение коммунистических режимов в ряде стран Европы и Азии  </vt:lpstr>
      <vt:lpstr>   Утверждение коммунистических режимов в ряде стран Европы и Азии  </vt:lpstr>
      <vt:lpstr>   Утверждение коммунистических режимов в ряде стран Европы и Азии  </vt:lpstr>
      <vt:lpstr>   «Холодная война» и гонка вооружений  </vt:lpstr>
      <vt:lpstr> «Холодная война» и гонка вооружений</vt:lpstr>
      <vt:lpstr>   «Холодная война» и гонка вооружений  </vt:lpstr>
      <vt:lpstr>   «Холодная война» и гонка вооружений  </vt:lpstr>
      <vt:lpstr>   «Холодная война» и гонка вооружений  </vt:lpstr>
      <vt:lpstr>   «Холодная война» и гонка вооружений  </vt:lpstr>
      <vt:lpstr>   «Холодная война» и гонка вооружений  </vt:lpstr>
      <vt:lpstr>   «Холодная война» и гонка вооружений  </vt:lpstr>
      <vt:lpstr>   «Холодная война» и гонка вооружений  </vt:lpstr>
      <vt:lpstr>   «Холодная война» и гонка вооружений  </vt:lpstr>
      <vt:lpstr>   «Холодная война» и гонка вооружений  </vt:lpstr>
      <vt:lpstr>   «Холодная война» и гонка вооружений  </vt:lpstr>
      <vt:lpstr>   НТР в индустриальных странах и ее последствия  </vt:lpstr>
      <vt:lpstr>   НТР в индустриальных странах и ее последствия  </vt:lpstr>
      <vt:lpstr>   НТР в индустриальных странах и ее последствия  </vt:lpstr>
      <vt:lpstr>   НТР в индустриальных странах и ее последствия  </vt:lpstr>
      <vt:lpstr>   НТР в индустриальных странах и ее последствия  </vt:lpstr>
      <vt:lpstr>   НТР в индустриальных странах и ее последствия  </vt:lpstr>
      <vt:lpstr>   НТР в индустриальных странах и ее последствия  </vt:lpstr>
      <vt:lpstr>   НТР в индустриальных странах и ее последствия  </vt:lpstr>
      <vt:lpstr>   НТР в индустриальных странах и ее последствия  </vt:lpstr>
      <vt:lpstr>   НТР в индустриальных странах и ее последствия  </vt:lpstr>
      <vt:lpstr>   НТР в индустриальных странах и ее последствия  </vt:lpstr>
      <vt:lpstr>   НТР в индустриальных странах и ее последствия  </vt:lpstr>
      <vt:lpstr>   НТР в индустриальных странах и ее последствия  </vt:lpstr>
      <vt:lpstr>   НТР в индустриальных странах и ее последствия  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ВАМ</dc:creator>
  <cp:lastModifiedBy>ВАМ</cp:lastModifiedBy>
  <cp:revision>56</cp:revision>
  <dcterms:created xsi:type="dcterms:W3CDTF">2015-07-07T14:08:43Z</dcterms:created>
  <dcterms:modified xsi:type="dcterms:W3CDTF">2015-08-25T16:56:04Z</dcterms:modified>
</cp:coreProperties>
</file>