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sldIdLst>
    <p:sldId id="256" r:id="rId2"/>
    <p:sldId id="290" r:id="rId3"/>
    <p:sldId id="257" r:id="rId4"/>
    <p:sldId id="291" r:id="rId5"/>
    <p:sldId id="292" r:id="rId6"/>
    <p:sldId id="258" r:id="rId7"/>
    <p:sldId id="260" r:id="rId8"/>
    <p:sldId id="262" r:id="rId9"/>
    <p:sldId id="263" r:id="rId10"/>
    <p:sldId id="264" r:id="rId11"/>
    <p:sldId id="265" r:id="rId12"/>
    <p:sldId id="288" r:id="rId13"/>
    <p:sldId id="287" r:id="rId14"/>
    <p:sldId id="286" r:id="rId15"/>
    <p:sldId id="289" r:id="rId16"/>
    <p:sldId id="284" r:id="rId17"/>
    <p:sldId id="266" r:id="rId18"/>
    <p:sldId id="267" r:id="rId19"/>
    <p:sldId id="277" r:id="rId20"/>
    <p:sldId id="271" r:id="rId21"/>
    <p:sldId id="282" r:id="rId22"/>
    <p:sldId id="270" r:id="rId23"/>
    <p:sldId id="281" r:id="rId24"/>
    <p:sldId id="269" r:id="rId25"/>
    <p:sldId id="279" r:id="rId26"/>
    <p:sldId id="268" r:id="rId27"/>
    <p:sldId id="278" r:id="rId28"/>
    <p:sldId id="276" r:id="rId29"/>
    <p:sldId id="293" r:id="rId30"/>
    <p:sldId id="294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CC9900"/>
    <a:srgbClr val="A50021"/>
    <a:srgbClr val="655821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3" autoAdjust="0"/>
    <p:restoredTop sz="94751" autoAdjust="0"/>
  </p:normalViewPr>
  <p:slideViewPr>
    <p:cSldViewPr>
      <p:cViewPr varScale="1">
        <p:scale>
          <a:sx n="86" d="100"/>
          <a:sy n="86" d="100"/>
        </p:scale>
        <p:origin x="-14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6FD94-7E5B-4C9E-858F-04B831CE5A16}" type="datetimeFigureOut">
              <a:rPr lang="ru-RU"/>
              <a:pPr>
                <a:defRPr/>
              </a:pPr>
              <a:t>02.09.2015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E3019-B5D1-4EE1-9E8F-1D2F78254F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94897-27AD-4556-8E79-61A308B5F2CB}" type="datetimeFigureOut">
              <a:rPr lang="ru-RU"/>
              <a:pPr>
                <a:defRPr/>
              </a:pPr>
              <a:t>02.09.2015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E1EB4-FC63-426A-9A83-4E8C85F090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6FCDD-9DBE-46D1-A355-5CD8CD9A4187}" type="datetimeFigureOut">
              <a:rPr lang="ru-RU"/>
              <a:pPr>
                <a:defRPr/>
              </a:pPr>
              <a:t>02.09.2015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32C08-9BA9-4A52-968E-0258190E51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9CFA9-CADD-49A4-9A8C-BD66F84149C2}" type="datetimeFigureOut">
              <a:rPr lang="ru-RU"/>
              <a:pPr>
                <a:defRPr/>
              </a:pPr>
              <a:t>02.09.2015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17356-5640-4F23-AAC5-E6A470238E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8C0D9-D99E-4EA6-8A74-351F68A356E6}" type="datetimeFigureOut">
              <a:rPr lang="ru-RU"/>
              <a:pPr>
                <a:defRPr/>
              </a:pPr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7ACAF-089D-4047-8C0C-D4FEDD754D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D9EAF-910C-4CF0-BD1C-9275F34F3FCD}" type="datetimeFigureOut">
              <a:rPr lang="ru-RU"/>
              <a:pPr>
                <a:defRPr/>
              </a:pPr>
              <a:t>02.09.2015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78469-81B0-403A-9B93-ECA85C2E1A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BAA94-16D5-4797-919D-FC5B3EC05C33}" type="datetimeFigureOut">
              <a:rPr lang="ru-RU"/>
              <a:pPr>
                <a:defRPr/>
              </a:pPr>
              <a:t>02.09.2015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1C7E3-3819-4429-87D2-CEB6068C67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427E5-C6A5-4815-91C4-E0CE233C74EF}" type="datetimeFigureOut">
              <a:rPr lang="ru-RU"/>
              <a:pPr>
                <a:defRPr/>
              </a:pPr>
              <a:t>02.09.2015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DDE51-486F-4730-AEF2-12C184C03D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88E2B-738C-4743-A3A1-62380F2211B3}" type="datetimeFigureOut">
              <a:rPr lang="ru-RU"/>
              <a:pPr>
                <a:defRPr/>
              </a:pPr>
              <a:t>02.09.2015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B8545-08B8-48EC-987A-4C883339ED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7E1C0-7A2D-4471-B562-278DC320106D}" type="datetimeFigureOut">
              <a:rPr lang="ru-RU"/>
              <a:pPr>
                <a:defRPr/>
              </a:pPr>
              <a:t>02.09.2015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0BE57-D126-4EA9-B665-A81C08A2AC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7FB40-A61B-412B-8066-C8A64246503A}" type="datetimeFigureOut">
              <a:rPr lang="ru-RU"/>
              <a:pPr>
                <a:defRPr/>
              </a:pPr>
              <a:t>02.09.2015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7445E-232B-4A4D-B3A2-705380CF89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39C8A2B-E12D-4508-A47D-8289FDEE0306}" type="datetimeFigureOut">
              <a:rPr lang="ru-RU"/>
              <a:pPr>
                <a:defRPr/>
              </a:pPr>
              <a:t>02.09.2015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A9A7328-DFD9-43E1-ABB4-96191C7512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11" r:id="rId2"/>
    <p:sldLayoutId id="2147484120" r:id="rId3"/>
    <p:sldLayoutId id="2147484112" r:id="rId4"/>
    <p:sldLayoutId id="2147484113" r:id="rId5"/>
    <p:sldLayoutId id="2147484114" r:id="rId6"/>
    <p:sldLayoutId id="2147484115" r:id="rId7"/>
    <p:sldLayoutId id="2147484116" r:id="rId8"/>
    <p:sldLayoutId id="2147484121" r:id="rId9"/>
    <p:sldLayoutId id="2147484117" r:id="rId10"/>
    <p:sldLayoutId id="21474841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85725" y="-6350"/>
            <a:ext cx="9144000" cy="6858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7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 - деловая игра </a:t>
            </a:r>
            <a:br>
              <a:rPr lang="ru-RU" sz="67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7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теме: «Площади плоских фигур»,</a:t>
            </a:r>
            <a:br>
              <a:rPr lang="ru-RU" sz="67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7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класс </a:t>
            </a:r>
            <a:r>
              <a:rPr lang="ru-RU" sz="8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sz="8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ru-RU" sz="8000" dirty="0"/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lIns="91440" rIns="91440" bIns="4572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Площадь параллелограмма</a:t>
            </a:r>
          </a:p>
        </p:txBody>
      </p:sp>
      <p:sp>
        <p:nvSpPr>
          <p:cNvPr id="11270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6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Площадь параллелограмма равна произведению её стороны на высоту проведённую к этой стороне.</a:t>
            </a:r>
          </a:p>
        </p:txBody>
      </p:sp>
      <p:sp>
        <p:nvSpPr>
          <p:cNvPr id="14340" name="AutoShape 7"/>
          <p:cNvSpPr>
            <a:spLocks noChangeArrowheads="1"/>
          </p:cNvSpPr>
          <p:nvPr/>
        </p:nvSpPr>
        <p:spPr bwMode="auto">
          <a:xfrm>
            <a:off x="2771775" y="4581525"/>
            <a:ext cx="3025775" cy="1368425"/>
          </a:xfrm>
          <a:prstGeom prst="parallelogram">
            <a:avLst>
              <a:gd name="adj" fmla="val 5527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1" name="Line 8"/>
          <p:cNvSpPr>
            <a:spLocks noChangeShapeType="1"/>
          </p:cNvSpPr>
          <p:nvPr/>
        </p:nvSpPr>
        <p:spPr bwMode="auto">
          <a:xfrm>
            <a:off x="3563938" y="458152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2" name="Text Box 9"/>
          <p:cNvSpPr txBox="1">
            <a:spLocks noChangeArrowheads="1"/>
          </p:cNvSpPr>
          <p:nvPr/>
        </p:nvSpPr>
        <p:spPr bwMode="auto">
          <a:xfrm>
            <a:off x="3348038" y="422116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В</a:t>
            </a:r>
          </a:p>
        </p:txBody>
      </p:sp>
      <p:sp>
        <p:nvSpPr>
          <p:cNvPr id="14343" name="Text Box 10"/>
          <p:cNvSpPr txBox="1">
            <a:spLocks noChangeArrowheads="1"/>
          </p:cNvSpPr>
          <p:nvPr/>
        </p:nvSpPr>
        <p:spPr bwMode="auto">
          <a:xfrm>
            <a:off x="2339975" y="594995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14344" name="Text Box 11"/>
          <p:cNvSpPr txBox="1">
            <a:spLocks noChangeArrowheads="1"/>
          </p:cNvSpPr>
          <p:nvPr/>
        </p:nvSpPr>
        <p:spPr bwMode="auto">
          <a:xfrm>
            <a:off x="3348038" y="59499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К</a:t>
            </a:r>
          </a:p>
        </p:txBody>
      </p:sp>
      <p:sp>
        <p:nvSpPr>
          <p:cNvPr id="14345" name="Text Box 12"/>
          <p:cNvSpPr txBox="1">
            <a:spLocks noChangeArrowheads="1"/>
          </p:cNvSpPr>
          <p:nvPr/>
        </p:nvSpPr>
        <p:spPr bwMode="auto">
          <a:xfrm>
            <a:off x="4859338" y="5949950"/>
            <a:ext cx="33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Д</a:t>
            </a:r>
          </a:p>
        </p:txBody>
      </p:sp>
      <p:sp>
        <p:nvSpPr>
          <p:cNvPr id="14346" name="Text Box 13"/>
          <p:cNvSpPr txBox="1">
            <a:spLocks noChangeArrowheads="1"/>
          </p:cNvSpPr>
          <p:nvPr/>
        </p:nvSpPr>
        <p:spPr bwMode="auto">
          <a:xfrm>
            <a:off x="3563938" y="50847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</a:t>
            </a:r>
            <a:endParaRPr lang="ru-RU"/>
          </a:p>
        </p:txBody>
      </p:sp>
      <p:sp>
        <p:nvSpPr>
          <p:cNvPr id="14347" name="Text Box 14"/>
          <p:cNvSpPr txBox="1">
            <a:spLocks noChangeArrowheads="1"/>
          </p:cNvSpPr>
          <p:nvPr/>
        </p:nvSpPr>
        <p:spPr bwMode="auto">
          <a:xfrm>
            <a:off x="4356100" y="41497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а</a:t>
            </a:r>
          </a:p>
        </p:txBody>
      </p:sp>
      <p:sp>
        <p:nvSpPr>
          <p:cNvPr id="14348" name="Text Box 15"/>
          <p:cNvSpPr txBox="1">
            <a:spLocks noChangeArrowheads="1"/>
          </p:cNvSpPr>
          <p:nvPr/>
        </p:nvSpPr>
        <p:spPr bwMode="auto">
          <a:xfrm>
            <a:off x="5795963" y="422116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С</a:t>
            </a:r>
          </a:p>
        </p:txBody>
      </p:sp>
      <p:sp>
        <p:nvSpPr>
          <p:cNvPr id="14349" name="Text Box 16"/>
          <p:cNvSpPr txBox="1">
            <a:spLocks noChangeArrowheads="1"/>
          </p:cNvSpPr>
          <p:nvPr/>
        </p:nvSpPr>
        <p:spPr bwMode="auto">
          <a:xfrm>
            <a:off x="6300788" y="5157788"/>
            <a:ext cx="723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</a:t>
            </a:r>
            <a:r>
              <a:rPr lang="ru-RU"/>
              <a:t>=а</a:t>
            </a:r>
            <a:r>
              <a:rPr lang="en-US"/>
              <a:t>h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lIns="91440" rIns="91440" bIns="4572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Площадь трапеции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6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Площадь трапеции равна произведению полусуммы длин её оснований на высоту.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mtClean="0"/>
          </a:p>
        </p:txBody>
      </p:sp>
      <p:sp>
        <p:nvSpPr>
          <p:cNvPr id="15364" name="AutoShape 6"/>
          <p:cNvSpPr>
            <a:spLocks noChangeArrowheads="1"/>
          </p:cNvSpPr>
          <p:nvPr/>
        </p:nvSpPr>
        <p:spPr bwMode="auto">
          <a:xfrm>
            <a:off x="2574925" y="4344988"/>
            <a:ext cx="1512888" cy="12954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927732564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3203575" y="56610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а</a:t>
            </a:r>
          </a:p>
        </p:txBody>
      </p:sp>
      <p:sp>
        <p:nvSpPr>
          <p:cNvPr id="15366" name="Text Box 8"/>
          <p:cNvSpPr txBox="1">
            <a:spLocks noChangeArrowheads="1"/>
          </p:cNvSpPr>
          <p:nvPr/>
        </p:nvSpPr>
        <p:spPr bwMode="auto">
          <a:xfrm>
            <a:off x="3203575" y="3932238"/>
            <a:ext cx="306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в</a:t>
            </a:r>
          </a:p>
        </p:txBody>
      </p:sp>
      <p:sp>
        <p:nvSpPr>
          <p:cNvPr id="15367" name="Text Box 9"/>
          <p:cNvSpPr txBox="1">
            <a:spLocks noChangeArrowheads="1"/>
          </p:cNvSpPr>
          <p:nvPr/>
        </p:nvSpPr>
        <p:spPr bwMode="auto">
          <a:xfrm>
            <a:off x="2986088" y="48387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 </a:t>
            </a:r>
            <a:endParaRPr lang="ru-RU"/>
          </a:p>
        </p:txBody>
      </p:sp>
      <p:sp>
        <p:nvSpPr>
          <p:cNvPr id="15368" name="Text Box 10"/>
          <p:cNvSpPr txBox="1">
            <a:spLocks noChangeArrowheads="1"/>
          </p:cNvSpPr>
          <p:nvPr/>
        </p:nvSpPr>
        <p:spPr bwMode="auto">
          <a:xfrm>
            <a:off x="2987675" y="46529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</a:t>
            </a:r>
            <a:endParaRPr lang="ru-RU"/>
          </a:p>
        </p:txBody>
      </p:sp>
      <p:sp>
        <p:nvSpPr>
          <p:cNvPr id="15369" name="Text Box 11"/>
          <p:cNvSpPr txBox="1">
            <a:spLocks noChangeArrowheads="1"/>
          </p:cNvSpPr>
          <p:nvPr/>
        </p:nvSpPr>
        <p:spPr bwMode="auto">
          <a:xfrm>
            <a:off x="5238750" y="4416425"/>
            <a:ext cx="1871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S=1/2(</a:t>
            </a:r>
            <a:r>
              <a:rPr lang="ru-RU" sz="2400"/>
              <a:t>а+в)</a:t>
            </a:r>
            <a:r>
              <a:rPr lang="en-US" sz="2400"/>
              <a:t>h</a:t>
            </a:r>
            <a:endParaRPr lang="ru-RU" sz="2400"/>
          </a:p>
        </p:txBody>
      </p:sp>
      <p:sp>
        <p:nvSpPr>
          <p:cNvPr id="15370" name="Line 12"/>
          <p:cNvSpPr>
            <a:spLocks noChangeShapeType="1"/>
          </p:cNvSpPr>
          <p:nvPr/>
        </p:nvSpPr>
        <p:spPr bwMode="auto">
          <a:xfrm flipH="1" flipV="1">
            <a:off x="2916238" y="4292600"/>
            <a:ext cx="71437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212725" y="-11113"/>
            <a:ext cx="7285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0000"/>
                </a:solidFill>
              </a:rPr>
              <a:t>1.Найти площадь параллелограмма </a:t>
            </a:r>
            <a:r>
              <a:rPr lang="en-US" sz="2800">
                <a:solidFill>
                  <a:srgbClr val="000000"/>
                </a:solidFill>
              </a:rPr>
              <a:t>ABCD</a:t>
            </a:r>
            <a:endParaRPr lang="ru-RU" sz="2800">
              <a:solidFill>
                <a:srgbClr val="000000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66800" y="838200"/>
            <a:ext cx="5983288" cy="3657600"/>
            <a:chOff x="422" y="576"/>
            <a:chExt cx="3769" cy="2304"/>
          </a:xfrm>
        </p:grpSpPr>
        <p:grpSp>
          <p:nvGrpSpPr>
            <p:cNvPr id="16394" name="Group 4"/>
            <p:cNvGrpSpPr>
              <a:grpSpLocks/>
            </p:cNvGrpSpPr>
            <p:nvPr/>
          </p:nvGrpSpPr>
          <p:grpSpPr bwMode="auto">
            <a:xfrm>
              <a:off x="422" y="576"/>
              <a:ext cx="3769" cy="2304"/>
              <a:chOff x="422" y="576"/>
              <a:chExt cx="3769" cy="2304"/>
            </a:xfrm>
          </p:grpSpPr>
          <p:sp>
            <p:nvSpPr>
              <p:cNvPr id="16397" name="Freeform 5"/>
              <p:cNvSpPr>
                <a:spLocks/>
              </p:cNvSpPr>
              <p:nvPr/>
            </p:nvSpPr>
            <p:spPr bwMode="auto">
              <a:xfrm>
                <a:off x="576" y="864"/>
                <a:ext cx="3600" cy="1728"/>
              </a:xfrm>
              <a:custGeom>
                <a:avLst/>
                <a:gdLst>
                  <a:gd name="T0" fmla="*/ 0 w 3600"/>
                  <a:gd name="T1" fmla="*/ 1728 h 1728"/>
                  <a:gd name="T2" fmla="*/ 960 w 3600"/>
                  <a:gd name="T3" fmla="*/ 0 h 1728"/>
                  <a:gd name="T4" fmla="*/ 3600 w 3600"/>
                  <a:gd name="T5" fmla="*/ 0 h 1728"/>
                  <a:gd name="T6" fmla="*/ 2688 w 3600"/>
                  <a:gd name="T7" fmla="*/ 1728 h 1728"/>
                  <a:gd name="T8" fmla="*/ 0 w 3600"/>
                  <a:gd name="T9" fmla="*/ 1728 h 17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00"/>
                  <a:gd name="T16" fmla="*/ 0 h 1728"/>
                  <a:gd name="T17" fmla="*/ 3600 w 3600"/>
                  <a:gd name="T18" fmla="*/ 1728 h 17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00" h="1728">
                    <a:moveTo>
                      <a:pt x="0" y="1728"/>
                    </a:moveTo>
                    <a:lnTo>
                      <a:pt x="960" y="0"/>
                    </a:lnTo>
                    <a:lnTo>
                      <a:pt x="3600" y="0"/>
                    </a:lnTo>
                    <a:lnTo>
                      <a:pt x="2688" y="1728"/>
                    </a:lnTo>
                    <a:lnTo>
                      <a:pt x="0" y="1728"/>
                    </a:lnTo>
                    <a:close/>
                  </a:path>
                </a:pathLst>
              </a:custGeom>
              <a:solidFill>
                <a:schemeClr val="accent1"/>
              </a:solidFill>
              <a:ln w="381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8" name="Line 6"/>
              <p:cNvSpPr>
                <a:spLocks noChangeShapeType="1"/>
              </p:cNvSpPr>
              <p:nvPr/>
            </p:nvSpPr>
            <p:spPr bwMode="auto">
              <a:xfrm flipV="1">
                <a:off x="576" y="864"/>
                <a:ext cx="3600" cy="172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9" name="Freeform 7"/>
              <p:cNvSpPr>
                <a:spLocks/>
              </p:cNvSpPr>
              <p:nvPr/>
            </p:nvSpPr>
            <p:spPr bwMode="auto">
              <a:xfrm>
                <a:off x="1094" y="2342"/>
                <a:ext cx="152" cy="240"/>
              </a:xfrm>
              <a:custGeom>
                <a:avLst/>
                <a:gdLst>
                  <a:gd name="T0" fmla="*/ 0 w 152"/>
                  <a:gd name="T1" fmla="*/ 0 h 240"/>
                  <a:gd name="T2" fmla="*/ 96 w 152"/>
                  <a:gd name="T3" fmla="*/ 48 h 240"/>
                  <a:gd name="T4" fmla="*/ 144 w 152"/>
                  <a:gd name="T5" fmla="*/ 144 h 240"/>
                  <a:gd name="T6" fmla="*/ 144 w 152"/>
                  <a:gd name="T7" fmla="*/ 240 h 24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240"/>
                  <a:gd name="T14" fmla="*/ 152 w 152"/>
                  <a:gd name="T15" fmla="*/ 240 h 24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240">
                    <a:moveTo>
                      <a:pt x="0" y="0"/>
                    </a:moveTo>
                    <a:cubicBezTo>
                      <a:pt x="36" y="12"/>
                      <a:pt x="72" y="24"/>
                      <a:pt x="96" y="48"/>
                    </a:cubicBezTo>
                    <a:cubicBezTo>
                      <a:pt x="120" y="72"/>
                      <a:pt x="136" y="112"/>
                      <a:pt x="144" y="144"/>
                    </a:cubicBezTo>
                    <a:cubicBezTo>
                      <a:pt x="152" y="176"/>
                      <a:pt x="144" y="224"/>
                      <a:pt x="144" y="240"/>
                    </a:cubicBezTo>
                  </a:path>
                </a:pathLst>
              </a:custGeom>
              <a:noFill/>
              <a:ln w="381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0" name="Text Box 8"/>
              <p:cNvSpPr txBox="1">
                <a:spLocks noChangeArrowheads="1"/>
              </p:cNvSpPr>
              <p:nvPr/>
            </p:nvSpPr>
            <p:spPr bwMode="auto">
              <a:xfrm>
                <a:off x="422" y="2569"/>
                <a:ext cx="244" cy="28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</a:rPr>
                  <a:t>A</a:t>
                </a:r>
                <a:endParaRPr lang="ru-RU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01" name="Text Box 9"/>
              <p:cNvSpPr txBox="1">
                <a:spLocks noChangeArrowheads="1"/>
              </p:cNvSpPr>
              <p:nvPr/>
            </p:nvSpPr>
            <p:spPr bwMode="auto">
              <a:xfrm>
                <a:off x="1536" y="576"/>
                <a:ext cx="244" cy="28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</a:rPr>
                  <a:t>B</a:t>
                </a:r>
                <a:endParaRPr lang="ru-RU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02" name="Text Box 10"/>
              <p:cNvSpPr txBox="1">
                <a:spLocks noChangeArrowheads="1"/>
              </p:cNvSpPr>
              <p:nvPr/>
            </p:nvSpPr>
            <p:spPr bwMode="auto">
              <a:xfrm>
                <a:off x="3072" y="2592"/>
                <a:ext cx="255" cy="28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</a:rPr>
                  <a:t>D</a:t>
                </a:r>
                <a:endParaRPr lang="ru-RU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03" name="Text Box 11"/>
              <p:cNvSpPr txBox="1">
                <a:spLocks noChangeArrowheads="1"/>
              </p:cNvSpPr>
              <p:nvPr/>
            </p:nvSpPr>
            <p:spPr bwMode="auto">
              <a:xfrm>
                <a:off x="3936" y="576"/>
                <a:ext cx="255" cy="28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</a:rPr>
                  <a:t>C</a:t>
                </a:r>
                <a:endParaRPr lang="ru-RU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04" name="Text Box 12"/>
              <p:cNvSpPr txBox="1">
                <a:spLocks noChangeArrowheads="1"/>
              </p:cNvSpPr>
              <p:nvPr/>
            </p:nvSpPr>
            <p:spPr bwMode="auto">
              <a:xfrm>
                <a:off x="1392" y="2255"/>
                <a:ext cx="407" cy="28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</a:rPr>
                  <a:t>30</a:t>
                </a:r>
                <a:r>
                  <a:rPr lang="en-US" sz="2400">
                    <a:solidFill>
                      <a:srgbClr val="000000"/>
                    </a:solidFill>
                    <a:latin typeface="Microsoft Sans Serif" pitchFamily="34" charset="0"/>
                    <a:cs typeface="Microsoft Sans Serif" pitchFamily="34" charset="0"/>
                  </a:rPr>
                  <a:t>°</a:t>
                </a:r>
              </a:p>
            </p:txBody>
          </p:sp>
        </p:grpSp>
        <p:sp>
          <p:nvSpPr>
            <p:cNvPr id="16395" name="Text Box 13"/>
            <p:cNvSpPr txBox="1">
              <a:spLocks noChangeArrowheads="1"/>
            </p:cNvSpPr>
            <p:nvPr/>
          </p:nvSpPr>
          <p:spPr bwMode="auto">
            <a:xfrm>
              <a:off x="1766" y="2569"/>
              <a:ext cx="3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</a:rPr>
                <a:t>8,1</a:t>
              </a: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16396" name="Text Box 14"/>
            <p:cNvSpPr txBox="1">
              <a:spLocks noChangeArrowheads="1"/>
            </p:cNvSpPr>
            <p:nvPr/>
          </p:nvSpPr>
          <p:spPr bwMode="auto">
            <a:xfrm>
              <a:off x="1968" y="1392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</a:rPr>
                <a:t>14</a:t>
              </a:r>
              <a:endParaRPr lang="ru-RU" sz="2400">
                <a:solidFill>
                  <a:srgbClr val="000000"/>
                </a:solidFill>
              </a:endParaRPr>
            </a:p>
          </p:txBody>
        </p:sp>
      </p:grpSp>
      <p:sp>
        <p:nvSpPr>
          <p:cNvPr id="48143" name="Line 15"/>
          <p:cNvSpPr>
            <a:spLocks noChangeShapeType="1"/>
          </p:cNvSpPr>
          <p:nvPr/>
        </p:nvSpPr>
        <p:spPr bwMode="auto">
          <a:xfrm>
            <a:off x="5562600" y="4038600"/>
            <a:ext cx="2057400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>
            <a:off x="7010400" y="1295400"/>
            <a:ext cx="0" cy="274320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6781800" y="3810000"/>
            <a:ext cx="228600" cy="228600"/>
            <a:chOff x="4272" y="2400"/>
            <a:chExt cx="144" cy="144"/>
          </a:xfrm>
        </p:grpSpPr>
        <p:sp>
          <p:nvSpPr>
            <p:cNvPr id="16392" name="Line 18"/>
            <p:cNvSpPr>
              <a:spLocks noChangeShapeType="1"/>
            </p:cNvSpPr>
            <p:nvPr/>
          </p:nvSpPr>
          <p:spPr bwMode="auto">
            <a:xfrm flipV="1">
              <a:off x="4272" y="2400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3" name="Line 19"/>
            <p:cNvSpPr>
              <a:spLocks noChangeShapeType="1"/>
            </p:cNvSpPr>
            <p:nvPr/>
          </p:nvSpPr>
          <p:spPr bwMode="auto">
            <a:xfrm>
              <a:off x="4272" y="2400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6858000" y="40386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H</a:t>
            </a:r>
            <a:endParaRPr lang="ru-RU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43" grpId="0" animBg="1"/>
      <p:bldP spid="48144" grpId="0" animBg="1"/>
      <p:bldP spid="4814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381000" y="304800"/>
            <a:ext cx="62150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0000"/>
                </a:solidFill>
              </a:rPr>
              <a:t>6.Найти площадь треугольника</a:t>
            </a:r>
            <a:r>
              <a:rPr lang="en-US" sz="2800">
                <a:solidFill>
                  <a:srgbClr val="000000"/>
                </a:solidFill>
              </a:rPr>
              <a:t> ABC</a:t>
            </a:r>
            <a:endParaRPr lang="ru-RU" sz="2800">
              <a:solidFill>
                <a:srgbClr val="000000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9600" y="1143000"/>
            <a:ext cx="7451725" cy="4325938"/>
            <a:chOff x="384" y="720"/>
            <a:chExt cx="4694" cy="2725"/>
          </a:xfrm>
        </p:grpSpPr>
        <p:grpSp>
          <p:nvGrpSpPr>
            <p:cNvPr id="17412" name="Group 4"/>
            <p:cNvGrpSpPr>
              <a:grpSpLocks/>
            </p:cNvGrpSpPr>
            <p:nvPr/>
          </p:nvGrpSpPr>
          <p:grpSpPr bwMode="auto">
            <a:xfrm>
              <a:off x="624" y="1008"/>
              <a:ext cx="4224" cy="2016"/>
              <a:chOff x="624" y="1008"/>
              <a:chExt cx="4224" cy="2016"/>
            </a:xfrm>
          </p:grpSpPr>
          <p:sp>
            <p:nvSpPr>
              <p:cNvPr id="17420" name="Freeform 5"/>
              <p:cNvSpPr>
                <a:spLocks/>
              </p:cNvSpPr>
              <p:nvPr/>
            </p:nvSpPr>
            <p:spPr bwMode="auto">
              <a:xfrm>
                <a:off x="624" y="1008"/>
                <a:ext cx="4224" cy="2016"/>
              </a:xfrm>
              <a:custGeom>
                <a:avLst/>
                <a:gdLst>
                  <a:gd name="T0" fmla="*/ 0 w 4224"/>
                  <a:gd name="T1" fmla="*/ 0 h 2016"/>
                  <a:gd name="T2" fmla="*/ 0 w 4224"/>
                  <a:gd name="T3" fmla="*/ 2016 h 2016"/>
                  <a:gd name="T4" fmla="*/ 4224 w 4224"/>
                  <a:gd name="T5" fmla="*/ 2016 h 2016"/>
                  <a:gd name="T6" fmla="*/ 0 w 4224"/>
                  <a:gd name="T7" fmla="*/ 0 h 20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224"/>
                  <a:gd name="T13" fmla="*/ 0 h 2016"/>
                  <a:gd name="T14" fmla="*/ 4224 w 4224"/>
                  <a:gd name="T15" fmla="*/ 2016 h 20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224" h="2016">
                    <a:moveTo>
                      <a:pt x="0" y="0"/>
                    </a:moveTo>
                    <a:lnTo>
                      <a:pt x="0" y="2016"/>
                    </a:lnTo>
                    <a:lnTo>
                      <a:pt x="4224" y="20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381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1" name="Line 6"/>
              <p:cNvSpPr>
                <a:spLocks noChangeShapeType="1"/>
              </p:cNvSpPr>
              <p:nvPr/>
            </p:nvSpPr>
            <p:spPr bwMode="auto">
              <a:xfrm>
                <a:off x="624" y="1008"/>
                <a:ext cx="2304" cy="201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7422" name="Group 7"/>
              <p:cNvGrpSpPr>
                <a:grpSpLocks/>
              </p:cNvGrpSpPr>
              <p:nvPr/>
            </p:nvGrpSpPr>
            <p:grpSpPr bwMode="auto">
              <a:xfrm>
                <a:off x="624" y="2832"/>
                <a:ext cx="192" cy="192"/>
                <a:chOff x="672" y="2832"/>
                <a:chExt cx="192" cy="192"/>
              </a:xfrm>
            </p:grpSpPr>
            <p:sp>
              <p:nvSpPr>
                <p:cNvPr id="17424" name="Line 8"/>
                <p:cNvSpPr>
                  <a:spLocks noChangeShapeType="1"/>
                </p:cNvSpPr>
                <p:nvPr/>
              </p:nvSpPr>
              <p:spPr bwMode="auto">
                <a:xfrm>
                  <a:off x="672" y="2832"/>
                  <a:ext cx="192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25" name="Line 9"/>
                <p:cNvSpPr>
                  <a:spLocks noChangeShapeType="1"/>
                </p:cNvSpPr>
                <p:nvPr/>
              </p:nvSpPr>
              <p:spPr bwMode="auto">
                <a:xfrm>
                  <a:off x="864" y="2832"/>
                  <a:ext cx="0" cy="19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7423" name="Freeform 10"/>
              <p:cNvSpPr>
                <a:spLocks/>
              </p:cNvSpPr>
              <p:nvPr/>
            </p:nvSpPr>
            <p:spPr bwMode="auto">
              <a:xfrm>
                <a:off x="2816" y="2904"/>
                <a:ext cx="336" cy="112"/>
              </a:xfrm>
              <a:custGeom>
                <a:avLst/>
                <a:gdLst>
                  <a:gd name="T0" fmla="*/ 0 w 336"/>
                  <a:gd name="T1" fmla="*/ 16 h 112"/>
                  <a:gd name="T2" fmla="*/ 192 w 336"/>
                  <a:gd name="T3" fmla="*/ 16 h 112"/>
                  <a:gd name="T4" fmla="*/ 336 w 336"/>
                  <a:gd name="T5" fmla="*/ 112 h 112"/>
                  <a:gd name="T6" fmla="*/ 0 60000 65536"/>
                  <a:gd name="T7" fmla="*/ 0 60000 65536"/>
                  <a:gd name="T8" fmla="*/ 0 60000 65536"/>
                  <a:gd name="T9" fmla="*/ 0 w 336"/>
                  <a:gd name="T10" fmla="*/ 0 h 112"/>
                  <a:gd name="T11" fmla="*/ 336 w 336"/>
                  <a:gd name="T12" fmla="*/ 112 h 1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6" h="112">
                    <a:moveTo>
                      <a:pt x="0" y="16"/>
                    </a:moveTo>
                    <a:cubicBezTo>
                      <a:pt x="68" y="8"/>
                      <a:pt x="136" y="0"/>
                      <a:pt x="192" y="16"/>
                    </a:cubicBezTo>
                    <a:cubicBezTo>
                      <a:pt x="248" y="32"/>
                      <a:pt x="312" y="88"/>
                      <a:pt x="336" y="112"/>
                    </a:cubicBezTo>
                  </a:path>
                </a:pathLst>
              </a:custGeom>
              <a:noFill/>
              <a:ln w="381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413" name="Text Box 11"/>
            <p:cNvSpPr txBox="1">
              <a:spLocks noChangeArrowheads="1"/>
            </p:cNvSpPr>
            <p:nvPr/>
          </p:nvSpPr>
          <p:spPr bwMode="auto">
            <a:xfrm>
              <a:off x="384" y="3072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</a:rPr>
                <a:t>D</a:t>
              </a:r>
              <a:endParaRPr lang="ru-RU" sz="2800">
                <a:solidFill>
                  <a:srgbClr val="000000"/>
                </a:solidFill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384" y="720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</a:rPr>
                <a:t>A</a:t>
              </a:r>
              <a:endParaRPr lang="ru-RU" sz="2800">
                <a:solidFill>
                  <a:srgbClr val="000000"/>
                </a:solidFill>
              </a:endParaRPr>
            </a:p>
          </p:txBody>
        </p:sp>
        <p:sp>
          <p:nvSpPr>
            <p:cNvPr id="17415" name="Text Box 13"/>
            <p:cNvSpPr txBox="1">
              <a:spLocks noChangeArrowheads="1"/>
            </p:cNvSpPr>
            <p:nvPr/>
          </p:nvSpPr>
          <p:spPr bwMode="auto">
            <a:xfrm>
              <a:off x="4800" y="3072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</a:rPr>
                <a:t>C</a:t>
              </a:r>
              <a:endParaRPr lang="ru-RU" sz="2800">
                <a:solidFill>
                  <a:srgbClr val="000000"/>
                </a:solidFill>
              </a:endParaRPr>
            </a:p>
          </p:txBody>
        </p:sp>
        <p:sp>
          <p:nvSpPr>
            <p:cNvPr id="17416" name="Text Box 14"/>
            <p:cNvSpPr txBox="1">
              <a:spLocks noChangeArrowheads="1"/>
            </p:cNvSpPr>
            <p:nvPr/>
          </p:nvSpPr>
          <p:spPr bwMode="auto">
            <a:xfrm rot="10730370" flipV="1">
              <a:off x="2736" y="3118"/>
              <a:ext cx="25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</a:rPr>
                <a:t>B</a:t>
              </a:r>
              <a:endParaRPr lang="ru-RU" sz="2800">
                <a:solidFill>
                  <a:srgbClr val="000000"/>
                </a:solidFill>
              </a:endParaRPr>
            </a:p>
          </p:txBody>
        </p:sp>
        <p:sp>
          <p:nvSpPr>
            <p:cNvPr id="17417" name="Text Box 15"/>
            <p:cNvSpPr txBox="1">
              <a:spLocks noChangeArrowheads="1"/>
            </p:cNvSpPr>
            <p:nvPr/>
          </p:nvSpPr>
          <p:spPr bwMode="auto">
            <a:xfrm rot="10730370" flipV="1">
              <a:off x="2877" y="2585"/>
              <a:ext cx="6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000000"/>
                  </a:solidFill>
                </a:rPr>
                <a:t>135</a:t>
              </a:r>
              <a:r>
                <a:rPr lang="en-US" sz="2400" b="1">
                  <a:solidFill>
                    <a:srgbClr val="000000"/>
                  </a:solidFill>
                  <a:latin typeface="Microsoft Sans Serif" pitchFamily="34" charset="0"/>
                  <a:cs typeface="Microsoft Sans Serif" pitchFamily="34" charset="0"/>
                </a:rPr>
                <a:t>°</a:t>
              </a:r>
            </a:p>
          </p:txBody>
        </p:sp>
        <p:sp>
          <p:nvSpPr>
            <p:cNvPr id="17418" name="Text Box 16"/>
            <p:cNvSpPr txBox="1">
              <a:spLocks noChangeArrowheads="1"/>
            </p:cNvSpPr>
            <p:nvPr/>
          </p:nvSpPr>
          <p:spPr bwMode="auto">
            <a:xfrm rot="10730370" flipV="1">
              <a:off x="1631" y="3069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000000"/>
                  </a:solidFill>
                </a:rPr>
                <a:t>8см</a:t>
              </a:r>
            </a:p>
          </p:txBody>
        </p:sp>
        <p:sp>
          <p:nvSpPr>
            <p:cNvPr id="17419" name="Text Box 17"/>
            <p:cNvSpPr txBox="1">
              <a:spLocks noChangeArrowheads="1"/>
            </p:cNvSpPr>
            <p:nvPr/>
          </p:nvSpPr>
          <p:spPr bwMode="auto">
            <a:xfrm rot="10730370" flipV="1">
              <a:off x="3551" y="3022"/>
              <a:ext cx="6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</a:rPr>
                <a:t>7</a:t>
              </a:r>
              <a:r>
                <a:rPr lang="ru-RU" sz="2400" b="1">
                  <a:solidFill>
                    <a:srgbClr val="000000"/>
                  </a:solidFill>
                </a:rPr>
                <a:t>см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381000" y="304800"/>
            <a:ext cx="63134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0000"/>
                </a:solidFill>
              </a:rPr>
              <a:t>5. Найти площадь треугольника</a:t>
            </a:r>
            <a:r>
              <a:rPr lang="en-US" sz="2800">
                <a:solidFill>
                  <a:srgbClr val="000000"/>
                </a:solidFill>
              </a:rPr>
              <a:t> ABC</a:t>
            </a:r>
            <a:endParaRPr lang="ru-RU" sz="2800">
              <a:solidFill>
                <a:srgbClr val="000000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24000" y="2057400"/>
            <a:ext cx="6592888" cy="3276600"/>
            <a:chOff x="518" y="1344"/>
            <a:chExt cx="4153" cy="2064"/>
          </a:xfrm>
        </p:grpSpPr>
        <p:sp>
          <p:nvSpPr>
            <p:cNvPr id="18436" name="Freeform 4"/>
            <p:cNvSpPr>
              <a:spLocks/>
            </p:cNvSpPr>
            <p:nvPr/>
          </p:nvSpPr>
          <p:spPr bwMode="auto">
            <a:xfrm>
              <a:off x="720" y="1632"/>
              <a:ext cx="3744" cy="1440"/>
            </a:xfrm>
            <a:custGeom>
              <a:avLst/>
              <a:gdLst>
                <a:gd name="T0" fmla="*/ 0 w 3744"/>
                <a:gd name="T1" fmla="*/ 1440 h 1440"/>
                <a:gd name="T2" fmla="*/ 3744 w 3744"/>
                <a:gd name="T3" fmla="*/ 1440 h 1440"/>
                <a:gd name="T4" fmla="*/ 336 w 3744"/>
                <a:gd name="T5" fmla="*/ 0 h 1440"/>
                <a:gd name="T6" fmla="*/ 0 w 3744"/>
                <a:gd name="T7" fmla="*/ 1440 h 14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744"/>
                <a:gd name="T13" fmla="*/ 0 h 1440"/>
                <a:gd name="T14" fmla="*/ 3744 w 3744"/>
                <a:gd name="T15" fmla="*/ 1440 h 14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744" h="1440">
                  <a:moveTo>
                    <a:pt x="0" y="1440"/>
                  </a:moveTo>
                  <a:lnTo>
                    <a:pt x="3744" y="1440"/>
                  </a:lnTo>
                  <a:lnTo>
                    <a:pt x="336" y="0"/>
                  </a:lnTo>
                  <a:lnTo>
                    <a:pt x="0" y="1440"/>
                  </a:lnTo>
                  <a:close/>
                </a:path>
              </a:pathLst>
            </a:custGeom>
            <a:solidFill>
              <a:schemeClr val="accent1"/>
            </a:solidFill>
            <a:ln w="381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37" name="Freeform 5"/>
            <p:cNvSpPr>
              <a:spLocks/>
            </p:cNvSpPr>
            <p:nvPr/>
          </p:nvSpPr>
          <p:spPr bwMode="auto">
            <a:xfrm>
              <a:off x="3750" y="2824"/>
              <a:ext cx="112" cy="240"/>
            </a:xfrm>
            <a:custGeom>
              <a:avLst/>
              <a:gdLst>
                <a:gd name="T0" fmla="*/ 112 w 112"/>
                <a:gd name="T1" fmla="*/ 0 h 240"/>
                <a:gd name="T2" fmla="*/ 16 w 112"/>
                <a:gd name="T3" fmla="*/ 96 h 240"/>
                <a:gd name="T4" fmla="*/ 16 w 112"/>
                <a:gd name="T5" fmla="*/ 240 h 240"/>
                <a:gd name="T6" fmla="*/ 0 60000 65536"/>
                <a:gd name="T7" fmla="*/ 0 60000 65536"/>
                <a:gd name="T8" fmla="*/ 0 60000 65536"/>
                <a:gd name="T9" fmla="*/ 0 w 112"/>
                <a:gd name="T10" fmla="*/ 0 h 240"/>
                <a:gd name="T11" fmla="*/ 112 w 112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2" h="240">
                  <a:moveTo>
                    <a:pt x="112" y="0"/>
                  </a:moveTo>
                  <a:cubicBezTo>
                    <a:pt x="72" y="28"/>
                    <a:pt x="32" y="56"/>
                    <a:pt x="16" y="96"/>
                  </a:cubicBezTo>
                  <a:cubicBezTo>
                    <a:pt x="0" y="136"/>
                    <a:pt x="16" y="208"/>
                    <a:pt x="16" y="240"/>
                  </a:cubicBezTo>
                </a:path>
              </a:pathLst>
            </a:custGeom>
            <a:noFill/>
            <a:ln w="381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38" name="Text Box 6"/>
            <p:cNvSpPr txBox="1">
              <a:spLocks noChangeArrowheads="1"/>
            </p:cNvSpPr>
            <p:nvPr/>
          </p:nvSpPr>
          <p:spPr bwMode="auto">
            <a:xfrm>
              <a:off x="518" y="3049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</a:rPr>
                <a:t>A</a:t>
              </a:r>
              <a:endParaRPr lang="ru-RU" sz="2400" b="1">
                <a:solidFill>
                  <a:srgbClr val="000000"/>
                </a:solidFill>
              </a:endParaRPr>
            </a:p>
          </p:txBody>
        </p:sp>
        <p:sp>
          <p:nvSpPr>
            <p:cNvPr id="18439" name="Text Box 7"/>
            <p:cNvSpPr txBox="1">
              <a:spLocks noChangeArrowheads="1"/>
            </p:cNvSpPr>
            <p:nvPr/>
          </p:nvSpPr>
          <p:spPr bwMode="auto">
            <a:xfrm>
              <a:off x="768" y="1344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</a:rPr>
                <a:t>B</a:t>
              </a:r>
              <a:endParaRPr lang="ru-RU" sz="2400" b="1">
                <a:solidFill>
                  <a:srgbClr val="000000"/>
                </a:solidFill>
              </a:endParaRPr>
            </a:p>
          </p:txBody>
        </p:sp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4416" y="3072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</a:rPr>
                <a:t>C</a:t>
              </a:r>
              <a:endParaRPr lang="ru-RU" sz="2400" b="1">
                <a:solidFill>
                  <a:srgbClr val="000000"/>
                </a:solidFill>
              </a:endParaRPr>
            </a:p>
          </p:txBody>
        </p:sp>
        <p:sp>
          <p:nvSpPr>
            <p:cNvPr id="18441" name="Text Box 9"/>
            <p:cNvSpPr txBox="1">
              <a:spLocks noChangeArrowheads="1"/>
            </p:cNvSpPr>
            <p:nvPr/>
          </p:nvSpPr>
          <p:spPr bwMode="auto">
            <a:xfrm>
              <a:off x="3216" y="2687"/>
              <a:ext cx="40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000000"/>
                  </a:solidFill>
                </a:rPr>
                <a:t>30</a:t>
              </a:r>
              <a:r>
                <a:rPr lang="en-US" sz="2400" b="1">
                  <a:solidFill>
                    <a:srgbClr val="000000"/>
                  </a:solidFill>
                  <a:latin typeface="Microsoft Sans Serif" pitchFamily="34" charset="0"/>
                  <a:cs typeface="Microsoft Sans Serif" pitchFamily="34" charset="0"/>
                </a:rPr>
                <a:t>°</a:t>
              </a:r>
            </a:p>
          </p:txBody>
        </p:sp>
        <p:sp>
          <p:nvSpPr>
            <p:cNvPr id="18442" name="Text Box 10"/>
            <p:cNvSpPr txBox="1">
              <a:spLocks noChangeArrowheads="1"/>
            </p:cNvSpPr>
            <p:nvPr/>
          </p:nvSpPr>
          <p:spPr bwMode="auto">
            <a:xfrm>
              <a:off x="2208" y="3120"/>
              <a:ext cx="4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</a:rPr>
                <a:t>9</a:t>
              </a:r>
              <a:r>
                <a:rPr lang="ru-RU" sz="2400" b="1">
                  <a:solidFill>
                    <a:srgbClr val="000000"/>
                  </a:solidFill>
                </a:rPr>
                <a:t>см</a:t>
              </a:r>
            </a:p>
          </p:txBody>
        </p:sp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2544" y="1920"/>
              <a:ext cx="4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000000"/>
                  </a:solidFill>
                </a:rPr>
                <a:t>8см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990600" y="1182688"/>
            <a:ext cx="6642100" cy="4303712"/>
            <a:chOff x="624" y="745"/>
            <a:chExt cx="4184" cy="2711"/>
          </a:xfrm>
        </p:grpSpPr>
        <p:grpSp>
          <p:nvGrpSpPr>
            <p:cNvPr id="19460" name="Group 3"/>
            <p:cNvGrpSpPr>
              <a:grpSpLocks/>
            </p:cNvGrpSpPr>
            <p:nvPr/>
          </p:nvGrpSpPr>
          <p:grpSpPr bwMode="auto">
            <a:xfrm>
              <a:off x="624" y="864"/>
              <a:ext cx="4184" cy="2511"/>
              <a:chOff x="230" y="864"/>
              <a:chExt cx="2617" cy="1789"/>
            </a:xfrm>
          </p:grpSpPr>
          <p:sp>
            <p:nvSpPr>
              <p:cNvPr id="19464" name="AutoShape 4"/>
              <p:cNvSpPr>
                <a:spLocks noChangeArrowheads="1"/>
              </p:cNvSpPr>
              <p:nvPr/>
            </p:nvSpPr>
            <p:spPr bwMode="auto">
              <a:xfrm rot="10800000">
                <a:off x="432" y="1056"/>
                <a:ext cx="2256" cy="1392"/>
              </a:xfrm>
              <a:custGeom>
                <a:avLst/>
                <a:gdLst>
                  <a:gd name="T0" fmla="*/ 22 w 21600"/>
                  <a:gd name="T1" fmla="*/ 3 h 21600"/>
                  <a:gd name="T2" fmla="*/ 12 w 21600"/>
                  <a:gd name="T3" fmla="*/ 6 h 21600"/>
                  <a:gd name="T4" fmla="*/ 2 w 21600"/>
                  <a:gd name="T5" fmla="*/ 3 h 21600"/>
                  <a:gd name="T6" fmla="*/ 12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954 w 21600"/>
                  <a:gd name="T13" fmla="*/ 3957 h 21600"/>
                  <a:gd name="T14" fmla="*/ 17646 w 21600"/>
                  <a:gd name="T15" fmla="*/ 1764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4308" y="21600"/>
                    </a:lnTo>
                    <a:lnTo>
                      <a:pt x="17292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9465" name="Text Box 5"/>
              <p:cNvSpPr txBox="1">
                <a:spLocks noChangeArrowheads="1"/>
              </p:cNvSpPr>
              <p:nvPr/>
            </p:nvSpPr>
            <p:spPr bwMode="auto">
              <a:xfrm>
                <a:off x="230" y="2329"/>
                <a:ext cx="153" cy="205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</a:rPr>
                  <a:t>A</a:t>
                </a:r>
                <a:endParaRPr lang="ru-RU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66" name="Text Box 6"/>
              <p:cNvSpPr txBox="1">
                <a:spLocks noChangeArrowheads="1"/>
              </p:cNvSpPr>
              <p:nvPr/>
            </p:nvSpPr>
            <p:spPr bwMode="auto">
              <a:xfrm>
                <a:off x="576" y="864"/>
                <a:ext cx="152" cy="205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</a:rPr>
                  <a:t>B</a:t>
                </a:r>
                <a:endParaRPr lang="ru-RU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67" name="Text Box 7"/>
              <p:cNvSpPr txBox="1">
                <a:spLocks noChangeArrowheads="1"/>
              </p:cNvSpPr>
              <p:nvPr/>
            </p:nvSpPr>
            <p:spPr bwMode="auto">
              <a:xfrm>
                <a:off x="2304" y="864"/>
                <a:ext cx="159" cy="205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</a:rPr>
                  <a:t>C</a:t>
                </a:r>
                <a:endParaRPr lang="ru-RU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68" name="Text Box 8"/>
              <p:cNvSpPr txBox="1">
                <a:spLocks noChangeArrowheads="1"/>
              </p:cNvSpPr>
              <p:nvPr/>
            </p:nvSpPr>
            <p:spPr bwMode="auto">
              <a:xfrm>
                <a:off x="2688" y="2304"/>
                <a:ext cx="159" cy="205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</a:rPr>
                  <a:t>D</a:t>
                </a:r>
                <a:endParaRPr lang="ru-RU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69" name="Text Box 9"/>
              <p:cNvSpPr txBox="1">
                <a:spLocks noChangeArrowheads="1"/>
              </p:cNvSpPr>
              <p:nvPr/>
            </p:nvSpPr>
            <p:spPr bwMode="auto">
              <a:xfrm>
                <a:off x="768" y="2448"/>
                <a:ext cx="159" cy="205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</a:rPr>
                  <a:t>H</a:t>
                </a:r>
                <a:endParaRPr lang="ru-RU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70" name="Line 10"/>
              <p:cNvSpPr>
                <a:spLocks noChangeShapeType="1"/>
              </p:cNvSpPr>
              <p:nvPr/>
            </p:nvSpPr>
            <p:spPr bwMode="auto">
              <a:xfrm>
                <a:off x="892" y="1056"/>
                <a:ext cx="0" cy="139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9471" name="Group 11"/>
              <p:cNvGrpSpPr>
                <a:grpSpLocks/>
              </p:cNvGrpSpPr>
              <p:nvPr/>
            </p:nvGrpSpPr>
            <p:grpSpPr bwMode="auto">
              <a:xfrm>
                <a:off x="892" y="2344"/>
                <a:ext cx="96" cy="96"/>
                <a:chOff x="1104" y="2976"/>
                <a:chExt cx="96" cy="96"/>
              </a:xfrm>
            </p:grpSpPr>
            <p:sp>
              <p:nvSpPr>
                <p:cNvPr id="19472" name="Line 12"/>
                <p:cNvSpPr>
                  <a:spLocks noChangeShapeType="1"/>
                </p:cNvSpPr>
                <p:nvPr/>
              </p:nvSpPr>
              <p:spPr bwMode="auto">
                <a:xfrm>
                  <a:off x="1104" y="2976"/>
                  <a:ext cx="96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473" name="Line 13"/>
                <p:cNvSpPr>
                  <a:spLocks noChangeShapeType="1"/>
                </p:cNvSpPr>
                <p:nvPr/>
              </p:nvSpPr>
              <p:spPr bwMode="auto">
                <a:xfrm>
                  <a:off x="1200" y="2976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9461" name="Text Box 14"/>
            <p:cNvSpPr txBox="1">
              <a:spLocks noChangeArrowheads="1"/>
            </p:cNvSpPr>
            <p:nvPr/>
          </p:nvSpPr>
          <p:spPr bwMode="auto">
            <a:xfrm>
              <a:off x="2486" y="745"/>
              <a:ext cx="6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solidFill>
                    <a:srgbClr val="000000"/>
                  </a:solidFill>
                </a:rPr>
                <a:t>12 см</a:t>
              </a:r>
            </a:p>
          </p:txBody>
        </p:sp>
        <p:sp>
          <p:nvSpPr>
            <p:cNvPr id="19462" name="Text Box 15"/>
            <p:cNvSpPr txBox="1">
              <a:spLocks noChangeArrowheads="1"/>
            </p:cNvSpPr>
            <p:nvPr/>
          </p:nvSpPr>
          <p:spPr bwMode="auto">
            <a:xfrm>
              <a:off x="2448" y="3168"/>
              <a:ext cx="6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solidFill>
                    <a:srgbClr val="000000"/>
                  </a:solidFill>
                </a:rPr>
                <a:t>22 см</a:t>
              </a:r>
            </a:p>
          </p:txBody>
        </p:sp>
        <p:sp>
          <p:nvSpPr>
            <p:cNvPr id="19463" name="Text Box 16"/>
            <p:cNvSpPr txBox="1">
              <a:spLocks noChangeArrowheads="1"/>
            </p:cNvSpPr>
            <p:nvPr/>
          </p:nvSpPr>
          <p:spPr bwMode="auto">
            <a:xfrm>
              <a:off x="1728" y="2064"/>
              <a:ext cx="4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solidFill>
                    <a:srgbClr val="000000"/>
                  </a:solidFill>
                </a:rPr>
                <a:t>9см</a:t>
              </a:r>
            </a:p>
          </p:txBody>
        </p:sp>
      </p:grp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381000" y="304800"/>
            <a:ext cx="50244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0000"/>
                </a:solidFill>
              </a:rPr>
              <a:t>10.Найти площадь трапеции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Презентация знаний теоретического материала.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70852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Представители фирм формулируют и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доказывают  теоремы о вычислении  площадей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плоских  фигур.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Теорема о площади  параллелограмма.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Теорема о площади  треугольника.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Теорема о площади  прямоугольника.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Теорема о площади  трапеции.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ru-RU" b="1" dirty="0" smtClean="0">
              <a:ln w="11430"/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92238" y="2967038"/>
            <a:ext cx="184150" cy="91440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06625" y="2967038"/>
            <a:ext cx="184150" cy="91440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214313"/>
            <a:ext cx="8858250" cy="6429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Выполнение заказа банка.</a:t>
            </a:r>
            <a:br>
              <a:rPr lang="ru-RU" dirty="0" smtClean="0"/>
            </a:br>
            <a:endParaRPr lang="ru-RU" sz="2700" dirty="0"/>
          </a:p>
        </p:txBody>
      </p:sp>
      <p:graphicFrame>
        <p:nvGraphicFramePr>
          <p:cNvPr id="13356" name="Group 44"/>
          <p:cNvGraphicFramePr>
            <a:graphicFrameLocks noGrp="1"/>
          </p:cNvGraphicFramePr>
          <p:nvPr/>
        </p:nvGraphicFramePr>
        <p:xfrm>
          <a:off x="214313" y="1397000"/>
          <a:ext cx="8786812" cy="5287963"/>
        </p:xfrm>
        <a:graphic>
          <a:graphicData uri="http://schemas.openxmlformats.org/drawingml/2006/table">
            <a:tbl>
              <a:tblPr/>
              <a:tblGrid>
                <a:gridCol w="2928937"/>
                <a:gridCol w="2928938"/>
                <a:gridCol w="2928937"/>
              </a:tblGrid>
              <a:tr h="809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Наименование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материала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Цены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(в рублях)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Количество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Потолочная плитка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1 штука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Потолочный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Бордюр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1 штука-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1,2 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Лак паркетный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130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1 банка – 1кг.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Обои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450  (текстиль)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1 рулон.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Линолеум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1 м², ширина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1м², 1,5м², 2м²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Кафель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220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1м²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214414" y="714356"/>
            <a:ext cx="6780382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 err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прайс</a:t>
            </a:r>
            <a:r>
              <a:rPr lang="ru-RU" sz="32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– лист цен стройматериалов</a:t>
            </a:r>
            <a:endParaRPr lang="ru-RU" sz="3200" b="1" cap="all" dirty="0">
              <a:ln w="0"/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357167"/>
            <a:ext cx="8572560" cy="594008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Прейскурант цен на стоимость услуг</a:t>
            </a:r>
            <a:r>
              <a:rPr lang="ru-RU" sz="2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(за </a:t>
            </a:r>
            <a:r>
              <a:rPr lang="ru-RU" sz="32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1</a:t>
            </a:r>
            <a:r>
              <a:rPr lang="ru-RU" sz="2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м</a:t>
            </a:r>
            <a:r>
              <a:rPr lang="ru-RU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²)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Настил линолеума – </a:t>
            </a:r>
            <a:r>
              <a:rPr lang="ru-RU" sz="3600" b="1" i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40  рублей.</a:t>
            </a:r>
            <a:endParaRPr lang="ru-RU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Покраска пола – </a:t>
            </a:r>
            <a:r>
              <a:rPr lang="ru-RU" sz="3600" b="1" i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30рублей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i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Укладка кафеля – 120рублей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i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Наклеивание обоев – 50 рублей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i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Ремонт потолка – 40 рублей</a:t>
            </a:r>
            <a:endParaRPr lang="ru-RU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00021" y="3244828"/>
            <a:ext cx="845013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ЗАЩИТА СВОИХ РАБОТ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566738"/>
            <a:ext cx="8429625" cy="6357937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sz="3200" b="1" i="1" smtClean="0">
                <a:solidFill>
                  <a:srgbClr val="756525"/>
                </a:solidFill>
              </a:rPr>
              <a:t>Что такое деловая игра?  </a:t>
            </a:r>
            <a:r>
              <a:rPr lang="ru-RU" smtClean="0">
                <a:solidFill>
                  <a:srgbClr val="756525"/>
                </a:solidFill>
              </a:rPr>
              <a:t>Деловая игра – это процесс, в котором на основе игрового замысла моделируется реальная обстановка, где выполняются конкретные действия, выбирается оптимальный вариант решения задачи и имитируется его реализация в практической  жизни. Понятие деловой игры можно определить</a:t>
            </a:r>
            <a:r>
              <a:rPr lang="ru-RU" smtClean="0">
                <a:solidFill>
                  <a:srgbClr val="756525"/>
                </a:solidFill>
                <a:latin typeface="Arial" charset="0"/>
              </a:rPr>
              <a:t> </a:t>
            </a:r>
            <a:r>
              <a:rPr lang="ru-RU" smtClean="0">
                <a:solidFill>
                  <a:srgbClr val="756525"/>
                </a:solidFill>
              </a:rPr>
              <a:t>иными способами.  </a:t>
            </a:r>
            <a:r>
              <a:rPr lang="ru-RU" b="1" i="1" smtClean="0">
                <a:solidFill>
                  <a:srgbClr val="756525"/>
                </a:solidFill>
              </a:rPr>
              <a:t>Это модель взаимодействия людей в процессе достижения некоторых целей – экономических, производственных, политических.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9275" y="1433512"/>
            <a:ext cx="8229600" cy="470916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1816100" y="2081213"/>
            <a:ext cx="5203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1476375" y="1989138"/>
            <a:ext cx="48244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>
                <a:solidFill>
                  <a:srgbClr val="6558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Постелить в прихожей линолеум максимально удобной ширины</a:t>
            </a:r>
          </a:p>
        </p:txBody>
      </p:sp>
      <p:sp>
        <p:nvSpPr>
          <p:cNvPr id="24583" name="Line 10"/>
          <p:cNvSpPr>
            <a:spLocks noChangeShapeType="1"/>
          </p:cNvSpPr>
          <p:nvPr/>
        </p:nvSpPr>
        <p:spPr bwMode="auto">
          <a:xfrm>
            <a:off x="1908175" y="3357563"/>
            <a:ext cx="3384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4" name="Line 13"/>
          <p:cNvSpPr>
            <a:spLocks noChangeShapeType="1"/>
          </p:cNvSpPr>
          <p:nvPr/>
        </p:nvSpPr>
        <p:spPr bwMode="auto">
          <a:xfrm>
            <a:off x="1908175" y="33575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5" name="Line 14"/>
          <p:cNvSpPr>
            <a:spLocks noChangeShapeType="1"/>
          </p:cNvSpPr>
          <p:nvPr/>
        </p:nvSpPr>
        <p:spPr bwMode="auto">
          <a:xfrm>
            <a:off x="1908175" y="4005263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6" name="Line 15"/>
          <p:cNvSpPr>
            <a:spLocks noChangeShapeType="1"/>
          </p:cNvSpPr>
          <p:nvPr/>
        </p:nvSpPr>
        <p:spPr bwMode="auto">
          <a:xfrm>
            <a:off x="2771775" y="40052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7" name="Line 16"/>
          <p:cNvSpPr>
            <a:spLocks noChangeShapeType="1"/>
          </p:cNvSpPr>
          <p:nvPr/>
        </p:nvSpPr>
        <p:spPr bwMode="auto">
          <a:xfrm>
            <a:off x="2771775" y="4581525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8" name="Line 18"/>
          <p:cNvSpPr>
            <a:spLocks noChangeShapeType="1"/>
          </p:cNvSpPr>
          <p:nvPr/>
        </p:nvSpPr>
        <p:spPr bwMode="auto">
          <a:xfrm>
            <a:off x="4356100" y="4581525"/>
            <a:ext cx="64770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9" name="Line 19"/>
          <p:cNvSpPr>
            <a:spLocks noChangeShapeType="1"/>
          </p:cNvSpPr>
          <p:nvPr/>
        </p:nvSpPr>
        <p:spPr bwMode="auto">
          <a:xfrm>
            <a:off x="5003800" y="537368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0" name="Line 20"/>
          <p:cNvSpPr>
            <a:spLocks noChangeShapeType="1"/>
          </p:cNvSpPr>
          <p:nvPr/>
        </p:nvSpPr>
        <p:spPr bwMode="auto">
          <a:xfrm flipV="1">
            <a:off x="5364163" y="3357563"/>
            <a:ext cx="0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1" name="Line 21"/>
          <p:cNvSpPr>
            <a:spLocks noChangeShapeType="1"/>
          </p:cNvSpPr>
          <p:nvPr/>
        </p:nvSpPr>
        <p:spPr bwMode="auto">
          <a:xfrm>
            <a:off x="5292725" y="3357563"/>
            <a:ext cx="71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2" name="Text Box 22"/>
          <p:cNvSpPr txBox="1">
            <a:spLocks noChangeArrowheads="1"/>
          </p:cNvSpPr>
          <p:nvPr/>
        </p:nvSpPr>
        <p:spPr bwMode="auto">
          <a:xfrm>
            <a:off x="3059113" y="2852738"/>
            <a:ext cx="16557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5,3</a:t>
            </a:r>
          </a:p>
        </p:txBody>
      </p:sp>
      <p:sp>
        <p:nvSpPr>
          <p:cNvPr id="24593" name="Text Box 24"/>
          <p:cNvSpPr txBox="1">
            <a:spLocks noChangeArrowheads="1"/>
          </p:cNvSpPr>
          <p:nvPr/>
        </p:nvSpPr>
        <p:spPr bwMode="auto">
          <a:xfrm>
            <a:off x="1476375" y="3429000"/>
            <a:ext cx="35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</a:t>
            </a:r>
          </a:p>
        </p:txBody>
      </p:sp>
      <p:sp>
        <p:nvSpPr>
          <p:cNvPr id="24594" name="Freeform 31"/>
          <p:cNvSpPr>
            <a:spLocks/>
          </p:cNvSpPr>
          <p:nvPr/>
        </p:nvSpPr>
        <p:spPr bwMode="auto">
          <a:xfrm>
            <a:off x="1908175" y="3357563"/>
            <a:ext cx="3455988" cy="2016125"/>
          </a:xfrm>
          <a:custGeom>
            <a:avLst/>
            <a:gdLst>
              <a:gd name="T0" fmla="*/ 0 w 2177"/>
              <a:gd name="T1" fmla="*/ 0 h 1270"/>
              <a:gd name="T2" fmla="*/ 2147483647 w 2177"/>
              <a:gd name="T3" fmla="*/ 0 h 1270"/>
              <a:gd name="T4" fmla="*/ 2147483647 w 2177"/>
              <a:gd name="T5" fmla="*/ 2147483647 h 1270"/>
              <a:gd name="T6" fmla="*/ 2147483647 w 2177"/>
              <a:gd name="T7" fmla="*/ 2147483647 h 1270"/>
              <a:gd name="T8" fmla="*/ 2147483647 w 2177"/>
              <a:gd name="T9" fmla="*/ 1943039722 h 1270"/>
              <a:gd name="T10" fmla="*/ 1370964980 w 2177"/>
              <a:gd name="T11" fmla="*/ 1943039722 h 1270"/>
              <a:gd name="T12" fmla="*/ 1370964980 w 2177"/>
              <a:gd name="T13" fmla="*/ 1028223752 h 1270"/>
              <a:gd name="T14" fmla="*/ 0 w 2177"/>
              <a:gd name="T15" fmla="*/ 1028223752 h 1270"/>
              <a:gd name="T16" fmla="*/ 0 w 2177"/>
              <a:gd name="T17" fmla="*/ 0 h 127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177"/>
              <a:gd name="T28" fmla="*/ 0 h 1270"/>
              <a:gd name="T29" fmla="*/ 2177 w 2177"/>
              <a:gd name="T30" fmla="*/ 1270 h 127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177" h="1270">
                <a:moveTo>
                  <a:pt x="0" y="0"/>
                </a:moveTo>
                <a:lnTo>
                  <a:pt x="2177" y="0"/>
                </a:lnTo>
                <a:lnTo>
                  <a:pt x="2177" y="1270"/>
                </a:lnTo>
                <a:lnTo>
                  <a:pt x="1950" y="1270"/>
                </a:lnTo>
                <a:lnTo>
                  <a:pt x="1542" y="771"/>
                </a:lnTo>
                <a:lnTo>
                  <a:pt x="544" y="771"/>
                </a:lnTo>
                <a:lnTo>
                  <a:pt x="544" y="408"/>
                </a:lnTo>
                <a:lnTo>
                  <a:pt x="0" y="408"/>
                </a:lnTo>
                <a:lnTo>
                  <a:pt x="0" y="0"/>
                </a:lnTo>
                <a:close/>
              </a:path>
            </a:pathLst>
          </a:cu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5" name="Text Box 25"/>
          <p:cNvSpPr txBox="1">
            <a:spLocks noChangeArrowheads="1"/>
          </p:cNvSpPr>
          <p:nvPr/>
        </p:nvSpPr>
        <p:spPr bwMode="auto">
          <a:xfrm>
            <a:off x="2268538" y="4221163"/>
            <a:ext cx="358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</a:t>
            </a:r>
          </a:p>
        </p:txBody>
      </p:sp>
      <p:sp>
        <p:nvSpPr>
          <p:cNvPr id="24596" name="Text Box 26"/>
          <p:cNvSpPr txBox="1">
            <a:spLocks noChangeArrowheads="1"/>
          </p:cNvSpPr>
          <p:nvPr/>
        </p:nvSpPr>
        <p:spPr bwMode="auto">
          <a:xfrm>
            <a:off x="1979613" y="3716338"/>
            <a:ext cx="720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1,2</a:t>
            </a:r>
          </a:p>
        </p:txBody>
      </p:sp>
      <p:sp>
        <p:nvSpPr>
          <p:cNvPr id="24597" name="Text Box 27"/>
          <p:cNvSpPr txBox="1">
            <a:spLocks noChangeArrowheads="1"/>
          </p:cNvSpPr>
          <p:nvPr/>
        </p:nvSpPr>
        <p:spPr bwMode="auto">
          <a:xfrm>
            <a:off x="3132138" y="4221163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2,5</a:t>
            </a:r>
          </a:p>
        </p:txBody>
      </p:sp>
      <p:sp>
        <p:nvSpPr>
          <p:cNvPr id="24598" name="Text Box 28"/>
          <p:cNvSpPr txBox="1">
            <a:spLocks noChangeArrowheads="1"/>
          </p:cNvSpPr>
          <p:nvPr/>
        </p:nvSpPr>
        <p:spPr bwMode="auto">
          <a:xfrm>
            <a:off x="5435600" y="4221163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3,2</a:t>
            </a:r>
          </a:p>
        </p:txBody>
      </p:sp>
      <p:sp>
        <p:nvSpPr>
          <p:cNvPr id="24599" name="Line 29"/>
          <p:cNvSpPr>
            <a:spLocks noChangeShapeType="1"/>
          </p:cNvSpPr>
          <p:nvPr/>
        </p:nvSpPr>
        <p:spPr bwMode="auto">
          <a:xfrm>
            <a:off x="2700338" y="4005263"/>
            <a:ext cx="26638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00" name="Line 30"/>
          <p:cNvSpPr>
            <a:spLocks noChangeShapeType="1"/>
          </p:cNvSpPr>
          <p:nvPr/>
        </p:nvSpPr>
        <p:spPr bwMode="auto">
          <a:xfrm>
            <a:off x="4356100" y="4581525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4601" name="Заголовок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8242300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/>
        <p:txBody>
          <a:bodyPr lIns="91440" rIns="91440" bIns="4572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6558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Решение</a:t>
            </a:r>
          </a:p>
        </p:txBody>
      </p:sp>
      <p:sp>
        <p:nvSpPr>
          <p:cNvPr id="40963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smtClean="0">
                <a:solidFill>
                  <a:srgbClr val="6558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 5,3*1+4,1*1+(1,6+0,4)/2*1,2=10,6(кв.м) – площадь прихожей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smtClean="0">
                <a:solidFill>
                  <a:srgbClr val="6558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 120(5,3+4,1)+180(1,6*1,2)=1473,6(руб.) – оплата за линолеум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smtClean="0">
                <a:solidFill>
                  <a:srgbClr val="6558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3) 40*10,6=424(руб.) – услуга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smtClean="0">
                <a:solidFill>
                  <a:srgbClr val="6558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4) 1473,6+424=1897,6 – оплата всего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8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8" presetClass="exit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8" presetClass="exit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8" presetClass="exit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Необходимо облицевать кафельной плиткой стены ванной комнаты. Комната имеет форму прямоугольника. Длина 2,1м., ширина 1,5м., высота 2м. Ширина дверного проёма – 0,9 м. кафель прямоугольной формы со сторонами 20см. и 30см. Отходы составляют 18%.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6629" name="Заголовок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333375"/>
            <a:ext cx="82423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 lIns="91440" rIns="91440" bIns="4572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6558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Ванная комната.</a:t>
            </a:r>
          </a:p>
        </p:txBody>
      </p:sp>
      <p:sp>
        <p:nvSpPr>
          <p:cNvPr id="39939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b="1" smtClean="0">
                <a:solidFill>
                  <a:srgbClr val="6558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Всего плиток – 210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b="1" smtClean="0">
                <a:solidFill>
                  <a:srgbClr val="6558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210 – 100 %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b="1" smtClean="0">
                <a:solidFill>
                  <a:srgbClr val="6558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Х= 118 %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b="1" smtClean="0">
                <a:solidFill>
                  <a:srgbClr val="6558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210*118/100 =248 плиток.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b="1" smtClean="0">
                <a:solidFill>
                  <a:srgbClr val="6558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плитка = 60 рублей.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b="1" smtClean="0">
                <a:solidFill>
                  <a:srgbClr val="6558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Всего: 14*880 рублей.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b="1" smtClean="0">
                <a:solidFill>
                  <a:srgbClr val="6558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Стоимость работы = 120 рублей.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b="1" smtClean="0">
                <a:solidFill>
                  <a:srgbClr val="6558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Сколько квадратных метров?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b="1" smtClean="0">
                <a:solidFill>
                  <a:srgbClr val="6558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4,2+3+3+2,4=12,6 кв. метров.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b="1" smtClean="0">
                <a:solidFill>
                  <a:srgbClr val="6558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12,6 кв. м.*120рублей= 1512 рублей.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" dur="500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" dur="500"/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mtClean="0">
                <a:solidFill>
                  <a:srgbClr val="756525"/>
                </a:solidFill>
              </a:rPr>
              <a:t>Рисунок  представляет собой план кухни. Размеры даны в метрах.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mtClean="0">
                <a:solidFill>
                  <a:srgbClr val="756525"/>
                </a:solidFill>
              </a:rPr>
              <a:t>Требуется покрасить  паркет лаком в два  слоя.  Расход лака – 80</a:t>
            </a:r>
            <a:r>
              <a:rPr lang="ru-RU" sz="2400" smtClean="0">
                <a:solidFill>
                  <a:srgbClr val="756525"/>
                </a:solidFill>
              </a:rPr>
              <a:t>г</a:t>
            </a:r>
            <a:r>
              <a:rPr lang="ru-RU" smtClean="0">
                <a:solidFill>
                  <a:srgbClr val="756525"/>
                </a:solidFill>
              </a:rPr>
              <a:t>/</a:t>
            </a:r>
            <a:r>
              <a:rPr lang="ru-RU" sz="2400" smtClean="0">
                <a:solidFill>
                  <a:srgbClr val="756525"/>
                </a:solidFill>
              </a:rPr>
              <a:t>м</a:t>
            </a:r>
            <a:r>
              <a:rPr lang="ru-RU" sz="1800" smtClean="0">
                <a:solidFill>
                  <a:srgbClr val="756525"/>
                </a:solidFill>
              </a:rPr>
              <a:t>²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1800" smtClean="0">
              <a:solidFill>
                <a:srgbClr val="756525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1800" smtClean="0">
              <a:solidFill>
                <a:srgbClr val="756525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1800" smtClean="0">
                <a:solidFill>
                  <a:srgbClr val="756525"/>
                </a:solidFill>
              </a:rPr>
              <a:t>        </a:t>
            </a:r>
            <a:r>
              <a:rPr lang="ru-RU" sz="1800" smtClean="0">
                <a:solidFill>
                  <a:srgbClr val="756525"/>
                </a:solidFill>
              </a:rPr>
              <a:t>                  </a:t>
            </a:r>
            <a:r>
              <a:rPr lang="ru-RU" sz="1800" smtClean="0">
                <a:solidFill>
                  <a:schemeClr val="bg1"/>
                </a:solidFill>
              </a:rPr>
              <a:t>2.5                           </a:t>
            </a:r>
            <a:r>
              <a:rPr lang="en-US" sz="1800" smtClean="0">
                <a:solidFill>
                  <a:schemeClr val="bg1"/>
                </a:solidFill>
              </a:rPr>
              <a:t>s</a:t>
            </a:r>
            <a:r>
              <a:rPr lang="ru-RU" sz="1800" smtClean="0">
                <a:solidFill>
                  <a:srgbClr val="756525"/>
                </a:solidFill>
              </a:rPr>
              <a:t>    </a:t>
            </a:r>
            <a:endParaRPr lang="ru-RU" sz="1800" smtClean="0">
              <a:solidFill>
                <a:schemeClr val="bg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sz="1800" smtClean="0">
                <a:solidFill>
                  <a:srgbClr val="756525"/>
                </a:solidFill>
              </a:rPr>
              <a:t>                     </a:t>
            </a:r>
            <a:r>
              <a:rPr lang="en-US" sz="1800" smtClean="0">
                <a:solidFill>
                  <a:srgbClr val="756525"/>
                </a:solidFill>
              </a:rPr>
              <a:t>                                                                                     </a:t>
            </a:r>
            <a:r>
              <a:rPr lang="en-US" sz="1800" smtClean="0">
                <a:solidFill>
                  <a:schemeClr val="bg1"/>
                </a:solidFill>
              </a:rPr>
              <a:t>1.5</a:t>
            </a:r>
            <a:r>
              <a:rPr lang="ru-RU" sz="1800" smtClean="0">
                <a:solidFill>
                  <a:srgbClr val="756525"/>
                </a:solidFill>
              </a:rPr>
              <a:t>                                                           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sz="1800" smtClean="0">
                <a:solidFill>
                  <a:srgbClr val="756525"/>
                </a:solidFill>
              </a:rPr>
              <a:t>                                                                                   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1800" smtClean="0">
                <a:solidFill>
                  <a:srgbClr val="756525"/>
                </a:solidFill>
              </a:rPr>
              <a:t>      </a:t>
            </a:r>
            <a:r>
              <a:rPr lang="ru-RU" sz="1800" smtClean="0">
                <a:solidFill>
                  <a:srgbClr val="756525"/>
                </a:solidFill>
              </a:rPr>
              <a:t>                                                                                     </a:t>
            </a:r>
            <a:r>
              <a:rPr lang="ru-RU" sz="1800" smtClean="0">
                <a:solidFill>
                  <a:schemeClr val="bg1"/>
                </a:solidFill>
              </a:rPr>
              <a:t>0,8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1800" smtClean="0">
                <a:solidFill>
                  <a:srgbClr val="756525"/>
                </a:solidFill>
              </a:rPr>
              <a:t>        </a:t>
            </a:r>
            <a:r>
              <a:rPr lang="ru-RU" sz="1800" smtClean="0">
                <a:solidFill>
                  <a:srgbClr val="756525"/>
                </a:solidFill>
              </a:rPr>
              <a:t>                                                 </a:t>
            </a:r>
            <a:r>
              <a:rPr lang="ru-RU" sz="1800" smtClean="0">
                <a:solidFill>
                  <a:schemeClr val="bg1"/>
                </a:solidFill>
              </a:rPr>
              <a:t> 3,8                                     </a:t>
            </a:r>
            <a:endParaRPr lang="ru-RU" smtClean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43188" y="3643313"/>
            <a:ext cx="3000375" cy="1785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/>
                </a:solidFill>
              </a:rPr>
              <a:t>S1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43563" y="3643313"/>
            <a:ext cx="914400" cy="1357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/>
                </a:solidFill>
              </a:rPr>
              <a:t>S2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28677" name="Заголовок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850" y="268288"/>
            <a:ext cx="82423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3" grpId="1" build="allAtOnce" animBg="1"/>
      <p:bldP spid="4" grpId="0" animBg="1"/>
      <p:bldP spid="4" grpId="1" animBg="1"/>
      <p:bldP spid="5" grpId="0" animBg="1"/>
      <p:bldP spid="5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lIns="91440" rIns="91440" bIns="4572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smtClean="0">
                <a:solidFill>
                  <a:srgbClr val="6558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КУХНЯ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539750" y="1196975"/>
            <a:ext cx="8135938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>
                <a:solidFill>
                  <a:srgbClr val="6558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 Найдем площадь кухни как сумму площадей частей на которые она разбивается</a:t>
            </a:r>
          </a:p>
          <a:p>
            <a:pPr>
              <a:defRPr/>
            </a:pPr>
            <a:r>
              <a:rPr lang="ru-RU" sz="2800" b="1">
                <a:solidFill>
                  <a:srgbClr val="6558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3,8*2,5+0,8*1,5=10,7(кв.м)</a:t>
            </a:r>
          </a:p>
          <a:p>
            <a:pPr>
              <a:defRPr/>
            </a:pPr>
            <a:r>
              <a:rPr lang="ru-RU" sz="2800" b="1">
                <a:solidFill>
                  <a:srgbClr val="6558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2)Найдем расход паркетного лака</a:t>
            </a:r>
          </a:p>
          <a:p>
            <a:pPr>
              <a:defRPr/>
            </a:pPr>
            <a:r>
              <a:rPr lang="ru-RU" sz="2800" b="1">
                <a:solidFill>
                  <a:srgbClr val="6558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(80*10,7)*2=1712(г)</a:t>
            </a:r>
          </a:p>
          <a:p>
            <a:pPr>
              <a:defRPr/>
            </a:pPr>
            <a:r>
              <a:rPr lang="ru-RU" sz="2800" b="1">
                <a:solidFill>
                  <a:srgbClr val="6558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Вывод: необходимо купить 2 банки по 1 кг</a:t>
            </a:r>
          </a:p>
          <a:p>
            <a:pPr>
              <a:defRPr/>
            </a:pPr>
            <a:r>
              <a:rPr lang="ru-RU" sz="2800" b="1">
                <a:solidFill>
                  <a:srgbClr val="6558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 Найдем стоимость лака и оплату услуг</a:t>
            </a:r>
          </a:p>
          <a:p>
            <a:pPr>
              <a:defRPr/>
            </a:pPr>
            <a:r>
              <a:rPr lang="ru-RU" sz="2800" b="1">
                <a:solidFill>
                  <a:srgbClr val="6558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130*2=260(руб.)</a:t>
            </a:r>
          </a:p>
          <a:p>
            <a:pPr>
              <a:defRPr/>
            </a:pPr>
            <a:r>
              <a:rPr lang="ru-RU" sz="2800" b="1">
                <a:solidFill>
                  <a:srgbClr val="6558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10,7*30*2=612(руб.)</a:t>
            </a:r>
          </a:p>
          <a:p>
            <a:pPr>
              <a:defRPr/>
            </a:pPr>
            <a:r>
              <a:rPr lang="ru-RU" sz="2800" b="1">
                <a:solidFill>
                  <a:srgbClr val="6558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ИТОГО: 872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/>
      <p:bldP spid="37893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9275" y="1182671"/>
            <a:ext cx="8229600" cy="5309251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928802"/>
            <a:ext cx="8001056" cy="304698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    комната  имеет пол прямоугольной формы со сторонами 5м  и </a:t>
            </a:r>
            <a:r>
              <a:rPr lang="ru-RU" sz="2400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3</a:t>
            </a:r>
            <a:r>
              <a:rPr lang="ru-RU" sz="2000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м.  Высота  </a:t>
            </a:r>
            <a:r>
              <a:rPr lang="ru-RU" sz="2400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2.5</a:t>
            </a:r>
            <a:r>
              <a:rPr lang="ru-RU" sz="2000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м.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Необходимо  выполнить  следующее: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 Сделать  навесные  потолки.  Для выполнения работы  используют  плитки квадратной формы со стороной </a:t>
            </a:r>
            <a:r>
              <a:rPr lang="ru-RU" sz="2400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50</a:t>
            </a:r>
            <a:r>
              <a:rPr lang="ru-RU" sz="2000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 см, по периметру – бордюр.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Наклеить на стены обои.  Используются  обои  шириной </a:t>
            </a:r>
            <a:r>
              <a:rPr lang="ru-RU" sz="2400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50</a:t>
            </a:r>
            <a:r>
              <a:rPr lang="ru-RU" sz="2000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 см, длина рулона </a:t>
            </a:r>
            <a:r>
              <a:rPr lang="ru-RU" sz="2400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10</a:t>
            </a:r>
            <a:r>
              <a:rPr lang="ru-RU" sz="2000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 м.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Обрезки составляют 12%</a:t>
            </a:r>
          </a:p>
        </p:txBody>
      </p:sp>
      <p:pic>
        <p:nvPicPr>
          <p:cNvPr id="30726" name="Заголовок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0"/>
            <a:ext cx="82423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 lIns="91440" rIns="91440" bIns="4572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Решение. </a:t>
            </a:r>
          </a:p>
        </p:txBody>
      </p:sp>
      <p:sp>
        <p:nvSpPr>
          <p:cNvPr id="36867" name="Rectangle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sz="3600" b="1" smtClean="0">
                <a:solidFill>
                  <a:srgbClr val="6558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             Потолок.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smtClean="0">
                <a:solidFill>
                  <a:srgbClr val="6558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рулон – 4 полоски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smtClean="0">
                <a:solidFill>
                  <a:srgbClr val="6558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Комната – 32 полоски = 8 рулонов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smtClean="0">
                <a:solidFill>
                  <a:srgbClr val="6558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Потолок 15 м</a:t>
            </a:r>
            <a:r>
              <a:rPr lang="en-US" sz="3200" b="1" smtClean="0">
                <a:solidFill>
                  <a:srgbClr val="6558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²</a:t>
            </a:r>
            <a:endParaRPr lang="ru-RU" sz="3200" b="1" smtClean="0">
              <a:solidFill>
                <a:srgbClr val="6558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smtClean="0">
                <a:solidFill>
                  <a:srgbClr val="6558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15*40=600 рублей.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smtClean="0">
                <a:solidFill>
                  <a:srgbClr val="6558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60*70=4200 рублей.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smtClean="0">
                <a:solidFill>
                  <a:srgbClr val="6558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   Стоимость ремонта потолка: 4800 рублей.</a:t>
            </a:r>
            <a:endParaRPr lang="en-US" sz="3200" b="1" smtClean="0">
              <a:solidFill>
                <a:srgbClr val="6558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2714620"/>
            <a:ext cx="8143931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ПОДВЕДЕНИЕ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ИТОГОВ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 lIns="91440" rIns="91440" bIns="45720"/>
          <a:lstStyle/>
          <a:p>
            <a:pPr eaLnBrk="1" hangingPunct="1"/>
            <a:endParaRPr lang="ru-RU" smtClean="0">
              <a:solidFill>
                <a:schemeClr val="tx1"/>
              </a:solidFill>
            </a:endParaRPr>
          </a:p>
        </p:txBody>
      </p:sp>
      <p:sp>
        <p:nvSpPr>
          <p:cNvPr id="3379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Деловая игра дает возможность осуществить деятельностный подход в обучении математики ,выделив следующие этапы:</a:t>
            </a:r>
          </a:p>
          <a:p>
            <a:pPr eaLnBrk="1" hangingPunct="1"/>
            <a:r>
              <a:rPr lang="ru-RU" smtClean="0"/>
              <a:t>-построение имитационной модели производственного объекта</a:t>
            </a:r>
          </a:p>
          <a:p>
            <a:pPr eaLnBrk="1" hangingPunct="1"/>
            <a:r>
              <a:rPr lang="ru-RU" smtClean="0"/>
              <a:t>-создание игровой проблемной ситуации</a:t>
            </a:r>
          </a:p>
          <a:p>
            <a:pPr eaLnBrk="1" hangingPunct="1"/>
            <a:r>
              <a:rPr lang="ru-RU" smtClean="0"/>
              <a:t>-овладение необходимым теоретическим материалом</a:t>
            </a:r>
          </a:p>
          <a:p>
            <a:pPr eaLnBrk="1" hangingPunct="1"/>
            <a:r>
              <a:rPr lang="ru-RU" smtClean="0"/>
              <a:t>-решение производственной задачи на основе математических знаний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285728"/>
            <a:ext cx="821537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ЦЕЛИ УРОКА:</a:t>
            </a:r>
          </a:p>
        </p:txBody>
      </p:sp>
      <p:sp>
        <p:nvSpPr>
          <p:cNvPr id="7171" name="Rectangle 11"/>
          <p:cNvSpPr>
            <a:spLocks noGrp="1"/>
          </p:cNvSpPr>
          <p:nvPr>
            <p:ph type="title"/>
          </p:nvPr>
        </p:nvSpPr>
        <p:spPr/>
        <p:txBody>
          <a:bodyPr lIns="91440" rIns="91440" bIns="45720"/>
          <a:lstStyle/>
          <a:p>
            <a:pPr eaLnBrk="1" hangingPunct="1"/>
            <a:endParaRPr lang="ru-RU" smtClean="0">
              <a:solidFill>
                <a:schemeClr val="tx1"/>
              </a:solidFill>
            </a:endParaRPr>
          </a:p>
        </p:txBody>
      </p:sp>
      <p:sp>
        <p:nvSpPr>
          <p:cNvPr id="7172" name="Rectangle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ru-RU" sz="4000" b="1" smtClean="0"/>
              <a:t>УЧЕБНАЯ</a:t>
            </a:r>
          </a:p>
          <a:p>
            <a:pPr eaLnBrk="1" hangingPunct="1"/>
            <a:r>
              <a:rPr lang="ru-RU" smtClean="0"/>
              <a:t>Обобщить и систематизировать знания о площадях плоских фигур.</a:t>
            </a:r>
          </a:p>
          <a:p>
            <a:pPr eaLnBrk="1" hangingPunct="1"/>
            <a:r>
              <a:rPr lang="ru-RU" smtClean="0"/>
              <a:t>Совершенствовать навыки решения задач на применение формул вычисления площадей многоугольников.</a:t>
            </a:r>
          </a:p>
          <a:p>
            <a:pPr eaLnBrk="1" hangingPunct="1"/>
            <a:r>
              <a:rPr lang="ru-RU" smtClean="0"/>
              <a:t>Показать практическую направленность данной темы.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noFill/>
        </p:spPr>
        <p:txBody>
          <a:bodyPr lIns="91440" rIns="91440" bIns="45720"/>
          <a:lstStyle/>
          <a:p>
            <a:pPr eaLnBrk="1" hangingPunct="1"/>
            <a:r>
              <a:rPr lang="ru-RU" smtClean="0">
                <a:solidFill>
                  <a:schemeClr val="tx1"/>
                </a:solidFill>
              </a:rPr>
              <a:t>Домашнее задание:</a:t>
            </a:r>
          </a:p>
        </p:txBody>
      </p:sp>
      <p:sp>
        <p:nvSpPr>
          <p:cNvPr id="3481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Составить практическую задачу по теме:</a:t>
            </a:r>
          </a:p>
          <a:p>
            <a:pPr eaLnBrk="1" hangingPunct="1"/>
            <a:r>
              <a:rPr lang="ru-RU" smtClean="0"/>
              <a:t>«</a:t>
            </a:r>
            <a:r>
              <a:rPr lang="ru-RU" sz="3600" smtClean="0"/>
              <a:t>Площади фигур»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285728"/>
            <a:ext cx="821537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ЦЕЛИ УРОКА:</a:t>
            </a:r>
          </a:p>
        </p:txBody>
      </p:sp>
      <p:pic>
        <p:nvPicPr>
          <p:cNvPr id="7" name="Прямоугольник 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628775"/>
            <a:ext cx="8789987" cy="3573463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CC9900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xit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285728"/>
            <a:ext cx="821537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ЦЕЛИ УРОКА: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11108" y="1601192"/>
            <a:ext cx="8358246" cy="39676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Воспитательная: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1) </a:t>
            </a:r>
            <a:r>
              <a:rPr lang="ru-RU" sz="2000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Развитие коммуникативных компетенций;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2) </a:t>
            </a:r>
            <a:r>
              <a:rPr lang="ru-RU" sz="2000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Формирования умения мыслить системно, продуктивно, пробуждая стремление к поиску новых идей, значит, к творчеству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8596" y="357166"/>
            <a:ext cx="8286808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Этапы урока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1357298"/>
            <a:ext cx="8712717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I. </a:t>
            </a:r>
            <a:r>
              <a:rPr lang="ru-RU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Подготовительный этап</a:t>
            </a:r>
            <a:endParaRPr lang="ru-RU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2214555"/>
            <a:ext cx="8188557" cy="276998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ii. </a:t>
            </a:r>
            <a:r>
              <a:rPr lang="ru-RU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Деловая игра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1. Экспресс опрос</a:t>
            </a:r>
          </a:p>
          <a:p>
            <a:pPr marL="914400" indent="-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2. Презентация знаний теоретического </a:t>
            </a:r>
          </a:p>
          <a:p>
            <a:pPr marL="914400" indent="-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Материала.</a:t>
            </a:r>
          </a:p>
          <a:p>
            <a:pPr marL="914400" indent="-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3. Выполнение бланка заказа.</a:t>
            </a:r>
          </a:p>
          <a:p>
            <a:pPr marL="914400" indent="-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4. Защита работ.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5000636"/>
            <a:ext cx="670196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III. </a:t>
            </a:r>
            <a:r>
              <a:rPr lang="ru-RU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Подведение итогов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5715016"/>
            <a:ext cx="675056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IV. </a:t>
            </a:r>
            <a:r>
              <a:rPr lang="ru-RU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Домашнее задание.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948690"/>
            <a:ext cx="9144000" cy="59093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Формула  площади  прямоугольника.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Формула  площади  квадрата.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Формула  площади  параллелограмма.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Формула  площади  треугольника.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Формула  площади  трапеции.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Вычислить площадь квадрата, если его сторона  5 см.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Вычислить  сторону параллелограмма, если его  площадь  84  кв. см.,  а  одна сторона  7  см.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Вычислить  площадь  трапеции,  если  её  средняя линия  12 см, а  высота  6  см.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Диагональ квадрата равна  А.  Чему  равна его  площадь?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Как надо изменить сторону квадрата,  если  площадь  его  нужно  увеличить  в   4  раза?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Что больше: площадь квадрата со стороной а  или площадь равностороннего треугольника со стороной  а? почему?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Найдите площадь прямоугольного треугольника, если его катеты 5 см и 14 см.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2400" b="1" cap="all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2400" b="1" cap="all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2400" b="1" cap="all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1538" y="0"/>
            <a:ext cx="718337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экспресс - опрос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lIns="91440" rIns="91440" bIns="4572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Площадь прямоугольника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Теорема о площади прямоугольника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sz="32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а и в – рациональные числа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sz="32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</a:t>
            </a:r>
            <a:r>
              <a:rPr lang="en-US" sz="32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s=</a:t>
            </a:r>
            <a:r>
              <a:rPr lang="ru-RU" sz="32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ав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3200" b="1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1692275" y="4292600"/>
            <a:ext cx="3024188" cy="1873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s</a:t>
            </a:r>
            <a:endParaRPr lang="ru-RU" sz="2400" b="1"/>
          </a:p>
        </p:txBody>
      </p:sp>
      <p:sp>
        <p:nvSpPr>
          <p:cNvPr id="12293" name="Text Box 8"/>
          <p:cNvSpPr txBox="1">
            <a:spLocks noChangeArrowheads="1"/>
          </p:cNvSpPr>
          <p:nvPr/>
        </p:nvSpPr>
        <p:spPr bwMode="auto">
          <a:xfrm>
            <a:off x="3059113" y="38608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а</a:t>
            </a:r>
          </a:p>
        </p:txBody>
      </p:sp>
      <p:sp>
        <p:nvSpPr>
          <p:cNvPr id="12294" name="Text Box 9"/>
          <p:cNvSpPr txBox="1">
            <a:spLocks noChangeArrowheads="1"/>
          </p:cNvSpPr>
          <p:nvPr/>
        </p:nvSpPr>
        <p:spPr bwMode="auto">
          <a:xfrm>
            <a:off x="1331913" y="4940300"/>
            <a:ext cx="37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lIns="91440" rIns="91440" bIns="4572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Свойства площади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Площадь квадрата со стороной 1 равна 1.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Площадь фигуры равна сумме площадей её частей из которых она состоит.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Равные фигуры имеют равные площади.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b="1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3276600" y="4581525"/>
            <a:ext cx="1512888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7" name="Line 7"/>
          <p:cNvSpPr>
            <a:spLocks noChangeShapeType="1"/>
          </p:cNvSpPr>
          <p:nvPr/>
        </p:nvSpPr>
        <p:spPr bwMode="auto">
          <a:xfrm>
            <a:off x="3132138" y="4508500"/>
            <a:ext cx="1800225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650</TotalTime>
  <Words>958</Words>
  <Application>Microsoft Office PowerPoint</Application>
  <PresentationFormat>Экран (4:3)</PresentationFormat>
  <Paragraphs>211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7" baseType="lpstr">
      <vt:lpstr>Arial</vt:lpstr>
      <vt:lpstr>Calibri</vt:lpstr>
      <vt:lpstr>Constantia</vt:lpstr>
      <vt:lpstr>Wingdings 2</vt:lpstr>
      <vt:lpstr>Times New Roman</vt:lpstr>
      <vt:lpstr>Microsoft Sans Serif</vt:lpstr>
      <vt:lpstr>Поток</vt:lpstr>
      <vt:lpstr>Урок - деловая игра  по теме: «Площади плоских фигур», 8 класс  </vt:lpstr>
      <vt:lpstr>Слайд 2</vt:lpstr>
      <vt:lpstr>Слайд 3</vt:lpstr>
      <vt:lpstr>Слайд 4</vt:lpstr>
      <vt:lpstr>Слайд 5</vt:lpstr>
      <vt:lpstr>Слайд 6</vt:lpstr>
      <vt:lpstr>Слайд 7</vt:lpstr>
      <vt:lpstr>Площадь прямоугольника</vt:lpstr>
      <vt:lpstr>Свойства площади</vt:lpstr>
      <vt:lpstr>Площадь параллелограмма</vt:lpstr>
      <vt:lpstr>Площадь трапеции</vt:lpstr>
      <vt:lpstr>Слайд 12</vt:lpstr>
      <vt:lpstr>Слайд 13</vt:lpstr>
      <vt:lpstr>Слайд 14</vt:lpstr>
      <vt:lpstr>Слайд 15</vt:lpstr>
      <vt:lpstr>Презентация знаний теоретического материала.</vt:lpstr>
      <vt:lpstr>Выполнение заказа банка. </vt:lpstr>
      <vt:lpstr>Слайд 18</vt:lpstr>
      <vt:lpstr>Слайд 19</vt:lpstr>
      <vt:lpstr>Слайд 20</vt:lpstr>
      <vt:lpstr>Решение</vt:lpstr>
      <vt:lpstr>Слайд 22</vt:lpstr>
      <vt:lpstr>Ванная комната.</vt:lpstr>
      <vt:lpstr>Слайд 24</vt:lpstr>
      <vt:lpstr>КУХНЯ</vt:lpstr>
      <vt:lpstr>Слайд 26</vt:lpstr>
      <vt:lpstr>Решение. </vt:lpstr>
      <vt:lpstr>Слайд 28</vt:lpstr>
      <vt:lpstr>Слайд 29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- деловая игра  по теме: «Площади плоских фигур», 8 класс</dc:title>
  <dc:creator>Admin</dc:creator>
  <cp:lastModifiedBy>user</cp:lastModifiedBy>
  <cp:revision>57</cp:revision>
  <dcterms:created xsi:type="dcterms:W3CDTF">2008-12-16T13:54:37Z</dcterms:created>
  <dcterms:modified xsi:type="dcterms:W3CDTF">2015-09-02T19:28:37Z</dcterms:modified>
</cp:coreProperties>
</file>