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0%D0%B8%D1%82%D0%BC%D0%B8%D1%8F_(%D0%B8%D1%81%D0%BA%D1%83%D1%81%D1%81%D1%82%D0%B2%D0%BE)" TargetMode="External"/><Relationship Id="rId3" Type="http://schemas.openxmlformats.org/officeDocument/2006/relationships/hyperlink" Target="http://ru.wikipedia.org/wiki/%D0%98%D0%BD%D0%B2%D0%B0%D1%80%D0%B8%D0%B0%D0%BD%D1%82_(%D1%84%D0%B8%D0%B7%D0%B8%D0%BA%D0%B0)" TargetMode="External"/><Relationship Id="rId7" Type="http://schemas.openxmlformats.org/officeDocument/2006/relationships/hyperlink" Target="http://ru.wikipedia.org/wiki/%D0%98%D0%BD%D1%84%D0%BE%D1%80%D0%BC%D0%B0%D1%86%D0%B8%D1%8F" TargetMode="External"/><Relationship Id="rId2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D%D0%BD%D0%B5%D1%80%D0%B3%D0%B8%D1%8F" TargetMode="External"/><Relationship Id="rId5" Type="http://schemas.openxmlformats.org/officeDocument/2006/relationships/hyperlink" Target="http://ru.wikipedia.org/wiki/%D0%9F%D1%80%D0%BE%D1%81%D1%82%D1%80%D0%B0%D0%BD%D1%81%D1%82%D0%B2%D0%BE_%D0%B2_%D1%84%D0%B8%D0%B7%D0%B8%D0%BA%D0%B5" TargetMode="External"/><Relationship Id="rId4" Type="http://schemas.openxmlformats.org/officeDocument/2006/relationships/hyperlink" Target="http://ru.wikipedia.org/wiki/%D0%9F%D1%80%D0%B5%D0%BE%D0%B1%D1%80%D0%B0%D0%B7%D0%BE%D0%B2%D0%B0%D0%BD%D0%B8%D0%B5_(%D0%BC%D0%B0%D1%82%D0%B5%D0%BC%D0%B0%D1%82%D0%B8%D0%BA%D0%B0)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376263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Симметрия вокруг нас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781" y="2708921"/>
            <a:ext cx="717362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n w="1905"/>
                <a:solidFill>
                  <a:srgbClr val="FF0000"/>
                </a:solidFill>
                <a:latin typeface="Book Antiqua" pitchFamily="18" charset="0"/>
              </a:rPr>
              <a:t>Осевая симметрия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Расположение частей тела, позволяющее разделить его на две  равные, зеркально отражающие друг друга половины лишь одной плоскостью. Эта плоскость носит название оси симметрии.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Рабочий стол\ос си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799"/>
            <a:ext cx="4536504" cy="4095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n w="1905"/>
                <a:solidFill>
                  <a:srgbClr val="FF0000"/>
                </a:solidFill>
                <a:latin typeface="Book Antiqua" pitchFamily="18" charset="0"/>
              </a:rPr>
              <a:t>Лучевая симметрия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latin typeface="Century" pitchFamily="18" charset="0"/>
                <a:cs typeface="Arial" pitchFamily="34" charset="0"/>
              </a:rPr>
              <a:t>Расположение частей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latin typeface="Century" pitchFamily="18" charset="0"/>
                <a:cs typeface="Arial" pitchFamily="34" charset="0"/>
              </a:rPr>
              <a:t>тела, позволяющее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latin typeface="Century" pitchFamily="18" charset="0"/>
                <a:cs typeface="Arial" pitchFamily="34" charset="0"/>
              </a:rPr>
              <a:t>его разделить на две равные, зеркально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latin typeface="Century" pitchFamily="18" charset="0"/>
                <a:cs typeface="Arial" pitchFamily="34" charset="0"/>
              </a:rPr>
              <a:t>отражающие друг друга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latin typeface="Century" pitchFamily="18" charset="0"/>
                <a:cs typeface="Arial" pitchFamily="34" charset="0"/>
              </a:rPr>
              <a:t> половины в нескольких плоскостях.</a:t>
            </a:r>
          </a:p>
          <a:p>
            <a:pPr>
              <a:buNone/>
            </a:pPr>
            <a:endParaRPr lang="ru-RU" dirty="0">
              <a:latin typeface="Consolas" pitchFamily="49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4349040" cy="48965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6732240" y="1772816"/>
            <a:ext cx="0" cy="388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4098" idx="2"/>
          </p:cNvCxnSpPr>
          <p:nvPr/>
        </p:nvCxnSpPr>
        <p:spPr>
          <a:xfrm>
            <a:off x="6732240" y="2420888"/>
            <a:ext cx="14280" cy="3960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660232" y="3284984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098" idx="0"/>
          </p:cNvCxnSpPr>
          <p:nvPr/>
        </p:nvCxnSpPr>
        <p:spPr>
          <a:xfrm flipH="1">
            <a:off x="6616784" y="1484784"/>
            <a:ext cx="129736" cy="2304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588224" y="2636912"/>
            <a:ext cx="216024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732240" y="2276872"/>
            <a:ext cx="72008" cy="2808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098" idx="0"/>
            <a:endCxn id="4098" idx="2"/>
          </p:cNvCxnSpPr>
          <p:nvPr/>
        </p:nvCxnSpPr>
        <p:spPr>
          <a:xfrm>
            <a:off x="6746520" y="1484784"/>
            <a:ext cx="0" cy="48965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4098" idx="1"/>
            <a:endCxn id="4098" idx="3"/>
          </p:cNvCxnSpPr>
          <p:nvPr/>
        </p:nvCxnSpPr>
        <p:spPr>
          <a:xfrm>
            <a:off x="4572000" y="3933056"/>
            <a:ext cx="4349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ru-RU" sz="5400" b="1" i="1" dirty="0" smtClean="0">
                <a:ln w="1905"/>
                <a:solidFill>
                  <a:srgbClr val="FF0000"/>
                </a:solidFill>
                <a:latin typeface="Book Antiqua" pitchFamily="18" charset="0"/>
              </a:rPr>
              <a:t>Зеркальная симметрия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Фигура, расположенная по одну сторону от плоскости соответствует фигуре, расположенной по другую сторону от плоскости.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зер сим р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47735"/>
            <a:ext cx="3960440" cy="4979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Симметрия в природе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Симметрия широко распространена в природе. Ее можно наблюдать в форме листьев и цветов растений, в расположении различных органов животных, в форме кристаллических тел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88" y="4747039"/>
            <a:ext cx="2808312" cy="2110961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98620"/>
            <a:ext cx="2752975" cy="205938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852936"/>
            <a:ext cx="2736304" cy="1940780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268760"/>
            <a:ext cx="2483768" cy="1861863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кристал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7644" y="2924944"/>
            <a:ext cx="2306356" cy="1872208"/>
          </a:xfrm>
          <a:prstGeom prst="rect">
            <a:avLst/>
          </a:prstGeom>
          <a:noFill/>
        </p:spPr>
      </p:pic>
      <p:pic>
        <p:nvPicPr>
          <p:cNvPr id="2055" name="Picture 7" descr="C:\Documents and Settings\User\Рабочий стол\павли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268760"/>
            <a:ext cx="2567781" cy="170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Симметрия в природе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User\Рабочий стол\2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2627784" cy="1970838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2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808312" cy="2106234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2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207" y="4509121"/>
            <a:ext cx="2908905" cy="2348880"/>
          </a:xfrm>
          <a:prstGeom prst="rect">
            <a:avLst/>
          </a:prstGeom>
          <a:noFill/>
        </p:spPr>
      </p:pic>
      <p:pic>
        <p:nvPicPr>
          <p:cNvPr id="5125" name="Picture 5" descr="C:\Documents and Settings\User\Рабочий стол\2.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340768"/>
            <a:ext cx="3204088" cy="2403066"/>
          </a:xfrm>
          <a:prstGeom prst="rect">
            <a:avLst/>
          </a:prstGeom>
          <a:noFill/>
        </p:spPr>
      </p:pic>
      <p:pic>
        <p:nvPicPr>
          <p:cNvPr id="5127" name="Picture 7" descr="C:\Documents and Settings\User\Рабочий стол\2.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916832"/>
            <a:ext cx="3312368" cy="2643760"/>
          </a:xfrm>
          <a:prstGeom prst="rect">
            <a:avLst/>
          </a:prstGeom>
          <a:noFill/>
        </p:spPr>
      </p:pic>
      <p:pic>
        <p:nvPicPr>
          <p:cNvPr id="5129" name="Picture 9" descr="C:\Documents and Settings\User\Рабочий стол\2.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5608" y="4365104"/>
            <a:ext cx="3528392" cy="2206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Симметрия мировой в архитектуре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400" dirty="0" smtClean="0"/>
              <a:t>Архитектурные сооружения, созданные человеком, в большей своей части симметричны. Они приятны для глаза, их люди считают красивыми.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1200" b="1" dirty="0" smtClean="0"/>
              <a:t>Богоявленский собор</a:t>
            </a:r>
            <a:endParaRPr lang="ru-RU" sz="12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b="1" dirty="0" smtClean="0"/>
              <a:t>                                        Собора Св. Петра в Риме</a:t>
            </a:r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Лувр</a:t>
            </a:r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4255451" cy="213285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600400" cy="252028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0" y="4509120"/>
            <a:ext cx="504825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Симметрия мировой в архитектуре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/>
              <a:t>         </a:t>
            </a:r>
          </a:p>
          <a:p>
            <a:pPr>
              <a:buNone/>
            </a:pPr>
            <a:r>
              <a:rPr lang="ru-RU" sz="1200" b="1" dirty="0" smtClean="0"/>
              <a:t>                                                                                                                                                                  Святилище в </a:t>
            </a:r>
            <a:r>
              <a:rPr lang="ru-RU" sz="1200" b="1" dirty="0" err="1" smtClean="0"/>
              <a:t>Идзумо</a:t>
            </a:r>
            <a:r>
              <a:rPr lang="ru-RU" sz="1200" b="1" dirty="0" smtClean="0"/>
              <a:t>       </a:t>
            </a:r>
          </a:p>
          <a:p>
            <a:pPr>
              <a:buNone/>
            </a:pPr>
            <a:r>
              <a:rPr lang="ru-RU" sz="1200" b="1" dirty="0" smtClean="0"/>
              <a:t>Адмиралтейство</a:t>
            </a:r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                                                                         </a:t>
            </a:r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                                                                      Миланский  кафедральный собор </a:t>
            </a:r>
            <a:r>
              <a:rPr lang="ru-RU" sz="1200" b="1" dirty="0" err="1" smtClean="0"/>
              <a:t>Дуомо</a:t>
            </a:r>
            <a:r>
              <a:rPr lang="ru-RU" sz="1200" b="1" dirty="0" smtClean="0"/>
              <a:t>                                                              </a:t>
            </a:r>
          </a:p>
          <a:p>
            <a:pPr>
              <a:buNone/>
            </a:pPr>
            <a:r>
              <a:rPr lang="ru-RU" sz="1200" b="1" i="1" dirty="0" err="1" smtClean="0"/>
              <a:t>Нотр-Дам-Де-Пари</a:t>
            </a:r>
            <a:r>
              <a:rPr lang="ru-RU" sz="1200" b="1" i="1" dirty="0" smtClean="0"/>
              <a:t>                                                                                                                                                   </a:t>
            </a:r>
            <a:r>
              <a:rPr lang="ru-RU" sz="1200" b="1" dirty="0" err="1" smtClean="0"/>
              <a:t>Тадж</a:t>
            </a:r>
            <a:r>
              <a:rPr lang="ru-RU" sz="1200" b="1" dirty="0" smtClean="0"/>
              <a:t> – Махал  </a:t>
            </a:r>
            <a:endParaRPr lang="ru-RU" sz="1200" b="1" i="1" dirty="0" smtClean="0"/>
          </a:p>
          <a:p>
            <a:pPr>
              <a:buNone/>
            </a:pPr>
            <a:endParaRPr lang="ru-RU" sz="1200" dirty="0"/>
          </a:p>
        </p:txBody>
      </p:sp>
      <p:pic>
        <p:nvPicPr>
          <p:cNvPr id="2050" name="Picture 2" descr="C:\Documents and Settings\User\Рабочий сто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952328" cy="2111665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32646"/>
            <a:ext cx="1656184" cy="212535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438650"/>
            <a:ext cx="3019425" cy="2419350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844824"/>
            <a:ext cx="3312368" cy="2208246"/>
          </a:xfrm>
          <a:prstGeom prst="rect">
            <a:avLst/>
          </a:prstGeom>
          <a:noFill/>
        </p:spPr>
      </p:pic>
      <p:pic>
        <p:nvPicPr>
          <p:cNvPr id="2055" name="Picture 7" descr="C:\Documents and Settings\User\Рабочий стол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8551" y="4725145"/>
            <a:ext cx="3205449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Симметрия в архитектуре Ельца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>
                <a:latin typeface="+mj-lt"/>
              </a:rPr>
              <a:t>Памятник самолету МиГ-23                                                                                                                                      </a:t>
            </a:r>
            <a:r>
              <a:rPr lang="ru-RU" sz="1200" b="1" dirty="0" smtClean="0"/>
              <a:t>Храм иконы Елецкой Божией матери</a:t>
            </a:r>
            <a:r>
              <a:rPr lang="ru-RU" sz="1200" dirty="0" smtClean="0">
                <a:latin typeface="+mj-lt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200" dirty="0" smtClean="0">
              <a:latin typeface="+mj-lt"/>
            </a:endParaRPr>
          </a:p>
          <a:p>
            <a:pPr>
              <a:buNone/>
            </a:pPr>
            <a:endParaRPr lang="ru-RU" sz="1200" dirty="0" smtClean="0">
              <a:latin typeface="+mj-lt"/>
            </a:endParaRPr>
          </a:p>
          <a:p>
            <a:pPr>
              <a:buNone/>
            </a:pPr>
            <a:endParaRPr lang="ru-RU" sz="1200" dirty="0" smtClean="0">
              <a:latin typeface="+mj-lt"/>
            </a:endParaRPr>
          </a:p>
          <a:p>
            <a:pPr>
              <a:buNone/>
            </a:pPr>
            <a:endParaRPr lang="ru-RU" sz="1200" dirty="0" smtClean="0">
              <a:latin typeface="+mj-lt"/>
            </a:endParaRPr>
          </a:p>
          <a:p>
            <a:pPr>
              <a:buNone/>
            </a:pPr>
            <a:endParaRPr lang="ru-RU" sz="1200" dirty="0" smtClean="0">
              <a:latin typeface="+mj-lt"/>
            </a:endParaRPr>
          </a:p>
          <a:p>
            <a:pPr>
              <a:buNone/>
            </a:pPr>
            <a:endParaRPr lang="ru-RU" sz="1200" dirty="0" smtClean="0">
              <a:latin typeface="+mj-lt"/>
            </a:endParaRPr>
          </a:p>
          <a:p>
            <a:pPr>
              <a:buNone/>
            </a:pPr>
            <a:endParaRPr lang="ru-RU" sz="1200" dirty="0" smtClean="0">
              <a:latin typeface="+mj-lt"/>
            </a:endParaRPr>
          </a:p>
          <a:p>
            <a:pPr>
              <a:buNone/>
            </a:pPr>
            <a:endParaRPr lang="ru-RU" sz="1200" dirty="0" smtClean="0">
              <a:latin typeface="+mj-lt"/>
            </a:endParaRPr>
          </a:p>
          <a:p>
            <a:pPr>
              <a:buNone/>
            </a:pPr>
            <a:endParaRPr lang="ru-RU" sz="1200" dirty="0" smtClean="0">
              <a:latin typeface="+mj-lt"/>
            </a:endParaRPr>
          </a:p>
          <a:p>
            <a:pPr>
              <a:buNone/>
            </a:pPr>
            <a:endParaRPr lang="ru-RU" sz="1200" dirty="0" smtClean="0">
              <a:latin typeface="+mj-lt"/>
            </a:endParaRPr>
          </a:p>
          <a:p>
            <a:pPr>
              <a:buNone/>
            </a:pPr>
            <a:endParaRPr lang="ru-RU" sz="1200" dirty="0" smtClean="0">
              <a:latin typeface="+mj-lt"/>
            </a:endParaRPr>
          </a:p>
          <a:p>
            <a:pPr>
              <a:buNone/>
            </a:pPr>
            <a:endParaRPr lang="ru-RU" sz="1200" dirty="0" smtClean="0">
              <a:latin typeface="+mj-lt"/>
            </a:endParaRPr>
          </a:p>
          <a:p>
            <a:pPr>
              <a:buNone/>
            </a:pPr>
            <a:r>
              <a:rPr lang="ru-RU" sz="1000" dirty="0" smtClean="0"/>
              <a:t>Бывшая водонапорная башня, теперь часовая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000" dirty="0" smtClean="0"/>
              <a:t>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b="1" dirty="0" smtClean="0"/>
              <a:t>Дом Елецкого кружева  </a:t>
            </a:r>
            <a:endParaRPr lang="ru-RU" sz="1200" dirty="0" smtClean="0">
              <a:latin typeface="+mj-lt"/>
            </a:endParaRPr>
          </a:p>
        </p:txBody>
      </p:sp>
      <p:pic>
        <p:nvPicPr>
          <p:cNvPr id="3074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2771800" cy="208162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2950"/>
            <a:ext cx="3071813" cy="230505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311520"/>
            <a:ext cx="3744416" cy="27879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03848" y="1628800"/>
            <a:ext cx="238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err="1" smtClean="0"/>
              <a:t>Вознесенкий</a:t>
            </a:r>
            <a:r>
              <a:rPr lang="ru-RU" sz="1200" b="1" dirty="0" smtClean="0"/>
              <a:t> собор</a:t>
            </a:r>
            <a:endParaRPr lang="ru-RU" sz="1200" dirty="0"/>
          </a:p>
        </p:txBody>
      </p:sp>
      <p:pic>
        <p:nvPicPr>
          <p:cNvPr id="2050" name="Picture 2" descr="C:\Documents and Settings\User\Рабочий стол\пр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030148"/>
            <a:ext cx="2736304" cy="1827851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пр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628800"/>
            <a:ext cx="2094731" cy="313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Симметрия в архитектуре Ельца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Один из корпусов </a:t>
            </a:r>
            <a:r>
              <a:rPr lang="ru-RU" sz="1200" dirty="0" err="1" smtClean="0"/>
              <a:t>елецкого</a:t>
            </a:r>
            <a:r>
              <a:rPr lang="ru-RU" sz="1200" dirty="0" smtClean="0"/>
              <a:t> университета                                                                                                 </a:t>
            </a:r>
            <a:r>
              <a:rPr lang="ru-RU" sz="1200" b="1" dirty="0" smtClean="0"/>
              <a:t>Краеведческий музей</a:t>
            </a:r>
            <a:r>
              <a:rPr lang="ru-RU" sz="1200" dirty="0" smtClean="0"/>
              <a:t>  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                       </a:t>
            </a:r>
            <a:r>
              <a:rPr lang="ru-RU" sz="1200" b="1" dirty="0" smtClean="0"/>
              <a:t>Великокняжеская церковь</a:t>
            </a:r>
            <a:endParaRPr lang="ru-RU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                                                                                                                                                                                    Введенская церковь</a:t>
            </a:r>
          </a:p>
          <a:p>
            <a:pPr>
              <a:buNone/>
            </a:pPr>
            <a:r>
              <a:rPr lang="ru-RU" sz="1200" dirty="0" smtClean="0">
                <a:latin typeface="+mj-lt"/>
              </a:rPr>
              <a:t>Пожарная часть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200" dirty="0" smtClean="0"/>
          </a:p>
        </p:txBody>
      </p:sp>
      <p:pic>
        <p:nvPicPr>
          <p:cNvPr id="4098" name="Picture 2" descr="C:\Documents and Settings\User\Рабочий стол\1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812282" cy="1878604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1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3707904" cy="2636913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1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36912"/>
            <a:ext cx="3292673" cy="2398482"/>
          </a:xfrm>
          <a:prstGeom prst="rect">
            <a:avLst/>
          </a:prstGeom>
          <a:noFill/>
        </p:spPr>
      </p:pic>
      <p:pic>
        <p:nvPicPr>
          <p:cNvPr id="4104" name="Picture 8" descr="C:\Documents and Settings\User\Рабочий стол\1.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933056"/>
            <a:ext cx="2937182" cy="2924944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п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440013"/>
            <a:ext cx="2952328" cy="197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Симметрия в кружеве Ельца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1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2461639" cy="2376264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1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933056"/>
            <a:ext cx="2956737" cy="2924944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1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340768"/>
            <a:ext cx="2408747" cy="2475905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1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348880"/>
            <a:ext cx="3708201" cy="2781151"/>
          </a:xfrm>
          <a:prstGeom prst="rect">
            <a:avLst/>
          </a:prstGeom>
          <a:noFill/>
        </p:spPr>
      </p:pic>
      <p:pic>
        <p:nvPicPr>
          <p:cNvPr id="1032" name="Picture 8" descr="C:\Documents and Settings\User\Рабочий стол\1.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85903"/>
            <a:ext cx="2496944" cy="23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Содержание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Симметрия в широком смысле</a:t>
            </a:r>
          </a:p>
          <a:p>
            <a:r>
              <a:rPr lang="ru-RU" dirty="0" smtClean="0"/>
              <a:t>Симметрия в геометрии</a:t>
            </a:r>
          </a:p>
          <a:p>
            <a:r>
              <a:rPr lang="ru-RU" dirty="0" smtClean="0"/>
              <a:t>Немного из истории симметрии в геометрии</a:t>
            </a:r>
          </a:p>
          <a:p>
            <a:r>
              <a:rPr lang="ru-RU" dirty="0" smtClean="0"/>
              <a:t>Виды симметрии:  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Центральная симметрия</a:t>
            </a:r>
          </a:p>
          <a:p>
            <a:pPr marL="914400" indent="-914400"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Осевая симметрия</a:t>
            </a:r>
          </a:p>
          <a:p>
            <a:pPr marL="914400" indent="-914400">
              <a:buNone/>
              <a:defRPr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Лучевая симметрия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Зеркальная симметрия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Симметрия в природе</a:t>
            </a:r>
          </a:p>
          <a:p>
            <a:r>
              <a:rPr lang="ru-RU" dirty="0" smtClean="0"/>
              <a:t>Симметрия в мировой архитектуре</a:t>
            </a:r>
          </a:p>
          <a:p>
            <a:r>
              <a:rPr lang="ru-RU" dirty="0" smtClean="0"/>
              <a:t>Симметрия в архитектуре Ельца </a:t>
            </a:r>
          </a:p>
          <a:p>
            <a:r>
              <a:rPr lang="ru-RU" dirty="0" smtClean="0"/>
              <a:t>Симметрия в кружеве  Ельца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Симметрия в кружеве Ельца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1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2601143" cy="2601143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1.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628800"/>
            <a:ext cx="2411760" cy="2411760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1.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00808"/>
            <a:ext cx="2941658" cy="3135784"/>
          </a:xfrm>
          <a:prstGeom prst="rect">
            <a:avLst/>
          </a:prstGeom>
          <a:noFill/>
        </p:spPr>
      </p:pic>
      <p:pic>
        <p:nvPicPr>
          <p:cNvPr id="2055" name="Picture 7" descr="C:\Documents and Settings\User\Рабочий стол\1.1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869160"/>
            <a:ext cx="2312605" cy="1988840"/>
          </a:xfrm>
          <a:prstGeom prst="rect">
            <a:avLst/>
          </a:prstGeom>
          <a:noFill/>
        </p:spPr>
      </p:pic>
      <p:pic>
        <p:nvPicPr>
          <p:cNvPr id="2056" name="Picture 8" descr="C:\Documents and Settings\User\Рабочий стол\1.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834607"/>
            <a:ext cx="2109469" cy="202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Симметрия в широком смысле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      </a:t>
            </a:r>
            <a:r>
              <a:rPr lang="ru-RU" sz="2400" b="1" dirty="0" err="1" smtClean="0"/>
              <a:t>Симме́три́я</a:t>
            </a:r>
            <a:r>
              <a:rPr lang="ru-RU" sz="2400" dirty="0" smtClean="0"/>
              <a:t> (</a:t>
            </a:r>
            <a:r>
              <a:rPr lang="ru-RU" sz="2400" dirty="0" err="1" smtClean="0">
                <a:hlinkClick r:id="rId2" tooltip="Древнегреческий язык"/>
              </a:rPr>
              <a:t>др.-греч</a:t>
            </a:r>
            <a:r>
              <a:rPr lang="ru-RU" sz="2400" dirty="0" smtClean="0">
                <a:hlinkClick r:id="rId2" tooltip="Древнегреческий язык"/>
              </a:rPr>
              <a:t>.</a:t>
            </a:r>
            <a:r>
              <a:rPr lang="ru-RU" sz="2400" dirty="0" smtClean="0"/>
              <a:t> </a:t>
            </a:r>
            <a:r>
              <a:rPr lang="ru-RU" sz="2400" dirty="0" err="1" smtClean="0"/>
              <a:t>συμμετρία </a:t>
            </a:r>
            <a:r>
              <a:rPr lang="ru-RU" sz="2400" dirty="0" smtClean="0"/>
              <a:t>«соразмерность», от </a:t>
            </a:r>
            <a:r>
              <a:rPr lang="ru-RU" sz="2400" dirty="0" err="1" smtClean="0"/>
              <a:t>μετρέω</a:t>
            </a:r>
            <a:r>
              <a:rPr lang="ru-RU" sz="2400" dirty="0" smtClean="0"/>
              <a:t> — «меряю»), в широком смысле — соответствие, неизменность (</a:t>
            </a:r>
            <a:r>
              <a:rPr lang="ru-RU" sz="2400" dirty="0" smtClean="0">
                <a:hlinkClick r:id="rId3" tooltip="Инвариант (физика)"/>
              </a:rPr>
              <a:t>инвариантность</a:t>
            </a:r>
            <a:r>
              <a:rPr lang="ru-RU" sz="2400" dirty="0" smtClean="0"/>
              <a:t>), проявляемые при каких-либо изменениях, </a:t>
            </a:r>
            <a:r>
              <a:rPr lang="ru-RU" sz="2400" dirty="0" smtClean="0">
                <a:hlinkClick r:id="rId4" tooltip="Преобразование (математика)"/>
              </a:rPr>
              <a:t>преобразованиях</a:t>
            </a:r>
            <a:r>
              <a:rPr lang="ru-RU" sz="2400" dirty="0" smtClean="0"/>
              <a:t> (например: </a:t>
            </a:r>
            <a:r>
              <a:rPr lang="ru-RU" sz="2400" dirty="0" smtClean="0">
                <a:hlinkClick r:id="rId5" tooltip="Пространство в физике"/>
              </a:rPr>
              <a:t>положения</a:t>
            </a:r>
            <a:r>
              <a:rPr lang="ru-RU" sz="2400" dirty="0" smtClean="0"/>
              <a:t>,       </a:t>
            </a:r>
            <a:r>
              <a:rPr lang="ru-RU" sz="2400" dirty="0" smtClean="0">
                <a:hlinkClick r:id="rId6" tooltip="Энергия"/>
              </a:rPr>
              <a:t>энергии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7" tooltip="Информация"/>
              </a:rPr>
              <a:t>информации</a:t>
            </a:r>
            <a:r>
              <a:rPr lang="ru-RU" sz="2400" dirty="0" smtClean="0"/>
              <a:t>, другого). </a:t>
            </a:r>
          </a:p>
          <a:p>
            <a:pPr>
              <a:buNone/>
            </a:pPr>
            <a:r>
              <a:rPr lang="ru-RU" sz="2400" dirty="0" smtClean="0"/>
              <a:t>      Двусторонняя симметрия означает, что правая и левая сторона относительно какой-либо плоскости выглядят одинаково.</a:t>
            </a:r>
          </a:p>
          <a:p>
            <a:pPr>
              <a:buNone/>
            </a:pPr>
            <a:r>
              <a:rPr lang="ru-RU" sz="2400" dirty="0" smtClean="0"/>
              <a:t>       Отсутствие или нарушение симметрии называется </a:t>
            </a:r>
            <a:r>
              <a:rPr lang="ru-RU" sz="2400" dirty="0" err="1" smtClean="0"/>
              <a:t>асимметри́ей</a:t>
            </a:r>
            <a:r>
              <a:rPr lang="ru-RU" sz="2400" dirty="0" smtClean="0"/>
              <a:t> или </a:t>
            </a:r>
            <a:r>
              <a:rPr lang="ru-RU" sz="2400" dirty="0" smtClean="0">
                <a:hlinkClick r:id="rId8" tooltip="Аритмия (искусство)"/>
              </a:rPr>
              <a:t>аритмией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  Симметрии могут быть точными или приближёнными.</a:t>
            </a:r>
          </a:p>
          <a:p>
            <a:pPr>
              <a:buNone/>
            </a:pPr>
            <a:r>
              <a:rPr lang="ru-RU" sz="2400" dirty="0" smtClean="0"/>
              <a:t>       Симметрия встречается в геометрии, физике, химии, биологии, а так же в истории, религии и культуре.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Симметрия в геометрии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Геометрическая симметрия — это наиболее известный тип симметрии для многих людей. </a:t>
            </a:r>
          </a:p>
          <a:p>
            <a:pPr>
              <a:buNone/>
            </a:pPr>
            <a:r>
              <a:rPr lang="ru-RU" sz="2400" dirty="0" smtClean="0"/>
              <a:t>       СИММЕ́ТРИ́Я, в геометрии — свойство геометрических фигур. Две точки, лежащие на одном перпендикуляре к данной плоскости (или прямой) по разные стороны и на одинаковом расстоянии от нее, называются симметричными относительно этой плоскости (или прямой). Фигура (плоская или пространственная) симметрична относительно прямой (оси симметрии) или плоскости (</a:t>
            </a:r>
            <a:r>
              <a:rPr lang="ru-RU" sz="2400" dirty="0" err="1" smtClean="0"/>
              <a:t>плоскости</a:t>
            </a:r>
            <a:r>
              <a:rPr lang="ru-RU" sz="2400" dirty="0" smtClean="0"/>
              <a:t> симметрии), если ее точки попарно обладают указанным свойством. Фигура симметрична относительно точки (центр симметрии), если ее точки попарно лежат на прямых, проходящих через центр симметрии, по разные стороны и на равных расстояниях от него.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Немного из истории симметрии в геометрии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Геометрия зародилась в глубокой древности. Строя жилища и храмы, украшая их орнаментами, размечая территории на поверхности земли, измеряя расстояния и площади земельных участков, человек применял свои знания о форме, размерах и взаимном расположении предметов, использовал свои геометрически знания, полученные из наблюдений и опытов.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2051" name="Picture 3" descr="C:\Documents and Settings\User\Рабочий сто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441" y="1412776"/>
            <a:ext cx="4633559" cy="2664296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14340"/>
            <a:ext cx="3795439" cy="2843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Немного из истории симметрии в геометрии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Еще Платон мыслил атомы четырех стихий — земли, воды, огня и воздуха — геометрически симметричными в виде правильных многогранников.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Рабочий стол\4 стихи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229200"/>
            <a:ext cx="4104456" cy="129614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плат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672408" cy="4975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Немного из истории симметрии в геометрии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 Наши соотечественники А.В. Шубников(1887—1970) и В.И. Вернадский (1863—1945) посвятили изучению симметрии всю свою жизнь, считая, что симметрия является фундаментальным свойством природы.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1349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</a:p>
          <a:p>
            <a:pPr>
              <a:buNone/>
            </a:pPr>
            <a:r>
              <a:rPr lang="ru-RU" sz="2100" dirty="0" smtClean="0"/>
              <a:t>                                                                   А. В. Шубников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2100" dirty="0" smtClean="0"/>
              <a:t>В. И. Вернадский</a:t>
            </a:r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  </a:t>
            </a:r>
            <a:endParaRPr lang="ru-RU" sz="1100" dirty="0"/>
          </a:p>
        </p:txBody>
      </p:sp>
      <p:pic>
        <p:nvPicPr>
          <p:cNvPr id="4098" name="Picture 2" descr="C:\Documents and Settings\User\Рабочий стол\вернад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2369243" cy="2952328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шубни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744" y="3863064"/>
            <a:ext cx="2304256" cy="2994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Виды симметрии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Различают следующие виды симметрии:</a:t>
            </a:r>
          </a:p>
          <a:p>
            <a:pPr marL="914400" indent="-914400">
              <a:buNone/>
              <a:defRPr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         </a:t>
            </a:r>
            <a:r>
              <a:rPr lang="ru-RU" b="1" i="1" dirty="0" smtClean="0">
                <a:ln w="1905"/>
                <a:solidFill>
                  <a:srgbClr val="002060"/>
                </a:solidFill>
                <a:latin typeface="Book Antiqua" pitchFamily="18" charset="0"/>
              </a:rPr>
              <a:t>Центральная симметрия</a:t>
            </a:r>
          </a:p>
          <a:p>
            <a:pPr marL="914400" indent="-914400">
              <a:buNone/>
              <a:defRPr/>
            </a:pPr>
            <a:r>
              <a:rPr lang="ru-RU" b="1" i="1" dirty="0" smtClean="0">
                <a:ln w="1905"/>
                <a:solidFill>
                  <a:srgbClr val="002060"/>
                </a:solidFill>
                <a:latin typeface="Book Antiqua" pitchFamily="18" charset="0"/>
              </a:rPr>
              <a:t>          Осевая симметрия</a:t>
            </a:r>
          </a:p>
          <a:p>
            <a:pPr marL="914400" indent="-914400">
              <a:buNone/>
              <a:defRPr/>
            </a:pPr>
            <a:r>
              <a:rPr lang="ru-RU" b="1" i="1" dirty="0" smtClean="0">
                <a:ln w="1905"/>
                <a:solidFill>
                  <a:srgbClr val="002060"/>
                </a:solidFill>
                <a:latin typeface="Book Antiqua" pitchFamily="18" charset="0"/>
              </a:rPr>
              <a:t>          Лучевая симметрия</a:t>
            </a:r>
          </a:p>
          <a:p>
            <a:pPr marL="914400" indent="-914400">
              <a:buNone/>
              <a:defRPr/>
            </a:pPr>
            <a:r>
              <a:rPr lang="ru-RU" b="1" i="1" dirty="0" smtClean="0">
                <a:ln w="1905"/>
                <a:solidFill>
                  <a:srgbClr val="002060"/>
                </a:solidFill>
                <a:latin typeface="Book Antiqua" pitchFamily="18" charset="0"/>
              </a:rPr>
              <a:t>          Зеркальная симметрия</a:t>
            </a:r>
          </a:p>
          <a:p>
            <a:endParaRPr lang="ru-RU" dirty="0">
              <a:latin typeface="Book Antiqua" pitchFamily="18" charset="0"/>
            </a:endParaRPr>
          </a:p>
        </p:txBody>
      </p:sp>
      <p:pic>
        <p:nvPicPr>
          <p:cNvPr id="1026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221088"/>
            <a:ext cx="2084515" cy="263691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76672"/>
            <a:ext cx="1905000" cy="1190625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45685"/>
            <a:ext cx="4464496" cy="2112315"/>
          </a:xfrm>
          <a:prstGeom prst="rect">
            <a:avLst/>
          </a:prstGeom>
          <a:noFill/>
        </p:spPr>
      </p:pic>
      <p:pic>
        <p:nvPicPr>
          <p:cNvPr id="1032" name="Picture 8" descr="C:\Documents and Settings\User\Рабочий стол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204863"/>
            <a:ext cx="2411760" cy="2098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905"/>
                <a:solidFill>
                  <a:srgbClr val="FF0000"/>
                </a:solidFill>
                <a:latin typeface="Book Antiqua" pitchFamily="18" charset="0"/>
              </a:rPr>
              <a:t>Центральная симметрия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Фигура симметрична относительно точки (центр О), если её точки попарно лежат на прямых, проходящих через центр О, по разные стороны и на равных расстояниях от него.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Documents and Settings\User\Рабочий стол\центр сим р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743" y="1700808"/>
            <a:ext cx="4622579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436</Words>
  <Application>Microsoft Office PowerPoint</Application>
  <PresentationFormat>Экран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Симметрия вокруг нас</vt:lpstr>
      <vt:lpstr>Содержание</vt:lpstr>
      <vt:lpstr>Симметрия в широком смысле</vt:lpstr>
      <vt:lpstr>Симметрия в геометрии</vt:lpstr>
      <vt:lpstr>Немного из истории симметрии в геометрии</vt:lpstr>
      <vt:lpstr>Немного из истории симметрии в геометрии</vt:lpstr>
      <vt:lpstr>Немного из истории симметрии в геометрии</vt:lpstr>
      <vt:lpstr>Виды симметрии</vt:lpstr>
      <vt:lpstr>Центральная симметрия</vt:lpstr>
      <vt:lpstr>Осевая симметрия</vt:lpstr>
      <vt:lpstr>Лучевая симметрия</vt:lpstr>
      <vt:lpstr> Зеркальная симметрия</vt:lpstr>
      <vt:lpstr>Симметрия в природе</vt:lpstr>
      <vt:lpstr>Симметрия в природе</vt:lpstr>
      <vt:lpstr>Симметрия мировой в архитектуре</vt:lpstr>
      <vt:lpstr>Симметрия мировой в архитектуре</vt:lpstr>
      <vt:lpstr>Симметрия в архитектуре Ельца </vt:lpstr>
      <vt:lpstr>Симметрия в архитектуре Ельца </vt:lpstr>
      <vt:lpstr>Симметрия в кружеве Ельца</vt:lpstr>
      <vt:lpstr>Симметрия в кружеве Ельца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Симметрия вокруг нас</dc:title>
  <dc:creator>user</dc:creator>
  <cp:lastModifiedBy>user</cp:lastModifiedBy>
  <cp:revision>63</cp:revision>
  <dcterms:modified xsi:type="dcterms:W3CDTF">2015-09-02T19:44:59Z</dcterms:modified>
</cp:coreProperties>
</file>