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  <p:sldMasterId id="2147483674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5143500" type="screen16x9"/>
  <p:notesSz cx="6858000" cy="9144000"/>
  <p:embeddedFontLst>
    <p:embeddedFont>
      <p:font typeface="Questrial" charset="0"/>
      <p:regular r:id="rId16"/>
    </p:embeddedFont>
    <p:embeddedFont>
      <p:font typeface="Arial Black" pitchFamily="34" charset="0"/>
      <p:bold r:id="rId17"/>
    </p:embeddedFont>
    <p:embeddedFont>
      <p:font typeface="Georgia" pitchFamily="18" charset="0"/>
      <p:regular r:id="rId18"/>
      <p:bold r:id="rId19"/>
      <p:italic r:id="rId20"/>
      <p:boldItalic r:id="rId2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6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334962" y="350043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8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849312" y="2287191"/>
            <a:ext cx="6248399" cy="1771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 rot="5400000">
            <a:off x="2917626" y="-1170980"/>
            <a:ext cx="330874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4038599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4648200" y="1289447"/>
            <a:ext cx="4038599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000" b="0" i="0" u="none" strike="noStrike" cap="none" baseline="0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91678"/>
            <a:ext cx="8229600" cy="45065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8229600" cy="1596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2"/>
          </p:nvPr>
        </p:nvSpPr>
        <p:spPr>
          <a:xfrm>
            <a:off x="457200" y="3000375"/>
            <a:ext cx="8229600" cy="1597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4038599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4648200" y="1289447"/>
            <a:ext cx="4038599" cy="1596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3"/>
          </p:nvPr>
        </p:nvSpPr>
        <p:spPr>
          <a:xfrm>
            <a:off x="4648200" y="3000375"/>
            <a:ext cx="4038599" cy="1597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8229600" cy="1596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457200" y="3000375"/>
            <a:ext cx="8229600" cy="1597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4038599" cy="1596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2"/>
          </p:nvPr>
        </p:nvSpPr>
        <p:spPr>
          <a:xfrm>
            <a:off x="4648200" y="1289447"/>
            <a:ext cx="4038599" cy="1596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body" idx="3"/>
          </p:nvPr>
        </p:nvSpPr>
        <p:spPr>
          <a:xfrm>
            <a:off x="457200" y="3000375"/>
            <a:ext cx="8229600" cy="15978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89447"/>
            <a:ext cx="4038599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48200" y="1289447"/>
            <a:ext cx="4038599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 rot="5400000">
            <a:off x="5404842" y="1316236"/>
            <a:ext cx="450651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9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 rot="5400000">
            <a:off x="1213842" y="-664963"/>
            <a:ext cx="450651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962900" y="114300"/>
            <a:ext cx="0" cy="1143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6" name="Shape 6"/>
          <p:cNvGrpSpPr/>
          <p:nvPr/>
        </p:nvGrpSpPr>
        <p:grpSpPr>
          <a:xfrm>
            <a:off x="8153399" y="114299"/>
            <a:ext cx="792161" cy="971549"/>
            <a:chOff x="8153400" y="1524000"/>
            <a:chExt cx="838200" cy="1371600"/>
          </a:xfrm>
        </p:grpSpPr>
        <p:sp>
          <p:nvSpPr>
            <p:cNvPr id="7" name="Shape 7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8331200" y="1524000"/>
              <a:ext cx="125412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8509000" y="1524000"/>
              <a:ext cx="120649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8153400" y="1701800"/>
              <a:ext cx="127000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8331200" y="1701800"/>
              <a:ext cx="125412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8509000" y="1701800"/>
              <a:ext cx="120649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686800" y="1701800"/>
              <a:ext cx="117474" cy="122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8153400" y="1879600"/>
              <a:ext cx="127000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8331200" y="1879600"/>
              <a:ext cx="125412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8509000" y="1879600"/>
              <a:ext cx="120649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686800" y="1879600"/>
              <a:ext cx="117474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8864600" y="1879600"/>
              <a:ext cx="127000" cy="1174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331200" y="20574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8509000" y="2057400"/>
              <a:ext cx="120649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686800" y="20574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8331200" y="22352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8509000" y="2235200"/>
              <a:ext cx="120649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686800" y="22352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153400" y="2413000"/>
              <a:ext cx="127000" cy="125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331200" y="2413000"/>
              <a:ext cx="125412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09000" y="2413000"/>
              <a:ext cx="120649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8686800" y="2413000"/>
              <a:ext cx="117474" cy="1254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8153400" y="2590800"/>
              <a:ext cx="127000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331200" y="2590800"/>
              <a:ext cx="125412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8509000" y="2590800"/>
              <a:ext cx="120649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8686800" y="2590800"/>
              <a:ext cx="117474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8331200" y="2768600"/>
              <a:ext cx="125412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8686800" y="2768600"/>
              <a:ext cx="117474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8" name="Shape 38"/>
          <p:cNvCxnSpPr/>
          <p:nvPr/>
        </p:nvCxnSpPr>
        <p:spPr>
          <a:xfrm>
            <a:off x="7962900" y="114300"/>
            <a:ext cx="0" cy="1143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39" name="Shape 39"/>
          <p:cNvGrpSpPr/>
          <p:nvPr/>
        </p:nvGrpSpPr>
        <p:grpSpPr>
          <a:xfrm>
            <a:off x="8153399" y="114299"/>
            <a:ext cx="792161" cy="971549"/>
            <a:chOff x="8153400" y="1524000"/>
            <a:chExt cx="838200" cy="1371600"/>
          </a:xfrm>
        </p:grpSpPr>
        <p:sp>
          <p:nvSpPr>
            <p:cNvPr id="40" name="Shape 40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331200" y="1524000"/>
              <a:ext cx="125412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509000" y="1524000"/>
              <a:ext cx="120649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153400" y="1701800"/>
              <a:ext cx="127000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331200" y="1701800"/>
              <a:ext cx="125412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509000" y="1701800"/>
              <a:ext cx="120649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8686800" y="1701800"/>
              <a:ext cx="117474" cy="122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8153400" y="1879600"/>
              <a:ext cx="127000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31200" y="1879600"/>
              <a:ext cx="125412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509000" y="1879600"/>
              <a:ext cx="120649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686800" y="1879600"/>
              <a:ext cx="117474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8864600" y="1879600"/>
              <a:ext cx="127000" cy="1174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331200" y="20574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09000" y="2057400"/>
              <a:ext cx="120649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8686800" y="20574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331200" y="22352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8509000" y="2235200"/>
              <a:ext cx="120649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8686800" y="22352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153400" y="2413000"/>
              <a:ext cx="127000" cy="125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8331200" y="2413000"/>
              <a:ext cx="125412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8509000" y="2413000"/>
              <a:ext cx="120649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8686800" y="2413000"/>
              <a:ext cx="117474" cy="1254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8153400" y="2590800"/>
              <a:ext cx="127000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8331200" y="2590800"/>
              <a:ext cx="125412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8509000" y="2590800"/>
              <a:ext cx="120649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8686800" y="2590800"/>
              <a:ext cx="117474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8331200" y="2768600"/>
              <a:ext cx="125412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8686800" y="2768600"/>
              <a:ext cx="117474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71" name="Shape 71"/>
          <p:cNvCxnSpPr/>
          <p:nvPr/>
        </p:nvCxnSpPr>
        <p:spPr>
          <a:xfrm>
            <a:off x="7315200" y="800100"/>
            <a:ext cx="0" cy="337185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72" name="Shape 72"/>
          <p:cNvGrpSpPr/>
          <p:nvPr/>
        </p:nvGrpSpPr>
        <p:grpSpPr>
          <a:xfrm>
            <a:off x="7493000" y="2244327"/>
            <a:ext cx="1338261" cy="1641871"/>
            <a:chOff x="7467600" y="2992436"/>
            <a:chExt cx="1338261" cy="2189162"/>
          </a:xfrm>
        </p:grpSpPr>
        <p:sp>
          <p:nvSpPr>
            <p:cNvPr id="73" name="Shape 73"/>
            <p:cNvSpPr/>
            <p:nvPr/>
          </p:nvSpPr>
          <p:spPr>
            <a:xfrm>
              <a:off x="7467600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7751761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8035925" y="2992436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467600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751761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035925" y="3276600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8320086" y="3276600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7467600" y="3560762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7751761" y="3560762"/>
              <a:ext cx="201611" cy="201611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8035925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320086" y="35607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604250" y="35607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467600" y="3843337"/>
              <a:ext cx="201611" cy="203199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751761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8035925" y="3843337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320086" y="3843337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467600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51761" y="4127500"/>
              <a:ext cx="201611" cy="2031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8035925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20086" y="4127500"/>
              <a:ext cx="201611" cy="2031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8604250" y="4127500"/>
              <a:ext cx="201611" cy="20319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7467600" y="4411662"/>
              <a:ext cx="201611" cy="201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7751761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8035925" y="4411662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20086" y="4411662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467600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751761" y="4695825"/>
              <a:ext cx="201611" cy="2016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8035925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320086" y="4695825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751761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8320086" y="4979987"/>
              <a:ext cx="201611" cy="20161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104" name="Shape 104"/>
          <p:cNvCxnSpPr/>
          <p:nvPr/>
        </p:nvCxnSpPr>
        <p:spPr>
          <a:xfrm>
            <a:off x="304800" y="2114550"/>
            <a:ext cx="8229600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000" b="0" i="0" u="none" strike="noStrike" cap="none" baseline="0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8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Shape 128"/>
          <p:cNvCxnSpPr/>
          <p:nvPr/>
        </p:nvCxnSpPr>
        <p:spPr>
          <a:xfrm>
            <a:off x="7962900" y="114300"/>
            <a:ext cx="0" cy="1143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9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92150" marR="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87425" marR="0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1113" marR="0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986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58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5130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427413" marR="0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▪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8153399" y="114299"/>
            <a:ext cx="792161" cy="971549"/>
            <a:chOff x="8153400" y="1524000"/>
            <a:chExt cx="838200" cy="1371600"/>
          </a:xfrm>
        </p:grpSpPr>
        <p:sp>
          <p:nvSpPr>
            <p:cNvPr id="135" name="Shape 135"/>
            <p:cNvSpPr/>
            <p:nvPr/>
          </p:nvSpPr>
          <p:spPr>
            <a:xfrm>
              <a:off x="8153400" y="15240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8331200" y="1524000"/>
              <a:ext cx="125412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8509000" y="1524000"/>
              <a:ext cx="120649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8153400" y="1701800"/>
              <a:ext cx="127000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8331200" y="1701800"/>
              <a:ext cx="125412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8509000" y="1701800"/>
              <a:ext cx="120649" cy="122237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8686800" y="1701800"/>
              <a:ext cx="117474" cy="122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8153400" y="1879600"/>
              <a:ext cx="127000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331200" y="1879600"/>
              <a:ext cx="125412" cy="11747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8509000" y="1879600"/>
              <a:ext cx="120649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8686800" y="1879600"/>
              <a:ext cx="117474" cy="1174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8864600" y="1879600"/>
              <a:ext cx="127000" cy="1174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8153400" y="2057400"/>
              <a:ext cx="127000" cy="1270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8331200" y="20574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509000" y="2057400"/>
              <a:ext cx="120649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686800" y="20574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8153400" y="2235200"/>
              <a:ext cx="127000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8331200" y="2235200"/>
              <a:ext cx="125412" cy="12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8509000" y="2235200"/>
              <a:ext cx="120649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8686800" y="2235200"/>
              <a:ext cx="117474" cy="127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864600" y="2235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8153400" y="2413000"/>
              <a:ext cx="127000" cy="1254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8331200" y="2413000"/>
              <a:ext cx="125412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8509000" y="2413000"/>
              <a:ext cx="120649" cy="125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8686800" y="2413000"/>
              <a:ext cx="117474" cy="12541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8153400" y="2590800"/>
              <a:ext cx="127000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8331200" y="2590800"/>
              <a:ext cx="125412" cy="11906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8509000" y="2590800"/>
              <a:ext cx="120649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8686800" y="2590800"/>
              <a:ext cx="117474" cy="11906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8331200" y="2768600"/>
              <a:ext cx="125412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686800" y="2768600"/>
              <a:ext cx="117474" cy="12700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mn.fio.ru/works/04x/307/natura.htm" TargetMode="External"/><Relationship Id="rId3" Type="http://schemas.openxmlformats.org/officeDocument/2006/relationships/hyperlink" Target="http://www.philosophy.nsc.ru/journals/philscience/6_99/12_derben.htm" TargetMode="External"/><Relationship Id="rId7" Type="http://schemas.openxmlformats.org/officeDocument/2006/relationships/hyperlink" Target="http://sbiryukova.narod.ru/Geom/Dvig_5_ur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bril2002.narod.ru/botanika.html" TargetMode="External"/><Relationship Id="rId5" Type="http://schemas.openxmlformats.org/officeDocument/2006/relationships/hyperlink" Target="http://home-edu.ru/pages/adzhemnjan/urok21_g.html" TargetMode="External"/><Relationship Id="rId10" Type="http://schemas.openxmlformats.org/officeDocument/2006/relationships/hyperlink" Target="http://www.tmn.fio.ru/works/04x/307/simmetric.htm" TargetMode="External"/><Relationship Id="rId4" Type="http://schemas.openxmlformats.org/officeDocument/2006/relationships/hyperlink" Target="http://www.krugosvet.ru/articles/23/1002320/1002320a3.htm" TargetMode="External"/><Relationship Id="rId9" Type="http://schemas.openxmlformats.org/officeDocument/2006/relationships/hyperlink" Target="http://www.tmn.fio.ru/works/04x/307/r-1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16612" y="215726"/>
            <a:ext cx="6771587" cy="13157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ru" sz="54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Красота, гармония, симметрия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4500" y="2121693"/>
            <a:ext cx="4337049" cy="2356246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/>
          <p:nvPr/>
        </p:nvSpPr>
        <p:spPr>
          <a:xfrm>
            <a:off x="1235671" y="4658751"/>
            <a:ext cx="5952527" cy="39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ru" sz="1200" b="1" dirty="0" smtClean="0">
                <a:solidFill>
                  <a:srgbClr val="FF0066"/>
                </a:solidFill>
              </a:rPr>
              <a:t>Автор: </a:t>
            </a:r>
            <a:r>
              <a:rPr lang="ru" sz="1200" b="1" dirty="0">
                <a:solidFill>
                  <a:srgbClr val="FF0066"/>
                </a:solidFill>
              </a:rPr>
              <a:t>Горских Л. </a:t>
            </a:r>
            <a:r>
              <a:rPr lang="ru" sz="1200" b="1" dirty="0" smtClean="0">
                <a:solidFill>
                  <a:srgbClr val="FF0066"/>
                </a:solidFill>
              </a:rPr>
              <a:t>Н</a:t>
            </a:r>
            <a:r>
              <a:rPr lang="ru" sz="1200" b="1" dirty="0" smtClean="0">
                <a:solidFill>
                  <a:srgbClr val="FF0066"/>
                </a:solidFill>
              </a:rPr>
              <a:t>., учитель математики МАОУ СОШ №36 г.Тамбова</a:t>
            </a:r>
            <a:endParaRPr lang="ru" sz="1200" b="1" dirty="0">
              <a:solidFill>
                <a:srgbClr val="FF0066"/>
              </a:solidFill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200" y="2219325"/>
            <a:ext cx="2670175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Georgia"/>
              <a:buNone/>
            </a:pPr>
            <a:r>
              <a:rPr lang="ru" sz="4000" b="1" i="0" u="none" strike="noStrike" cap="small" baseline="0">
                <a:solidFill>
                  <a:srgbClr val="000066"/>
                </a:solidFill>
                <a:latin typeface="Georgia"/>
                <a:ea typeface="Georgia"/>
                <a:cs typeface="Georgia"/>
                <a:sym typeface="Georgia"/>
              </a:rPr>
              <a:t>Используемые ресурсы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Мы использовали: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Книга Тамбов старый- Тамбов новый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http://www.philosophy.nsc.ru/journals/philscience/6_99/12_derben.htm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http://www.krugosvet.ru/articles/23/1002320/1002320a3.htm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http://home-edu.ru/pages/adzhemnjan/urok21_g.html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http://bril2002.narod.ru/botanika.html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http://www.krugosvet.ru/articles/23/1002320/1002320a3.htm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http://sbiryukova.narod.ru/Geom/Dvig_5_ur.htm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http://www.tmn.fio.ru/works/04x/307/natura.htm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http://www.tmn.fio.ru/works/04x/307/r-1.htm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70000"/>
              <a:buFont typeface="Arial"/>
              <a:buChar char="●"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http://www.tmn.fio.ru/works/04x/307/simmetric.htm</a:t>
            </a:r>
            <a:r>
              <a:rPr lang="ru" sz="1800" b="0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1203440" y="909756"/>
            <a:ext cx="6429259" cy="13157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B6B6"/>
              </a:buClr>
              <a:buSzPct val="25000"/>
              <a:buFont typeface="Arial"/>
              <a:buNone/>
            </a:pPr>
            <a:r>
              <a:rPr lang="ru" sz="5400" b="1" i="0" u="none" strike="noStrike" cap="none" baseline="0">
                <a:solidFill>
                  <a:srgbClr val="91B6B6"/>
                </a:solidFill>
                <a:latin typeface="Arial"/>
                <a:ea typeface="Arial"/>
                <a:cs typeface="Arial"/>
                <a:sym typeface="Arial"/>
              </a:rPr>
              <a:t>Желаем удачи в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B6B6"/>
              </a:buClr>
              <a:buSzPct val="25000"/>
              <a:buFont typeface="Arial"/>
              <a:buNone/>
            </a:pPr>
            <a:r>
              <a:rPr lang="ru" sz="5400" b="1" i="0" u="none" strike="noStrike" cap="none" baseline="0">
                <a:solidFill>
                  <a:srgbClr val="91B6B6"/>
                </a:solidFill>
                <a:latin typeface="Arial"/>
                <a:ea typeface="Arial"/>
                <a:cs typeface="Arial"/>
                <a:sym typeface="Arial"/>
              </a:rPr>
              <a:t> исследованиях</a:t>
            </a:r>
          </a:p>
        </p:txBody>
      </p:sp>
      <p:pic>
        <p:nvPicPr>
          <p:cNvPr id="301" name="Shape 3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1425" y="2350293"/>
            <a:ext cx="3127375" cy="2174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91678"/>
            <a:ext cx="7543800" cy="565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ru" sz="40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М</a:t>
            </a:r>
            <a:r>
              <a:rPr lang="ru" sz="4000">
                <a:solidFill>
                  <a:srgbClr val="FF0066"/>
                </a:solidFill>
              </a:rPr>
              <a:t>озговой штурм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566725" y="803598"/>
            <a:ext cx="7348799" cy="17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ru" sz="2000" b="1" i="0" u="none" strike="noStrike" cap="none" baseline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" sz="2200" b="1" i="0" u="none" strike="noStrike" cap="none" baseline="0">
                <a:solidFill>
                  <a:srgbClr val="FF6600"/>
                </a:solidFill>
                <a:latin typeface="Questrial"/>
                <a:ea typeface="Questrial"/>
                <a:cs typeface="Questrial"/>
                <a:sym typeface="Questrial"/>
              </a:rPr>
              <a:t>Математик любит прежде всего симметрию</a:t>
            </a:r>
          </a:p>
          <a:p>
            <a:pPr marL="342900" marR="0" lvl="0" indent="-342900" algn="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FF6600"/>
                </a:solidFill>
                <a:latin typeface="Questrial"/>
                <a:ea typeface="Questrial"/>
                <a:cs typeface="Questrial"/>
                <a:sym typeface="Questrial"/>
              </a:rPr>
              <a:t>                        Максвелл Д.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FF00FF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FF00FF"/>
                </a:solidFill>
                <a:latin typeface="Questrial"/>
                <a:ea typeface="Questrial"/>
                <a:cs typeface="Questrial"/>
                <a:sym typeface="Questrial"/>
              </a:rPr>
              <a:t>	Красота тесно связана с симметрией</a:t>
            </a:r>
          </a:p>
          <a:p>
            <a:pPr marL="342900" marR="0" lvl="0" indent="-342900" algn="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FF00FF"/>
                </a:solidFill>
                <a:latin typeface="Questrial"/>
                <a:ea typeface="Questrial"/>
                <a:cs typeface="Questrial"/>
                <a:sym typeface="Questrial"/>
              </a:rPr>
              <a:t>                                Вейль Г.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	Симметрия … является той идеей, посредством которой человек на протяжении веков пытался постичь и создать порядок, красоту и совершенство</a:t>
            </a:r>
          </a:p>
          <a:p>
            <a:pPr marL="342900" marR="0" lvl="0" indent="-342900" algn="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                                </a:t>
            </a:r>
            <a:r>
              <a:rPr lang="ru" sz="2200" b="1" i="0" u="none" strike="noStrike" cap="none" baseline="0">
                <a:solidFill>
                  <a:srgbClr val="0000FF"/>
                </a:solidFill>
                <a:latin typeface="Questrial"/>
                <a:ea typeface="Questrial"/>
                <a:cs typeface="Questrial"/>
                <a:sym typeface="Questrial"/>
              </a:rPr>
              <a:t>Вейль Г</a:t>
            </a:r>
            <a:r>
              <a:rPr lang="ru" sz="2200" b="1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008000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  <a:p>
            <a:pPr marL="342900" marR="0" lvl="0" indent="-342900" algn="just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008000"/>
                </a:solidFill>
                <a:latin typeface="Questrial"/>
                <a:ea typeface="Questrial"/>
                <a:cs typeface="Questrial"/>
                <a:sym typeface="Questrial"/>
              </a:rPr>
              <a:t>	Для человеческого разума симметрия обладает, по - видимому, совершенно особой притягательной силой</a:t>
            </a:r>
          </a:p>
          <a:p>
            <a:pPr marL="342900" marR="0" lvl="0" indent="-342900" algn="r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ru" sz="2200" b="1" i="0" u="none" strike="noStrike" cap="none" baseline="0">
                <a:solidFill>
                  <a:srgbClr val="008000"/>
                </a:solidFill>
                <a:latin typeface="Questrial"/>
                <a:ea typeface="Questrial"/>
                <a:cs typeface="Questrial"/>
                <a:sym typeface="Questrial"/>
              </a:rPr>
              <a:t>                                   Фейнман Р.</a:t>
            </a: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01600" y="95250"/>
            <a:ext cx="7899300" cy="968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25000"/>
              <a:buFont typeface="Arial"/>
              <a:buNone/>
            </a:pP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/>
            </a:r>
            <a:br>
              <a:rPr lang="ru"/>
            </a:br>
            <a:endParaRPr lang="ru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Font typeface="Arial"/>
              <a:buNone/>
            </a:pPr>
            <a:endParaRPr sz="6000" cap="none">
              <a:solidFill>
                <a:srgbClr val="FF33CC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25000"/>
              <a:buFont typeface="Arial"/>
              <a:buNone/>
            </a:pPr>
            <a:r>
              <a:rPr lang="ru" sz="3600" b="1" i="0" u="none" strike="noStrike" cap="none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Зна</a:t>
            </a:r>
            <a:r>
              <a:rPr lang="ru" sz="3600" cap="none">
                <a:solidFill>
                  <a:srgbClr val="FF33CC"/>
                </a:solidFill>
              </a:rPr>
              <a:t>ю. У</a:t>
            </a:r>
            <a:r>
              <a:rPr lang="ru" sz="3600" b="1" i="0" u="none" strike="noStrike" cap="none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мею</a:t>
            </a:r>
            <a:r>
              <a:rPr lang="ru" sz="3600" cap="none">
                <a:solidFill>
                  <a:srgbClr val="FF33CC"/>
                </a:solidFill>
              </a:rPr>
              <a:t>.</a:t>
            </a:r>
            <a:r>
              <a:rPr lang="ru" sz="3600" b="1" i="0" u="none" strike="noStrike" cap="none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3600" cap="none">
                <a:solidFill>
                  <a:srgbClr val="FF33CC"/>
                </a:solidFill>
              </a:rPr>
              <a:t>И</a:t>
            </a:r>
            <a:r>
              <a:rPr lang="ru" sz="3600" b="1" i="0" u="none" strike="noStrike" cap="none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нтер</a:t>
            </a:r>
            <a:r>
              <a:rPr lang="ru" sz="3600" cap="none">
                <a:solidFill>
                  <a:srgbClr val="FF33CC"/>
                </a:solidFill>
              </a:rPr>
              <a:t>е</a:t>
            </a:r>
            <a:r>
              <a:rPr lang="ru" sz="3600" b="1" i="0" u="none" strike="noStrike" cap="none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суюсь.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882550"/>
            <a:ext cx="8229600" cy="3588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30479" algn="l" rtl="0">
              <a:spcBef>
                <a:spcPts val="0"/>
              </a:spcBef>
              <a:buClr>
                <a:schemeClr val="dk2"/>
              </a:buClr>
              <a:buSzPct val="100000"/>
              <a:buFont typeface="Arial Black"/>
              <a:buChar char="●"/>
            </a:pPr>
            <a:r>
              <a:rPr lang="ru" sz="3000" b="0" i="0" u="none" strike="noStrike" cap="none" baseline="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красота и симметрия взаимосвязаны;</a:t>
            </a:r>
          </a:p>
          <a:p>
            <a:pPr marL="0" marR="0" lvl="0" indent="-30479" algn="l" rtl="0">
              <a:spcBef>
                <a:spcPts val="0"/>
              </a:spcBef>
              <a:buClr>
                <a:schemeClr val="dk2"/>
              </a:buClr>
              <a:buSzPct val="100000"/>
              <a:buFont typeface="Arial Black"/>
              <a:buChar char="●"/>
            </a:pPr>
            <a:r>
              <a:rPr lang="ru" sz="3000" b="0" i="0" u="none" strike="noStrike" cap="none" baseline="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симметрия встречается в архитектуре, природе и искусстве;</a:t>
            </a:r>
          </a:p>
          <a:p>
            <a:pPr marL="0" marR="0" lvl="0" indent="-30479" algn="l" rtl="0">
              <a:spcBef>
                <a:spcPts val="0"/>
              </a:spcBef>
              <a:buClr>
                <a:srgbClr val="850AFF"/>
              </a:buClr>
              <a:buSzPct val="100000"/>
              <a:buFont typeface="Arial Black"/>
              <a:buChar char="●"/>
            </a:pPr>
            <a:r>
              <a:rPr lang="ru" sz="300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строить фигуры симметричные данным;</a:t>
            </a:r>
          </a:p>
          <a:p>
            <a:pPr marL="0" marR="0" lvl="0" indent="-30479" algn="l" rtl="0">
              <a:spcBef>
                <a:spcPts val="0"/>
              </a:spcBef>
              <a:buClr>
                <a:schemeClr val="dk2"/>
              </a:buClr>
              <a:buSzPct val="100000"/>
              <a:buFont typeface="Arial Black"/>
              <a:buChar char="●"/>
            </a:pPr>
            <a:r>
              <a:rPr lang="ru" sz="3000" b="0" i="0" u="none" strike="noStrike" cap="none" baseline="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симметри</a:t>
            </a:r>
            <a:r>
              <a:rPr lang="ru" sz="300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я</a:t>
            </a:r>
            <a:r>
              <a:rPr lang="ru" sz="3000" b="0" i="0" u="none" strike="noStrike" cap="none" baseline="0">
                <a:solidFill>
                  <a:srgbClr val="850AFF"/>
                </a:solidFill>
                <a:latin typeface="Arial Black"/>
                <a:ea typeface="Arial Black"/>
                <a:cs typeface="Arial Black"/>
                <a:sym typeface="Arial Black"/>
              </a:rPr>
              <a:t> в широком смысле –это  уравновешенность и гармония.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514350" y="590550"/>
            <a:ext cx="4011899" cy="385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052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800" b="1" i="0" u="none" strike="noStrike" cap="none" baseline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Сколько осей симметрии имеет отрезок, прямая, луч?</a:t>
            </a: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052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800" b="1" i="0" u="none" strike="noStrike" cap="none" baseline="0">
                <a:solidFill>
                  <a:srgbClr val="FF66CC"/>
                </a:solidFill>
                <a:latin typeface="Arial"/>
                <a:ea typeface="Arial"/>
                <a:cs typeface="Arial"/>
                <a:sym typeface="Arial"/>
              </a:rPr>
              <a:t>Какие из данных букв имеют ось симметрии?</a:t>
            </a: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052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800" b="1" i="0" u="none" strike="noStrike" cap="none" baseline="0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Имеют ли центр симметрии отрезок, прямая, квадрат?</a:t>
            </a:r>
          </a:p>
          <a:p>
            <a: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052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800" b="1" i="0" u="none" strike="noStrike" cap="none" baseline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Какие из данных букв имеют центр симметрии?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6080125" y="631031"/>
            <a:ext cx="1235074" cy="800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 txBox="1"/>
          <p:nvPr/>
        </p:nvSpPr>
        <p:spPr>
          <a:xfrm>
            <a:off x="7261225" y="1657350"/>
            <a:ext cx="1044575" cy="800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39" name="Shape 2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012019">
            <a:off x="5597618" y="1077466"/>
            <a:ext cx="749112" cy="10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7787981">
            <a:off x="6744912" y="1848991"/>
            <a:ext cx="607175" cy="10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382181">
            <a:off x="5477276" y="2408591"/>
            <a:ext cx="589745" cy="111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8045390">
            <a:off x="7853787" y="1372065"/>
            <a:ext cx="523024" cy="107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6349392">
            <a:off x="5467943" y="3503576"/>
            <a:ext cx="798913" cy="1151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7451454">
            <a:off x="7809514" y="2331864"/>
            <a:ext cx="592520" cy="1108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4296676">
            <a:off x="7223188" y="3248368"/>
            <a:ext cx="679321" cy="1147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012019">
            <a:off x="5597618" y="1106041"/>
            <a:ext cx="749112" cy="10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7787981">
            <a:off x="6744912" y="1877566"/>
            <a:ext cx="607175" cy="108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7382181">
            <a:off x="5477276" y="2437166"/>
            <a:ext cx="589745" cy="111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8045390">
            <a:off x="7853787" y="1400640"/>
            <a:ext cx="523024" cy="1070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6349392">
            <a:off x="5467943" y="3532151"/>
            <a:ext cx="798913" cy="1151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7451454">
            <a:off x="7809514" y="2360439"/>
            <a:ext cx="592520" cy="1108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4296676">
            <a:off x="7223188" y="3276943"/>
            <a:ext cx="679321" cy="1147076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/>
          <p:nvPr/>
        </p:nvSpPr>
        <p:spPr>
          <a:xfrm>
            <a:off x="1175470" y="0"/>
            <a:ext cx="5792483" cy="692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Arial"/>
              <a:buNone/>
            </a:pPr>
            <a:r>
              <a:rPr lang="ru" sz="5400" b="1" i="0" u="none" strike="noStrike" cap="none" baseline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Вам интересно?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ru" sz="3900"/>
              <a:t>План работы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289446"/>
            <a:ext cx="8229600" cy="33087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ru" sz="3000"/>
              <a:t>1. 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3000"/>
              <a:t>Р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азделиться на три  группы;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ru" sz="3000"/>
              <a:t>2.</a:t>
            </a:r>
            <a:r>
              <a:rPr lang="ru" sz="1800"/>
              <a:t> </a:t>
            </a:r>
            <a:r>
              <a:rPr lang="ru" sz="3000"/>
              <a:t>О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бсудить в группах план действий;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ru" sz="3000"/>
              <a:t>3.Н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аметить сроки проведения исследований, поиска информации в Интернете, 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ru" sz="3000"/>
              <a:t>4. П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рове</a:t>
            </a:r>
            <a:r>
              <a:rPr lang="ru" sz="3000"/>
              <a:t>сти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консультаци</a:t>
            </a:r>
            <a:r>
              <a:rPr lang="ru" sz="3000"/>
              <a:t>и</a:t>
            </a: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оформления работ и презентаций.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800100" y="2314575"/>
            <a:ext cx="7708800" cy="217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i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i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Совершить экскурсию в лесопарковую зону;</a:t>
            </a:r>
            <a:b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Посетить Краеведческий музей  г. Тамбова;</a:t>
            </a:r>
            <a:b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Оформить результаты исследования.</a:t>
            </a:r>
            <a:br>
              <a:rPr lang="ru" sz="3000" b="1" i="1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ru" sz="3000" b="1" i="1" u="none" strike="noStrike" cap="small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2283760" y="149051"/>
            <a:ext cx="3128678" cy="692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A7A7"/>
              </a:buClr>
              <a:buSzPct val="25000"/>
              <a:buFont typeface="Arial"/>
              <a:buNone/>
            </a:pPr>
            <a:r>
              <a:rPr lang="ru" sz="5400" b="1" i="0" u="none" strike="noStrike" cap="none" baseline="0">
                <a:solidFill>
                  <a:srgbClr val="57A7A7"/>
                </a:solidFill>
                <a:latin typeface="Arial"/>
                <a:ea typeface="Arial"/>
                <a:cs typeface="Arial"/>
                <a:sym typeface="Arial"/>
              </a:rPr>
              <a:t>Биологи</a:t>
            </a:r>
          </a:p>
        </p:txBody>
      </p:sp>
      <p:pic>
        <p:nvPicPr>
          <p:cNvPr id="266" name="Shape 2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7700" y="4005499"/>
            <a:ext cx="1694350" cy="107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2004374" y="375026"/>
            <a:ext cx="5564099" cy="69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8F"/>
              </a:buClr>
              <a:buSzPct val="25000"/>
              <a:buFont typeface="Arial"/>
              <a:buNone/>
            </a:pPr>
            <a:r>
              <a:rPr lang="ru" sz="3600" b="1" i="0" u="none" strike="noStrike" cap="none" baseline="0">
                <a:solidFill>
                  <a:srgbClr val="FFFF8F"/>
                </a:solidFill>
                <a:latin typeface="Arial"/>
                <a:ea typeface="Arial"/>
                <a:cs typeface="Arial"/>
                <a:sym typeface="Arial"/>
              </a:rPr>
              <a:t>Искусствоведы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317500" y="1304925"/>
            <a:ext cx="7670700" cy="2971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25000"/>
              <a:buFont typeface="Arial"/>
              <a:buNone/>
            </a:pPr>
            <a: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Посетить Картинную галерею г. Тамбова;</a:t>
            </a:r>
            <a:b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Совершить интернет-путешествие в Эрмитаж;</a:t>
            </a:r>
            <a:b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Оформить результаты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25000"/>
              <a:buFont typeface="Arial"/>
              <a:buNone/>
            </a:pPr>
            <a:r>
              <a:rPr lang="ru" sz="3000" b="1" i="0" u="none" strike="noStrike" cap="small" baseline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исследования </a:t>
            </a:r>
          </a:p>
        </p:txBody>
      </p:sp>
      <p:pic>
        <p:nvPicPr>
          <p:cNvPr id="273" name="Shape 2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68175" y="3738487"/>
            <a:ext cx="1814674" cy="136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675" y="129287"/>
            <a:ext cx="1358775" cy="11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lang="ru" sz="4400" b="1" i="0" u="none" strike="noStrike" cap="small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Архитекторы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289450"/>
            <a:ext cx="8229600" cy="352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Посмотреть памятники архитектуры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г. Тамбова;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Совершить интернет- путешествие по Европе;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Обобщить результаты исследования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виде презентации</a:t>
            </a:r>
          </a:p>
        </p:txBody>
      </p:sp>
      <p:pic>
        <p:nvPicPr>
          <p:cNvPr id="281" name="Shape 2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8825" y="4285424"/>
            <a:ext cx="1958375" cy="85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62" y="71437"/>
            <a:ext cx="1914524" cy="1652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57200" y="91677"/>
            <a:ext cx="7543800" cy="971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C004C"/>
              </a:buClr>
              <a:buSzPct val="25000"/>
              <a:buFont typeface="Georgia"/>
              <a:buNone/>
            </a:pPr>
            <a:r>
              <a:rPr lang="ru" sz="4000" b="1" i="0" u="none" strike="noStrike" cap="small" baseline="0">
                <a:solidFill>
                  <a:srgbClr val="4C004C"/>
                </a:solidFill>
                <a:latin typeface="Georgia"/>
                <a:ea typeface="Georgia"/>
                <a:cs typeface="Georgia"/>
                <a:sym typeface="Georgia"/>
              </a:rPr>
              <a:t>Алгоритм действий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304800" y="1289446"/>
            <a:ext cx="8381999" cy="3625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Shape 2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162" y="1518046"/>
            <a:ext cx="5874543" cy="3012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Экран (16:9)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Questrial</vt:lpstr>
      <vt:lpstr>Arial Black</vt:lpstr>
      <vt:lpstr>Georgia</vt:lpstr>
      <vt:lpstr>1_Сеть</vt:lpstr>
      <vt:lpstr>Сеть</vt:lpstr>
      <vt:lpstr>simple-light</vt:lpstr>
      <vt:lpstr>Слайд 1</vt:lpstr>
      <vt:lpstr>Мозговой штурм</vt:lpstr>
      <vt:lpstr>         Знаю. Умею. Интересуюсь.</vt:lpstr>
      <vt:lpstr>Слайд 4</vt:lpstr>
      <vt:lpstr>План работы</vt:lpstr>
      <vt:lpstr>  Совершить экскурсию в лесопарковую зону; Посетить Краеведческий музей  г. Тамбова; Оформить результаты исследования. </vt:lpstr>
      <vt:lpstr>Посетить Картинную галерею г. Тамбова; Совершить интернет-путешествие в Эрмитаж; Оформить результаты  исследования </vt:lpstr>
      <vt:lpstr>Архитекторы</vt:lpstr>
      <vt:lpstr>Алгоритм действий</vt:lpstr>
      <vt:lpstr>Используемые ресурсы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2015-09-05T14:30:53Z</dcterms:modified>
</cp:coreProperties>
</file>