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0" r:id="rId6"/>
    <p:sldId id="268" r:id="rId7"/>
    <p:sldId id="265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683F12-DC60-4A28-8085-36F8062CF891}" type="datetimeFigureOut">
              <a:rPr lang="ru-RU" smtClean="0"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B71887-2593-4F4F-9C1B-14831931799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l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A2AC8-10CD-4D8A-990E-CB45F736384E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8213" name="WordArt 21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559675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Интернет</a:t>
            </a:r>
            <a:endParaRPr lang="ru-RU" sz="3600" kern="1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58775" y="4221163"/>
            <a:ext cx="87852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i="1"/>
              <a:t>Интернет - это глобальная компьютерная сеть, в которой локальные, региональные и корпоративные сети соединены между собой многочисленными каналами передачи информации с высокой пропускной способностью.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3348038" y="1844675"/>
            <a:ext cx="20558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</a:t>
            </a:r>
            <a:r>
              <a:rPr 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Net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8118" name="AutoShape 6"/>
          <p:cNvSpPr>
            <a:spLocks noChangeArrowheads="1"/>
          </p:cNvSpPr>
          <p:nvPr/>
        </p:nvSpPr>
        <p:spPr bwMode="auto">
          <a:xfrm>
            <a:off x="1187450" y="2852738"/>
            <a:ext cx="2794000" cy="568325"/>
          </a:xfrm>
          <a:prstGeom prst="wedgeRoundRectCallout">
            <a:avLst>
              <a:gd name="adj1" fmla="val 42616"/>
              <a:gd name="adj2" fmla="val -146926"/>
              <a:gd name="adj3" fmla="val 16667"/>
            </a:avLst>
          </a:prstGeom>
          <a:solidFill>
            <a:srgbClr val="E7E7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</a:rPr>
              <a:t>inter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«между»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8119" name="AutoShape 7"/>
          <p:cNvSpPr>
            <a:spLocks noChangeArrowheads="1"/>
          </p:cNvSpPr>
          <p:nvPr/>
        </p:nvSpPr>
        <p:spPr bwMode="auto">
          <a:xfrm>
            <a:off x="4643438" y="2852738"/>
            <a:ext cx="3708400" cy="568325"/>
          </a:xfrm>
          <a:prstGeom prst="wedgeRoundRectCallout">
            <a:avLst>
              <a:gd name="adj1" fmla="val -39810"/>
              <a:gd name="adj2" fmla="val -142736"/>
              <a:gd name="adj3" fmla="val 16667"/>
            </a:avLst>
          </a:prstGeom>
          <a:solidFill>
            <a:srgbClr val="E7E7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/>
          <a:lstStyle/>
          <a:p>
            <a:pPr algn="ctr"/>
            <a:r>
              <a:rPr lang="en-US" sz="2400" b="1" i="1" dirty="0">
                <a:solidFill>
                  <a:schemeClr val="bg2">
                    <a:lumMod val="75000"/>
                  </a:schemeClr>
                </a:solidFill>
              </a:rPr>
              <a:t>net, network 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– </a:t>
            </a:r>
            <a:r>
              <a:rPr lang="ru-RU" sz="2400" b="1" dirty="0">
                <a:solidFill>
                  <a:schemeClr val="bg2">
                    <a:lumMod val="75000"/>
                  </a:schemeClr>
                </a:solidFill>
              </a:rPr>
              <a:t>«сеть»</a:t>
            </a:r>
            <a:endParaRPr lang="ru-RU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8303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218117" grpId="0"/>
      <p:bldP spid="218118" grpId="0" animBg="1" autoUpdateAnimBg="0"/>
      <p:bldP spid="2181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527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История</a:t>
            </a:r>
            <a:endParaRPr kumimoji="0" lang="ru-RU" sz="8800" b="1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071864" y="4898752"/>
            <a:ext cx="3780000" cy="144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spcAft>
                <a:spcPts val="100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1990-2000 гг. – Internet открывается для всех, включая коммерческие компании и частных граждан.</a:t>
            </a:r>
          </a:p>
        </p:txBody>
      </p:sp>
      <p:grpSp>
        <p:nvGrpSpPr>
          <p:cNvPr id="31" name="Группа 28"/>
          <p:cNvGrpSpPr/>
          <p:nvPr/>
        </p:nvGrpSpPr>
        <p:grpSpPr>
          <a:xfrm>
            <a:off x="251520" y="1408584"/>
            <a:ext cx="4104456" cy="1512168"/>
            <a:chOff x="251520" y="992664"/>
            <a:chExt cx="4104456" cy="15121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Равнобедренный треугольник 31"/>
            <p:cNvSpPr/>
            <p:nvPr/>
          </p:nvSpPr>
          <p:spPr>
            <a:xfrm rot="5400000">
              <a:off x="3455876" y="1604732"/>
              <a:ext cx="1512168" cy="288032"/>
            </a:xfrm>
            <a:prstGeom prst="triangl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51520" y="1023144"/>
              <a:ext cx="3816424" cy="144016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1969 г. – США, первая глобальная сеть – </a:t>
              </a:r>
              <a:r>
                <a:rPr lang="ru-RU" b="1" dirty="0" err="1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ARPANet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 Объединяла в себе всего                   4 удалённых компьютера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34" name="Группа 25"/>
          <p:cNvGrpSpPr/>
          <p:nvPr/>
        </p:nvGrpSpPr>
        <p:grpSpPr>
          <a:xfrm>
            <a:off x="5076056" y="1434872"/>
            <a:ext cx="3816424" cy="1712952"/>
            <a:chOff x="5076056" y="1064672"/>
            <a:chExt cx="3816424" cy="171295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" name="Прямоугольник 34"/>
            <p:cNvSpPr/>
            <p:nvPr/>
          </p:nvSpPr>
          <p:spPr>
            <a:xfrm>
              <a:off x="5076056" y="1064672"/>
              <a:ext cx="3816424" cy="144016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1970-1980 гг. – США, объединяются между собой суперкомпьютеры университетов и компаний для обмена научной информацией.</a:t>
              </a:r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 flipV="1">
              <a:off x="6269712" y="2489592"/>
              <a:ext cx="1512168" cy="288032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Группа 26"/>
          <p:cNvGrpSpPr/>
          <p:nvPr/>
        </p:nvGrpSpPr>
        <p:grpSpPr>
          <a:xfrm>
            <a:off x="4803264" y="3140968"/>
            <a:ext cx="4065492" cy="1512168"/>
            <a:chOff x="4803264" y="2725048"/>
            <a:chExt cx="4065492" cy="15121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5088756" y="2755652"/>
              <a:ext cx="3780000" cy="144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1974 г. – первое употребление слова «интернет» (сокращение от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internetworking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– «межсетевые соединения»).</a:t>
              </a:r>
            </a:p>
          </p:txBody>
        </p:sp>
        <p:sp>
          <p:nvSpPr>
            <p:cNvPr id="39" name="Равнобедренный треугольник 38"/>
            <p:cNvSpPr/>
            <p:nvPr/>
          </p:nvSpPr>
          <p:spPr>
            <a:xfrm rot="16200000">
              <a:off x="4191196" y="3337116"/>
              <a:ext cx="1512168" cy="288032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Группа 27"/>
          <p:cNvGrpSpPr/>
          <p:nvPr/>
        </p:nvGrpSpPr>
        <p:grpSpPr>
          <a:xfrm>
            <a:off x="249844" y="3161989"/>
            <a:ext cx="3780000" cy="1723876"/>
            <a:chOff x="251520" y="2755652"/>
            <a:chExt cx="3780000" cy="172387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251520" y="2755652"/>
              <a:ext cx="3780000" cy="144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anchor="ctr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1976 г. – создание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Ethernet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– первой локальной сети.</a:t>
              </a:r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flipV="1">
              <a:off x="1403648" y="4191496"/>
              <a:ext cx="1512168" cy="288032"/>
            </a:xfrm>
            <a:prstGeom prst="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Группа 31"/>
          <p:cNvGrpSpPr/>
          <p:nvPr/>
        </p:nvGrpSpPr>
        <p:grpSpPr>
          <a:xfrm>
            <a:off x="251520" y="4869160"/>
            <a:ext cx="4066356" cy="1512168"/>
            <a:chOff x="251520" y="4407520"/>
            <a:chExt cx="4066356" cy="151216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251520" y="4437112"/>
              <a:ext cx="3780000" cy="144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1980-1990 гг. – создана академическая сеть, получившая название </a:t>
              </a:r>
              <a:r>
                <a:rPr lang="ru-RU" b="1" dirty="0" err="1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NSFNet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 Она предназначена для обмена некоммерческой информацией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>
                <a:defRPr/>
              </a:pPr>
              <a:endPara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 rot="5400000">
              <a:off x="3417776" y="5019588"/>
              <a:ext cx="1512168" cy="288032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25985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13" y="2276872"/>
            <a:ext cx="4283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Интернет состоит из многих тысяч </a:t>
            </a:r>
            <a:endParaRPr lang="ru-RU" sz="2000" b="1" dirty="0" smtClean="0"/>
          </a:p>
          <a:p>
            <a:r>
              <a:rPr lang="ru-RU" sz="2000" b="1" dirty="0" smtClean="0"/>
              <a:t>корпоративных</a:t>
            </a:r>
            <a:r>
              <a:rPr lang="ru-RU" sz="2000" b="1" dirty="0"/>
              <a:t>, научных, </a:t>
            </a:r>
            <a:endParaRPr lang="ru-RU" sz="2000" b="1" dirty="0" smtClean="0"/>
          </a:p>
          <a:p>
            <a:r>
              <a:rPr lang="ru-RU" sz="2000" b="1" dirty="0" smtClean="0"/>
              <a:t>правительственных </a:t>
            </a:r>
            <a:r>
              <a:rPr lang="ru-RU" sz="2000" b="1" dirty="0"/>
              <a:t>и домашних </a:t>
            </a:r>
            <a:endParaRPr lang="ru-RU" sz="2000" b="1" dirty="0" smtClean="0"/>
          </a:p>
          <a:p>
            <a:r>
              <a:rPr lang="ru-RU" sz="2000" b="1" dirty="0" smtClean="0"/>
              <a:t>компьютерных сетей. </a:t>
            </a:r>
          </a:p>
          <a:p>
            <a:r>
              <a:rPr lang="ru-RU" sz="2000" b="1" dirty="0" smtClean="0"/>
              <a:t>Компьютер пользователя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с помощью линии </a:t>
            </a:r>
            <a:r>
              <a:rPr lang="ru-RU" sz="2000" b="1" dirty="0" smtClean="0"/>
              <a:t>связи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подключается к компьютеру </a:t>
            </a:r>
            <a:endParaRPr lang="ru-RU" sz="2000" b="1" dirty="0" smtClean="0"/>
          </a:p>
          <a:p>
            <a:r>
              <a:rPr lang="ru-RU" sz="2000" b="1" dirty="0" smtClean="0"/>
              <a:t>провайдера</a:t>
            </a:r>
            <a:r>
              <a:rPr lang="ru-RU" sz="2000" b="1" dirty="0"/>
              <a:t>, который, в свою </a:t>
            </a:r>
            <a:endParaRPr lang="ru-RU" sz="2000" b="1" dirty="0" smtClean="0"/>
          </a:p>
          <a:p>
            <a:r>
              <a:rPr lang="ru-RU" sz="2000" b="1" dirty="0" smtClean="0"/>
              <a:t>очередь </a:t>
            </a:r>
            <a:r>
              <a:rPr lang="ru-RU" sz="2000" b="1" dirty="0"/>
              <a:t>подключен </a:t>
            </a:r>
            <a:endParaRPr lang="ru-RU" sz="2000" b="1" dirty="0" smtClean="0"/>
          </a:p>
          <a:p>
            <a:r>
              <a:rPr lang="ru-RU" sz="2000" b="1" dirty="0" smtClean="0"/>
              <a:t>к </a:t>
            </a:r>
            <a:r>
              <a:rPr lang="ru-RU" sz="2000" b="1" dirty="0"/>
              <a:t>другому компьютеру сети и т.д.</a:t>
            </a:r>
            <a:r>
              <a:rPr lang="ru-RU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3996" y="3852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сети</a:t>
            </a:r>
            <a:endParaRPr lang="ru-RU" sz="7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Схема подключения компьютеров к сети Интерне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38093"/>
            <a:ext cx="4648200" cy="532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79566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1D525-22E4-4F98-80CE-2A493BFC21CA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6632"/>
            <a:ext cx="8496300" cy="4968875"/>
          </a:xfr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5229200"/>
            <a:ext cx="8496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latin typeface="+mn-lt"/>
              </a:rPr>
              <a:t>Например, российская региональная компьютерная сеть Рунет (</a:t>
            </a:r>
            <a:r>
              <a:rPr lang="en-US" sz="2400" b="1" dirty="0">
                <a:latin typeface="+mn-lt"/>
              </a:rPr>
              <a:t>RU)</a:t>
            </a:r>
            <a:r>
              <a:rPr lang="ru-RU" sz="2400" b="1" dirty="0">
                <a:latin typeface="+mn-lt"/>
              </a:rPr>
              <a:t> соединяется многочисленными каналами передачи информации с </a:t>
            </a:r>
            <a:r>
              <a:rPr lang="ru-RU" sz="2400" b="1" dirty="0" err="1">
                <a:latin typeface="+mn-lt"/>
              </a:rPr>
              <a:t>северо</a:t>
            </a:r>
            <a:r>
              <a:rPr lang="ru-RU" sz="2400" b="1" dirty="0">
                <a:latin typeface="+mn-lt"/>
              </a:rPr>
              <a:t> - американской </a:t>
            </a:r>
            <a:r>
              <a:rPr lang="en-US" sz="2400" b="1" dirty="0">
                <a:latin typeface="+mn-lt"/>
              </a:rPr>
              <a:t>(US)</a:t>
            </a:r>
            <a:r>
              <a:rPr lang="ru-RU" sz="2400" b="1" dirty="0">
                <a:latin typeface="+mn-lt"/>
              </a:rPr>
              <a:t>, европейской (</a:t>
            </a:r>
            <a:r>
              <a:rPr lang="en-US" sz="2400" b="1" dirty="0">
                <a:latin typeface="+mn-lt"/>
              </a:rPr>
              <a:t>EU)</a:t>
            </a:r>
            <a:r>
              <a:rPr lang="ru-RU" sz="2400" b="1" dirty="0">
                <a:latin typeface="+mn-lt"/>
              </a:rPr>
              <a:t>, японской </a:t>
            </a:r>
            <a:r>
              <a:rPr lang="en-US" sz="2400" b="1" dirty="0">
                <a:latin typeface="+mn-lt"/>
              </a:rPr>
              <a:t>(JP)</a:t>
            </a:r>
            <a:r>
              <a:rPr lang="ru-RU" sz="2400" b="1" dirty="0">
                <a:latin typeface="+mn-lt"/>
              </a:rPr>
              <a:t> и другими.</a:t>
            </a:r>
          </a:p>
        </p:txBody>
      </p:sp>
    </p:spTree>
    <p:extLst>
      <p:ext uri="{BB962C8B-B14F-4D97-AF65-F5344CB8AC3E}">
        <p14:creationId xmlns:p14="http://schemas.microsoft.com/office/powerpoint/2010/main" val="43825533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7698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21"/>
            <a:ext cx="6516000" cy="112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84975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prodvizhenie-saiyt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7" y="4733876"/>
            <a:ext cx="2052000" cy="21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User\Рабочий стол\termosk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228328"/>
            <a:ext cx="2124000" cy="142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9234" y="2132856"/>
            <a:ext cx="74295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ru-RU" dirty="0">
                <a:latin typeface="Calibri" pitchFamily="34" charset="0"/>
              </a:rPr>
              <a:t>     </a:t>
            </a:r>
            <a:r>
              <a:rPr lang="ru-RU" b="1" dirty="0">
                <a:latin typeface="+mn-lt"/>
              </a:rPr>
              <a:t>Специальная программа (поисковый робот) непрерывно просматривает страницы "Всемирной паутины", выбирает ключевые слова и адреса документов, в которых эти слова обнаружены. </a:t>
            </a:r>
            <a:r>
              <a:rPr lang="en-US" b="1" dirty="0">
                <a:latin typeface="+mn-lt"/>
              </a:rPr>
              <a:t>Web</a:t>
            </a:r>
            <a:r>
              <a:rPr lang="ru-RU" b="1" dirty="0">
                <a:latin typeface="+mn-lt"/>
              </a:rPr>
              <a:t> - сервер принимает от пользователя запрос на поиск, преобразует его и передает специальной программе - поисковой машине.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ru-RU" b="1" dirty="0">
                <a:latin typeface="+mn-lt"/>
              </a:rPr>
              <a:t>    Поисковая машина просматривает базу данных индексов, составляет список страниц, удовлетворяющим условиям запроса (точнее список ссылок на эти страницы) и возвращает его </a:t>
            </a:r>
            <a:r>
              <a:rPr lang="en-US" b="1" dirty="0">
                <a:latin typeface="+mn-lt"/>
              </a:rPr>
              <a:t>Web</a:t>
            </a:r>
            <a:r>
              <a:rPr lang="ru-RU" b="1" dirty="0">
                <a:latin typeface="+mn-lt"/>
              </a:rPr>
              <a:t> – серверу.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ru-RU" b="1" dirty="0">
                <a:latin typeface="+mn-lt"/>
              </a:rPr>
              <a:t>    </a:t>
            </a:r>
            <a:r>
              <a:rPr lang="en-US" b="1" dirty="0">
                <a:latin typeface="+mn-lt"/>
              </a:rPr>
              <a:t>Web</a:t>
            </a:r>
            <a:r>
              <a:rPr lang="ru-RU" b="1" dirty="0">
                <a:latin typeface="+mn-lt"/>
              </a:rPr>
              <a:t> - сервер оформляет результаты выполнения запроса </a:t>
            </a:r>
            <a:endParaRPr lang="ru-RU" b="1" dirty="0" smtClean="0">
              <a:latin typeface="+mn-lt"/>
            </a:endParaRPr>
          </a:p>
          <a:p>
            <a:pPr eaLnBrk="1" hangingPunct="1"/>
            <a:r>
              <a:rPr lang="ru-RU" b="1" dirty="0" smtClean="0">
                <a:latin typeface="+mn-lt"/>
              </a:rPr>
              <a:t>в </a:t>
            </a:r>
            <a:r>
              <a:rPr lang="ru-RU" b="1" dirty="0">
                <a:latin typeface="+mn-lt"/>
              </a:rPr>
              <a:t>удобном для пользователя виде и передает их на машину клиента.</a:t>
            </a:r>
          </a:p>
          <a:p>
            <a:pPr eaLnBrk="1" hangingPunct="1"/>
            <a:endParaRPr lang="ru-RU" b="1" dirty="0">
              <a:latin typeface="+mn-lt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159973" y="228328"/>
            <a:ext cx="6215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Принцип поиска информации в сети</a:t>
            </a:r>
          </a:p>
        </p:txBody>
      </p:sp>
    </p:spTree>
    <p:extLst>
      <p:ext uri="{BB962C8B-B14F-4D97-AF65-F5344CB8AC3E}">
        <p14:creationId xmlns:p14="http://schemas.microsoft.com/office/powerpoint/2010/main" val="233679633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891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Поисковые системы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776" y="1196752"/>
            <a:ext cx="8550696" cy="280076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Поисковая система </a:t>
            </a:r>
            <a:r>
              <a:rPr lang="ru-RU" sz="2000" b="1" dirty="0" smtClean="0">
                <a:cs typeface="Arial" pitchFamily="34" charset="0"/>
              </a:rPr>
              <a:t>— программно-аппаратный комплекс с </a:t>
            </a:r>
            <a:r>
              <a:rPr lang="ru-RU" sz="2000" b="1" dirty="0" err="1" smtClean="0">
                <a:cs typeface="Arial" pitchFamily="34" charset="0"/>
              </a:rPr>
              <a:t>веб-интерфейсом</a:t>
            </a:r>
            <a:r>
              <a:rPr lang="ru-RU" sz="2000" b="1" dirty="0" smtClean="0">
                <a:cs typeface="Arial" pitchFamily="34" charset="0"/>
              </a:rPr>
              <a:t>, предоставляющий возможность поиска информации в интернете. Под поисковой системой обычно подразумевается сайт, на котором размещён интерфейс (</a:t>
            </a:r>
            <a:r>
              <a:rPr lang="ru-RU" sz="2000" b="1" dirty="0" err="1" smtClean="0">
                <a:cs typeface="Arial" pitchFamily="34" charset="0"/>
              </a:rPr>
              <a:t>фронт-энд</a:t>
            </a:r>
            <a:r>
              <a:rPr lang="ru-RU" sz="2000" b="1" dirty="0" smtClean="0">
                <a:cs typeface="Arial" pitchFamily="34" charset="0"/>
              </a:rPr>
              <a:t>) системы. Программной частью поисковой системы является поисковая машина (поисковый движок) — комплекс программ, обеспечивающий функциональность поисковой системы и обычно являющийся коммерческой тайной компании-разработчика поисковой системы.</a:t>
            </a:r>
            <a:endParaRPr lang="ru-RU" sz="2000" b="1" dirty="0">
              <a:cs typeface="Arial" pitchFamily="34" charset="0"/>
            </a:endParaRPr>
          </a:p>
        </p:txBody>
      </p:sp>
      <p:pic>
        <p:nvPicPr>
          <p:cNvPr id="1026" name="Picture 2" descr="D:\откр уроки\интернет поиск\lar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97519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1485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83423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Браузеры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124744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>
                    <a:lumMod val="65000"/>
                    <a:lumOff val="35000"/>
                  </a:schemeClr>
                </a:solidFill>
                <a:cs typeface="Arial" pitchFamily="34" charset="0"/>
              </a:rPr>
              <a:t>Браузер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1">
                    <a:lumMod val="85000"/>
                  </a:schemeClr>
                </a:solidFill>
                <a:cs typeface="Arial" pitchFamily="34" charset="0"/>
              </a:rPr>
              <a:t>— компьютерная программа для просмотра </a:t>
            </a:r>
            <a:r>
              <a:rPr lang="ru-RU" sz="2200" b="1" dirty="0" err="1" smtClean="0">
                <a:solidFill>
                  <a:schemeClr val="tx1">
                    <a:lumMod val="85000"/>
                  </a:schemeClr>
                </a:solidFill>
                <a:cs typeface="Arial" pitchFamily="34" charset="0"/>
              </a:rPr>
              <a:t>веб-страниц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677" y="1918573"/>
            <a:ext cx="7488832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Существует довольно много браузеров. </a:t>
            </a:r>
          </a:p>
          <a:p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Самые популярные: </a:t>
            </a: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Google Chrome, Internet Explorer, Mozilla Firefox, Safari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и </a:t>
            </a: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Opera</a:t>
            </a:r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07" y="3198908"/>
            <a:ext cx="2085537" cy="1978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900567"/>
            <a:ext cx="18002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684" y="3198908"/>
            <a:ext cx="1726632" cy="1709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624403"/>
            <a:ext cx="2132856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1699" y="2564904"/>
            <a:ext cx="2038733" cy="1944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3238054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420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Bukmop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pls</dc:creator>
  <cp:lastModifiedBy>pls</cp:lastModifiedBy>
  <cp:revision>11</cp:revision>
  <dcterms:created xsi:type="dcterms:W3CDTF">2015-09-04T15:17:49Z</dcterms:created>
  <dcterms:modified xsi:type="dcterms:W3CDTF">2015-09-16T17:47:57Z</dcterms:modified>
</cp:coreProperties>
</file>