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6" r:id="rId3"/>
    <p:sldId id="259" r:id="rId4"/>
    <p:sldId id="276" r:id="rId5"/>
    <p:sldId id="280" r:id="rId6"/>
    <p:sldId id="265" r:id="rId7"/>
    <p:sldId id="272" r:id="rId8"/>
    <p:sldId id="263" r:id="rId9"/>
    <p:sldId id="256" r:id="rId10"/>
    <p:sldId id="258" r:id="rId11"/>
    <p:sldId id="278" r:id="rId12"/>
    <p:sldId id="261" r:id="rId13"/>
    <p:sldId id="268" r:id="rId14"/>
    <p:sldId id="257" r:id="rId15"/>
    <p:sldId id="260" r:id="rId16"/>
    <p:sldId id="273" r:id="rId17"/>
    <p:sldId id="271" r:id="rId18"/>
    <p:sldId id="274" r:id="rId19"/>
    <p:sldId id="262" r:id="rId20"/>
    <p:sldId id="275" r:id="rId21"/>
    <p:sldId id="264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10.wmf"/><Relationship Id="rId5" Type="http://schemas.openxmlformats.org/officeDocument/2006/relationships/image" Target="../media/image19.wmf"/><Relationship Id="rId4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38D4-A4A3-4BBB-B0C5-F6A0DF23661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E3DF-6EB4-4017-8D30-8282A96E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38D4-A4A3-4BBB-B0C5-F6A0DF23661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E3DF-6EB4-4017-8D30-8282A96E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38D4-A4A3-4BBB-B0C5-F6A0DF23661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E3DF-6EB4-4017-8D30-8282A96E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38D4-A4A3-4BBB-B0C5-F6A0DF23661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E3DF-6EB4-4017-8D30-8282A96E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38D4-A4A3-4BBB-B0C5-F6A0DF23661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E3DF-6EB4-4017-8D30-8282A96E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38D4-A4A3-4BBB-B0C5-F6A0DF23661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E3DF-6EB4-4017-8D30-8282A96E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38D4-A4A3-4BBB-B0C5-F6A0DF23661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E3DF-6EB4-4017-8D30-8282A96E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38D4-A4A3-4BBB-B0C5-F6A0DF23661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E3DF-6EB4-4017-8D30-8282A96E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38D4-A4A3-4BBB-B0C5-F6A0DF23661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E3DF-6EB4-4017-8D30-8282A96E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38D4-A4A3-4BBB-B0C5-F6A0DF23661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E3DF-6EB4-4017-8D30-8282A96E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38D4-A4A3-4BBB-B0C5-F6A0DF23661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E3DF-6EB4-4017-8D30-8282A96E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C38D4-A4A3-4BBB-B0C5-F6A0DF23661A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2E3DF-6EB4-4017-8D30-8282A96EE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4936" cy="614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" y="76200"/>
            <a:ext cx="9067800" cy="6705600"/>
            <a:chOff x="168" y="176"/>
            <a:chExt cx="5408" cy="3928"/>
          </a:xfrm>
        </p:grpSpPr>
        <p:sp>
          <p:nvSpPr>
            <p:cNvPr id="29699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57200" y="177800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/>
              <a:t> Объем куба равен 12. Найдите объем четырехугольной пирамиды, основанием которой является грань куба, а вершиной — центр куба. 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9" name="Freeform 13"/>
          <p:cNvSpPr>
            <a:spLocks/>
          </p:cNvSpPr>
          <p:nvPr/>
        </p:nvSpPr>
        <p:spPr bwMode="auto">
          <a:xfrm>
            <a:off x="1684338" y="3621088"/>
            <a:ext cx="1504950" cy="1514475"/>
          </a:xfrm>
          <a:custGeom>
            <a:avLst/>
            <a:gdLst/>
            <a:ahLst/>
            <a:cxnLst>
              <a:cxn ang="0">
                <a:pos x="948" y="954"/>
              </a:cxn>
              <a:cxn ang="0">
                <a:pos x="0" y="945"/>
              </a:cxn>
              <a:cxn ang="0">
                <a:pos x="9" y="0"/>
              </a:cxn>
            </a:cxnLst>
            <a:rect l="0" t="0" r="r" b="b"/>
            <a:pathLst>
              <a:path w="948" h="954">
                <a:moveTo>
                  <a:pt x="948" y="954"/>
                </a:moveTo>
                <a:lnTo>
                  <a:pt x="0" y="945"/>
                </a:lnTo>
                <a:lnTo>
                  <a:pt x="9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0" name="Freeform 14"/>
          <p:cNvSpPr>
            <a:spLocks/>
          </p:cNvSpPr>
          <p:nvPr/>
        </p:nvSpPr>
        <p:spPr bwMode="auto">
          <a:xfrm>
            <a:off x="860425" y="5116513"/>
            <a:ext cx="828675" cy="552450"/>
          </a:xfrm>
          <a:custGeom>
            <a:avLst/>
            <a:gdLst/>
            <a:ahLst/>
            <a:cxnLst>
              <a:cxn ang="0">
                <a:pos x="522" y="0"/>
              </a:cxn>
              <a:cxn ang="0">
                <a:pos x="0" y="348"/>
              </a:cxn>
            </a:cxnLst>
            <a:rect l="0" t="0" r="r" b="b"/>
            <a:pathLst>
              <a:path w="522" h="348">
                <a:moveTo>
                  <a:pt x="522" y="0"/>
                </a:moveTo>
                <a:lnTo>
                  <a:pt x="0" y="348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1" name="Freeform 15"/>
          <p:cNvSpPr>
            <a:spLocks/>
          </p:cNvSpPr>
          <p:nvPr/>
        </p:nvSpPr>
        <p:spPr bwMode="auto">
          <a:xfrm>
            <a:off x="2022475" y="4616450"/>
            <a:ext cx="361950" cy="1052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8" y="663"/>
              </a:cxn>
            </a:cxnLst>
            <a:rect l="0" t="0" r="r" b="b"/>
            <a:pathLst>
              <a:path w="228" h="663">
                <a:moveTo>
                  <a:pt x="0" y="0"/>
                </a:moveTo>
                <a:lnTo>
                  <a:pt x="228" y="663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58800" y="1447800"/>
            <a:ext cx="1981200" cy="674688"/>
            <a:chOff x="1776" y="1045"/>
            <a:chExt cx="1248" cy="425"/>
          </a:xfrm>
        </p:grpSpPr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1776" y="1056"/>
              <a:ext cx="1248" cy="384"/>
            </a:xfrm>
            <a:prstGeom prst="rect">
              <a:avLst/>
            </a:prstGeom>
            <a:solidFill>
              <a:srgbClr val="FF3300">
                <a:alpha val="3999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9714" name="Object 18"/>
            <p:cNvGraphicFramePr>
              <a:graphicFrameLocks noChangeAspect="1"/>
            </p:cNvGraphicFramePr>
            <p:nvPr/>
          </p:nvGraphicFramePr>
          <p:xfrm>
            <a:off x="1805" y="1045"/>
            <a:ext cx="1187" cy="425"/>
          </p:xfrm>
          <a:graphic>
            <a:graphicData uri="http://schemas.openxmlformats.org/presentationml/2006/ole">
              <p:oleObj spid="_x0000_s1032" name="Формула" r:id="rId3" imgW="672840" imgH="241200" progId="Equation.3">
                <p:embed/>
              </p:oleObj>
            </a:graphicData>
          </a:graphic>
        </p:graphicFrame>
      </p:grpSp>
      <p:sp>
        <p:nvSpPr>
          <p:cNvPr id="29715" name="Freeform 19"/>
          <p:cNvSpPr>
            <a:spLocks/>
          </p:cNvSpPr>
          <p:nvPr/>
        </p:nvSpPr>
        <p:spPr bwMode="auto">
          <a:xfrm>
            <a:off x="2022475" y="4611688"/>
            <a:ext cx="1171575" cy="514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38" y="324"/>
              </a:cxn>
            </a:cxnLst>
            <a:rect l="0" t="0" r="r" b="b"/>
            <a:pathLst>
              <a:path w="738" h="324">
                <a:moveTo>
                  <a:pt x="0" y="0"/>
                </a:moveTo>
                <a:lnTo>
                  <a:pt x="738" y="324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6" name="Freeform 20"/>
          <p:cNvSpPr>
            <a:spLocks/>
          </p:cNvSpPr>
          <p:nvPr/>
        </p:nvSpPr>
        <p:spPr bwMode="auto">
          <a:xfrm>
            <a:off x="1689100" y="4606925"/>
            <a:ext cx="333375" cy="509588"/>
          </a:xfrm>
          <a:custGeom>
            <a:avLst/>
            <a:gdLst/>
            <a:ahLst/>
            <a:cxnLst>
              <a:cxn ang="0">
                <a:pos x="210" y="0"/>
              </a:cxn>
              <a:cxn ang="0">
                <a:pos x="0" y="321"/>
              </a:cxn>
            </a:cxnLst>
            <a:rect l="0" t="0" r="r" b="b"/>
            <a:pathLst>
              <a:path w="210" h="321">
                <a:moveTo>
                  <a:pt x="210" y="0"/>
                </a:moveTo>
                <a:lnTo>
                  <a:pt x="0" y="321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7" name="Freeform 21"/>
          <p:cNvSpPr>
            <a:spLocks/>
          </p:cNvSpPr>
          <p:nvPr/>
        </p:nvSpPr>
        <p:spPr bwMode="auto">
          <a:xfrm>
            <a:off x="860425" y="4602163"/>
            <a:ext cx="1162050" cy="1066800"/>
          </a:xfrm>
          <a:custGeom>
            <a:avLst/>
            <a:gdLst/>
            <a:ahLst/>
            <a:cxnLst>
              <a:cxn ang="0">
                <a:pos x="732" y="0"/>
              </a:cxn>
              <a:cxn ang="0">
                <a:pos x="0" y="672"/>
              </a:cxn>
            </a:cxnLst>
            <a:rect l="0" t="0" r="r" b="b"/>
            <a:pathLst>
              <a:path w="732" h="672">
                <a:moveTo>
                  <a:pt x="732" y="0"/>
                </a:moveTo>
                <a:lnTo>
                  <a:pt x="0" y="672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8" name="Freeform 22"/>
          <p:cNvSpPr>
            <a:spLocks/>
          </p:cNvSpPr>
          <p:nvPr/>
        </p:nvSpPr>
        <p:spPr bwMode="auto">
          <a:xfrm>
            <a:off x="855663" y="3616325"/>
            <a:ext cx="2333625" cy="2047875"/>
          </a:xfrm>
          <a:custGeom>
            <a:avLst/>
            <a:gdLst/>
            <a:ahLst/>
            <a:cxnLst>
              <a:cxn ang="0">
                <a:pos x="960" y="1290"/>
              </a:cxn>
              <a:cxn ang="0">
                <a:pos x="0" y="1290"/>
              </a:cxn>
              <a:cxn ang="0">
                <a:pos x="6" y="321"/>
              </a:cxn>
              <a:cxn ang="0">
                <a:pos x="528" y="0"/>
              </a:cxn>
              <a:cxn ang="0">
                <a:pos x="1458" y="0"/>
              </a:cxn>
              <a:cxn ang="0">
                <a:pos x="1470" y="957"/>
              </a:cxn>
              <a:cxn ang="0">
                <a:pos x="960" y="1290"/>
              </a:cxn>
              <a:cxn ang="0">
                <a:pos x="960" y="1284"/>
              </a:cxn>
            </a:cxnLst>
            <a:rect l="0" t="0" r="r" b="b"/>
            <a:pathLst>
              <a:path w="1470" h="1290">
                <a:moveTo>
                  <a:pt x="960" y="1290"/>
                </a:moveTo>
                <a:lnTo>
                  <a:pt x="0" y="1290"/>
                </a:lnTo>
                <a:lnTo>
                  <a:pt x="6" y="321"/>
                </a:lnTo>
                <a:lnTo>
                  <a:pt x="528" y="0"/>
                </a:lnTo>
                <a:lnTo>
                  <a:pt x="1458" y="0"/>
                </a:lnTo>
                <a:lnTo>
                  <a:pt x="1470" y="957"/>
                </a:lnTo>
                <a:lnTo>
                  <a:pt x="960" y="1290"/>
                </a:lnTo>
                <a:lnTo>
                  <a:pt x="960" y="1284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9" name="Freeform 23"/>
          <p:cNvSpPr>
            <a:spLocks/>
          </p:cNvSpPr>
          <p:nvPr/>
        </p:nvSpPr>
        <p:spPr bwMode="auto">
          <a:xfrm>
            <a:off x="860425" y="4125913"/>
            <a:ext cx="1533525" cy="1543050"/>
          </a:xfrm>
          <a:custGeom>
            <a:avLst/>
            <a:gdLst/>
            <a:ahLst/>
            <a:cxnLst>
              <a:cxn ang="0">
                <a:pos x="960" y="972"/>
              </a:cxn>
              <a:cxn ang="0">
                <a:pos x="966" y="0"/>
              </a:cxn>
              <a:cxn ang="0">
                <a:pos x="0" y="3"/>
              </a:cxn>
            </a:cxnLst>
            <a:rect l="0" t="0" r="r" b="b"/>
            <a:pathLst>
              <a:path w="966" h="972">
                <a:moveTo>
                  <a:pt x="960" y="972"/>
                </a:moveTo>
                <a:lnTo>
                  <a:pt x="966" y="0"/>
                </a:lnTo>
                <a:lnTo>
                  <a:pt x="0" y="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0" name="Freeform 24"/>
          <p:cNvSpPr>
            <a:spLocks/>
          </p:cNvSpPr>
          <p:nvPr/>
        </p:nvSpPr>
        <p:spPr bwMode="auto">
          <a:xfrm>
            <a:off x="2384425" y="3611563"/>
            <a:ext cx="762000" cy="514350"/>
          </a:xfrm>
          <a:custGeom>
            <a:avLst/>
            <a:gdLst/>
            <a:ahLst/>
            <a:cxnLst>
              <a:cxn ang="0">
                <a:pos x="480" y="0"/>
              </a:cxn>
              <a:cxn ang="0">
                <a:pos x="0" y="324"/>
              </a:cxn>
            </a:cxnLst>
            <a:rect l="0" t="0" r="r" b="b"/>
            <a:pathLst>
              <a:path w="480" h="324">
                <a:moveTo>
                  <a:pt x="480" y="0"/>
                </a:moveTo>
                <a:lnTo>
                  <a:pt x="0" y="32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1" name="Freeform 25"/>
          <p:cNvSpPr>
            <a:spLocks/>
          </p:cNvSpPr>
          <p:nvPr/>
        </p:nvSpPr>
        <p:spPr bwMode="auto">
          <a:xfrm>
            <a:off x="2016125" y="3878263"/>
            <a:ext cx="12700" cy="1498600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944"/>
              </a:cxn>
            </a:cxnLst>
            <a:rect l="0" t="0" r="r" b="b"/>
            <a:pathLst>
              <a:path w="8" h="944">
                <a:moveTo>
                  <a:pt x="8" y="0"/>
                </a:moveTo>
                <a:lnTo>
                  <a:pt x="0" y="944"/>
                </a:lnTo>
              </a:path>
            </a:pathLst>
          </a:custGeom>
          <a:noFill/>
          <a:ln w="9525" cap="flat">
            <a:solidFill>
              <a:srgbClr val="FF0000"/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2" name="AutoShape 26"/>
          <p:cNvSpPr>
            <a:spLocks noChangeArrowheads="1"/>
          </p:cNvSpPr>
          <p:nvPr/>
        </p:nvSpPr>
        <p:spPr bwMode="auto">
          <a:xfrm>
            <a:off x="3505200" y="990600"/>
            <a:ext cx="4114800" cy="457200"/>
          </a:xfrm>
          <a:prstGeom prst="wedgeRectCallout">
            <a:avLst>
              <a:gd name="adj1" fmla="val -47144"/>
              <a:gd name="adj2" fmla="val 134028"/>
            </a:avLst>
          </a:prstGeom>
          <a:gradFill rotWithShape="1">
            <a:gsLst>
              <a:gs pos="0">
                <a:srgbClr val="33CCFF">
                  <a:alpha val="24001"/>
                </a:srgbClr>
              </a:gs>
              <a:gs pos="100000">
                <a:srgbClr val="66FFFF">
                  <a:alpha val="25999"/>
                </a:srgbClr>
              </a:gs>
            </a:gsLst>
            <a:lin ang="5400000" scaled="1"/>
          </a:gradFill>
          <a:ln w="9525">
            <a:solidFill>
              <a:srgbClr val="0066FF">
                <a:alpha val="14000"/>
              </a:srgbClr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Найдем отношение объемов</a:t>
            </a: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558800" y="2192338"/>
            <a:ext cx="2400300" cy="838200"/>
            <a:chOff x="-8" y="1104"/>
            <a:chExt cx="1512" cy="528"/>
          </a:xfrm>
        </p:grpSpPr>
        <p:sp>
          <p:nvSpPr>
            <p:cNvPr id="29724" name="Rectangle 28"/>
            <p:cNvSpPr>
              <a:spLocks noChangeArrowheads="1"/>
            </p:cNvSpPr>
            <p:nvPr/>
          </p:nvSpPr>
          <p:spPr bwMode="auto">
            <a:xfrm>
              <a:off x="0" y="1128"/>
              <a:ext cx="1344" cy="480"/>
            </a:xfrm>
            <a:prstGeom prst="rect">
              <a:avLst/>
            </a:prstGeom>
            <a:solidFill>
              <a:srgbClr val="FF3300">
                <a:alpha val="3999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25" name="Text Box 29"/>
            <p:cNvSpPr txBox="1">
              <a:spLocks noChangeArrowheads="1"/>
            </p:cNvSpPr>
            <p:nvPr/>
          </p:nvSpPr>
          <p:spPr bwMode="auto">
            <a:xfrm>
              <a:off x="-8" y="1208"/>
              <a:ext cx="1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</a:t>
              </a:r>
              <a:r>
                <a:rPr lang="ru-RU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пир.</a:t>
              </a: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</a:t>
              </a:r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</a:t>
              </a: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  <a:r>
                <a:rPr lang="en-US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648" y="1104"/>
              <a:ext cx="239" cy="528"/>
              <a:chOff x="2144" y="672"/>
              <a:chExt cx="239" cy="528"/>
            </a:xfrm>
          </p:grpSpPr>
          <p:sp>
            <p:nvSpPr>
              <p:cNvPr id="29727" name="Rectangle 31"/>
              <p:cNvSpPr>
                <a:spLocks noChangeArrowheads="1"/>
              </p:cNvSpPr>
              <p:nvPr/>
            </p:nvSpPr>
            <p:spPr bwMode="auto">
              <a:xfrm>
                <a:off x="2144" y="672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29728" name="Rectangle 32"/>
              <p:cNvSpPr>
                <a:spLocks noChangeArrowheads="1"/>
              </p:cNvSpPr>
              <p:nvPr/>
            </p:nvSpPr>
            <p:spPr bwMode="auto">
              <a:xfrm>
                <a:off x="2160" y="912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29729" name="Line 33"/>
              <p:cNvSpPr>
                <a:spLocks noChangeShapeType="1"/>
              </p:cNvSpPr>
              <p:nvPr/>
            </p:nvSpPr>
            <p:spPr bwMode="auto">
              <a:xfrm>
                <a:off x="2160" y="928"/>
                <a:ext cx="19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29730" name="Object 34"/>
          <p:cNvGraphicFramePr>
            <a:graphicFrameLocks noChangeAspect="1"/>
          </p:cNvGraphicFramePr>
          <p:nvPr/>
        </p:nvGraphicFramePr>
        <p:xfrm>
          <a:off x="3073400" y="1735138"/>
          <a:ext cx="1084263" cy="1114425"/>
        </p:xfrm>
        <a:graphic>
          <a:graphicData uri="http://schemas.openxmlformats.org/presentationml/2006/ole">
            <p:oleObj spid="_x0000_s1026" name="Формула" r:id="rId4" imgW="457200" imgH="469800" progId="Equation.3">
              <p:embed/>
            </p:oleObj>
          </a:graphicData>
        </a:graphic>
      </p:graphicFrame>
      <p:graphicFrame>
        <p:nvGraphicFramePr>
          <p:cNvPr id="29731" name="Object 35"/>
          <p:cNvGraphicFramePr>
            <a:graphicFrameLocks noChangeAspect="1"/>
          </p:cNvGraphicFramePr>
          <p:nvPr/>
        </p:nvGraphicFramePr>
        <p:xfrm>
          <a:off x="4205288" y="1811338"/>
          <a:ext cx="2044700" cy="1384300"/>
        </p:xfrm>
        <a:graphic>
          <a:graphicData uri="http://schemas.openxmlformats.org/presentationml/2006/ole">
            <p:oleObj spid="_x0000_s1027" name="Формула" r:id="rId5" imgW="863280" imgH="583920" progId="Equation.3">
              <p:embed/>
            </p:oleObj>
          </a:graphicData>
        </a:graphic>
      </p:graphicFrame>
      <p:graphicFrame>
        <p:nvGraphicFramePr>
          <p:cNvPr id="29732" name="Object 36"/>
          <p:cNvGraphicFramePr>
            <a:graphicFrameLocks noChangeAspect="1"/>
          </p:cNvGraphicFramePr>
          <p:nvPr/>
        </p:nvGraphicFramePr>
        <p:xfrm>
          <a:off x="6350000" y="1811338"/>
          <a:ext cx="422275" cy="1393825"/>
        </p:xfrm>
        <a:graphic>
          <a:graphicData uri="http://schemas.openxmlformats.org/presentationml/2006/ole">
            <p:oleObj spid="_x0000_s1028" name="Формула" r:id="rId6" imgW="177480" imgH="583920" progId="Equation.3">
              <p:embed/>
            </p:oleObj>
          </a:graphicData>
        </a:graphic>
      </p:graphicFrame>
      <p:graphicFrame>
        <p:nvGraphicFramePr>
          <p:cNvPr id="29733" name="Object 37"/>
          <p:cNvGraphicFramePr>
            <a:graphicFrameLocks noChangeAspect="1"/>
          </p:cNvGraphicFramePr>
          <p:nvPr/>
        </p:nvGraphicFramePr>
        <p:xfrm>
          <a:off x="6883400" y="1811338"/>
          <a:ext cx="660400" cy="973137"/>
        </p:xfrm>
        <a:graphic>
          <a:graphicData uri="http://schemas.openxmlformats.org/presentationml/2006/ole">
            <p:oleObj spid="_x0000_s1029" name="Формула" r:id="rId7" imgW="266400" imgH="393480" progId="Equation.3">
              <p:embed/>
            </p:oleObj>
          </a:graphicData>
        </a:graphic>
      </p:graphicFrame>
      <p:grpSp>
        <p:nvGrpSpPr>
          <p:cNvPr id="6" name="Group 38"/>
          <p:cNvGrpSpPr>
            <a:grpSpLocks/>
          </p:cNvGrpSpPr>
          <p:nvPr/>
        </p:nvGrpSpPr>
        <p:grpSpPr bwMode="auto">
          <a:xfrm rot="514741">
            <a:off x="5334000" y="1873250"/>
            <a:ext cx="603250" cy="1008063"/>
            <a:chOff x="3876" y="1432"/>
            <a:chExt cx="304" cy="800"/>
          </a:xfrm>
        </p:grpSpPr>
        <p:sp>
          <p:nvSpPr>
            <p:cNvPr id="29735" name="Freeform 39"/>
            <p:cNvSpPr>
              <a:spLocks/>
            </p:cNvSpPr>
            <p:nvPr/>
          </p:nvSpPr>
          <p:spPr bwMode="auto">
            <a:xfrm>
              <a:off x="3876" y="1432"/>
              <a:ext cx="112" cy="2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232"/>
                </a:cxn>
              </a:cxnLst>
              <a:rect l="0" t="0" r="r" b="b"/>
              <a:pathLst>
                <a:path w="112" h="232">
                  <a:moveTo>
                    <a:pt x="0" y="0"/>
                  </a:moveTo>
                  <a:cubicBezTo>
                    <a:pt x="19" y="39"/>
                    <a:pt x="89" y="184"/>
                    <a:pt x="112" y="23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36" name="Freeform 40"/>
            <p:cNvSpPr>
              <a:spLocks/>
            </p:cNvSpPr>
            <p:nvPr/>
          </p:nvSpPr>
          <p:spPr bwMode="auto">
            <a:xfrm>
              <a:off x="4068" y="2000"/>
              <a:ext cx="112" cy="2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232"/>
                </a:cxn>
              </a:cxnLst>
              <a:rect l="0" t="0" r="r" b="b"/>
              <a:pathLst>
                <a:path w="112" h="232">
                  <a:moveTo>
                    <a:pt x="0" y="0"/>
                  </a:moveTo>
                  <a:cubicBezTo>
                    <a:pt x="19" y="39"/>
                    <a:pt x="89" y="184"/>
                    <a:pt x="112" y="23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9737" name="Object 41"/>
          <p:cNvGraphicFramePr>
            <a:graphicFrameLocks noChangeAspect="1"/>
          </p:cNvGraphicFramePr>
          <p:nvPr/>
        </p:nvGraphicFramePr>
        <p:xfrm>
          <a:off x="4810125" y="3841750"/>
          <a:ext cx="1279525" cy="1317625"/>
        </p:xfrm>
        <a:graphic>
          <a:graphicData uri="http://schemas.openxmlformats.org/presentationml/2006/ole">
            <p:oleObj spid="_x0000_s1030" name="Формула" r:id="rId8" imgW="457200" imgH="469800" progId="Equation.3">
              <p:embed/>
            </p:oleObj>
          </a:graphicData>
        </a:graphic>
      </p:graphicFrame>
      <p:graphicFrame>
        <p:nvGraphicFramePr>
          <p:cNvPr id="29738" name="Object 42"/>
          <p:cNvGraphicFramePr>
            <a:graphicFrameLocks noChangeAspect="1"/>
          </p:cNvGraphicFramePr>
          <p:nvPr/>
        </p:nvGraphicFramePr>
        <p:xfrm>
          <a:off x="6049963" y="3949700"/>
          <a:ext cx="427037" cy="1101725"/>
        </p:xfrm>
        <a:graphic>
          <a:graphicData uri="http://schemas.openxmlformats.org/presentationml/2006/ole">
            <p:oleObj spid="_x0000_s1031" name="Формула" r:id="rId9" imgW="152280" imgH="393480" progId="Equation.3">
              <p:embed/>
            </p:oleObj>
          </a:graphicData>
        </a:graphic>
      </p:graphicFrame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4800600" y="6019800"/>
            <a:ext cx="3671888" cy="646113"/>
            <a:chOff x="3024" y="1408"/>
            <a:chExt cx="2313" cy="407"/>
          </a:xfrm>
        </p:grpSpPr>
        <p:grpSp>
          <p:nvGrpSpPr>
            <p:cNvPr id="8" name="Group 44"/>
            <p:cNvGrpSpPr>
              <a:grpSpLocks/>
            </p:cNvGrpSpPr>
            <p:nvPr/>
          </p:nvGrpSpPr>
          <p:grpSpPr bwMode="auto">
            <a:xfrm>
              <a:off x="4390" y="1512"/>
              <a:ext cx="579" cy="236"/>
              <a:chOff x="1849" y="2478"/>
              <a:chExt cx="657" cy="374"/>
            </a:xfrm>
          </p:grpSpPr>
          <p:sp>
            <p:nvSpPr>
              <p:cNvPr id="29741" name="Text Box 45"/>
              <p:cNvSpPr txBox="1">
                <a:spLocks noChangeArrowheads="1"/>
              </p:cNvSpPr>
              <p:nvPr/>
            </p:nvSpPr>
            <p:spPr bwMode="auto">
              <a:xfrm>
                <a:off x="1858" y="2491"/>
                <a:ext cx="274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3</a:t>
                </a:r>
              </a:p>
            </p:txBody>
          </p:sp>
          <p:sp>
            <p:nvSpPr>
              <p:cNvPr id="29742" name="Text Box 46"/>
              <p:cNvSpPr txBox="1">
                <a:spLocks noChangeArrowheads="1"/>
              </p:cNvSpPr>
              <p:nvPr/>
            </p:nvSpPr>
            <p:spPr bwMode="auto">
              <a:xfrm>
                <a:off x="2323" y="2478"/>
                <a:ext cx="183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  <p:sp>
            <p:nvSpPr>
              <p:cNvPr id="29743" name="Text Box 47"/>
              <p:cNvSpPr txBox="1">
                <a:spLocks noChangeArrowheads="1"/>
              </p:cNvSpPr>
              <p:nvPr/>
            </p:nvSpPr>
            <p:spPr bwMode="auto">
              <a:xfrm>
                <a:off x="1849" y="2606"/>
                <a:ext cx="272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1</a:t>
                </a:r>
              </a:p>
            </p:txBody>
          </p:sp>
          <p:sp>
            <p:nvSpPr>
              <p:cNvPr id="29744" name="Text Box 48"/>
              <p:cNvSpPr txBox="1">
                <a:spLocks noChangeArrowheads="1"/>
              </p:cNvSpPr>
              <p:nvPr/>
            </p:nvSpPr>
            <p:spPr bwMode="auto">
              <a:xfrm>
                <a:off x="1928" y="2608"/>
                <a:ext cx="175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0</a:t>
                </a:r>
              </a:p>
            </p:txBody>
          </p:sp>
          <p:sp>
            <p:nvSpPr>
              <p:cNvPr id="29745" name="Text Box 49"/>
              <p:cNvSpPr txBox="1">
                <a:spLocks noChangeArrowheads="1"/>
              </p:cNvSpPr>
              <p:nvPr/>
            </p:nvSpPr>
            <p:spPr bwMode="auto">
              <a:xfrm>
                <a:off x="2024" y="2592"/>
                <a:ext cx="182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</p:grpSp>
        <p:sp>
          <p:nvSpPr>
            <p:cNvPr id="29746" name="Rectangle 50"/>
            <p:cNvSpPr>
              <a:spLocks noChangeArrowheads="1"/>
            </p:cNvSpPr>
            <p:nvPr/>
          </p:nvSpPr>
          <p:spPr bwMode="auto">
            <a:xfrm>
              <a:off x="3024" y="1455"/>
              <a:ext cx="2313" cy="34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47" name="AutoShape 51"/>
            <p:cNvSpPr>
              <a:spLocks noChangeArrowheads="1"/>
            </p:cNvSpPr>
            <p:nvPr/>
          </p:nvSpPr>
          <p:spPr bwMode="auto">
            <a:xfrm>
              <a:off x="3064" y="1483"/>
              <a:ext cx="519" cy="287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48" name="Text Box 52"/>
            <p:cNvSpPr txBox="1">
              <a:spLocks noChangeArrowheads="1"/>
            </p:cNvSpPr>
            <p:nvPr/>
          </p:nvSpPr>
          <p:spPr bwMode="auto">
            <a:xfrm>
              <a:off x="3144" y="1499"/>
              <a:ext cx="4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cs typeface="Arial" charset="0"/>
                </a:rPr>
                <a:t>В 9</a:t>
              </a:r>
            </a:p>
          </p:txBody>
        </p:sp>
        <p:sp>
          <p:nvSpPr>
            <p:cNvPr id="29749" name="Rectangle 53"/>
            <p:cNvSpPr>
              <a:spLocks noChangeArrowheads="1"/>
            </p:cNvSpPr>
            <p:nvPr/>
          </p:nvSpPr>
          <p:spPr bwMode="auto">
            <a:xfrm>
              <a:off x="3662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0" name="Rectangle 54"/>
            <p:cNvSpPr>
              <a:spLocks noChangeArrowheads="1"/>
            </p:cNvSpPr>
            <p:nvPr/>
          </p:nvSpPr>
          <p:spPr bwMode="auto">
            <a:xfrm>
              <a:off x="3942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9751" name="Rectangle 55"/>
            <p:cNvSpPr>
              <a:spLocks noChangeArrowheads="1"/>
            </p:cNvSpPr>
            <p:nvPr/>
          </p:nvSpPr>
          <p:spPr bwMode="auto">
            <a:xfrm>
              <a:off x="4220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29752" name="Rectangle 56"/>
            <p:cNvSpPr>
              <a:spLocks noChangeArrowheads="1"/>
            </p:cNvSpPr>
            <p:nvPr/>
          </p:nvSpPr>
          <p:spPr bwMode="auto">
            <a:xfrm>
              <a:off x="4500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3" name="Rectangle 57"/>
            <p:cNvSpPr>
              <a:spLocks noChangeArrowheads="1"/>
            </p:cNvSpPr>
            <p:nvPr/>
          </p:nvSpPr>
          <p:spPr bwMode="auto">
            <a:xfrm>
              <a:off x="4778" y="1483"/>
              <a:ext cx="240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4" name="Rectangle 58"/>
            <p:cNvSpPr>
              <a:spLocks noChangeArrowheads="1"/>
            </p:cNvSpPr>
            <p:nvPr/>
          </p:nvSpPr>
          <p:spPr bwMode="auto">
            <a:xfrm>
              <a:off x="5058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755" name="Text Box 59"/>
            <p:cNvSpPr txBox="1">
              <a:spLocks noChangeArrowheads="1"/>
            </p:cNvSpPr>
            <p:nvPr/>
          </p:nvSpPr>
          <p:spPr bwMode="auto">
            <a:xfrm>
              <a:off x="3923" y="1436"/>
              <a:ext cx="3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cs typeface="Arial" charset="0"/>
              </a:endParaRPr>
            </a:p>
          </p:txBody>
        </p:sp>
        <p:sp>
          <p:nvSpPr>
            <p:cNvPr id="29756" name="Text Box 60"/>
            <p:cNvSpPr txBox="1">
              <a:spLocks noChangeArrowheads="1"/>
            </p:cNvSpPr>
            <p:nvPr/>
          </p:nvSpPr>
          <p:spPr bwMode="auto">
            <a:xfrm>
              <a:off x="4470" y="1439"/>
              <a:ext cx="3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cs typeface="Arial" charset="0"/>
              </a:endParaRPr>
            </a:p>
          </p:txBody>
        </p:sp>
        <p:sp>
          <p:nvSpPr>
            <p:cNvPr id="29757" name="Text Box 61"/>
            <p:cNvSpPr txBox="1">
              <a:spLocks noChangeArrowheads="1"/>
            </p:cNvSpPr>
            <p:nvPr/>
          </p:nvSpPr>
          <p:spPr bwMode="auto">
            <a:xfrm>
              <a:off x="3642" y="1408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>
                  <a:cs typeface="Arial" charset="0"/>
                </a:rPr>
                <a:t>2</a:t>
              </a:r>
            </a:p>
          </p:txBody>
        </p:sp>
        <p:sp>
          <p:nvSpPr>
            <p:cNvPr id="29758" name="Text Box 62"/>
            <p:cNvSpPr txBox="1">
              <a:spLocks noChangeArrowheads="1"/>
            </p:cNvSpPr>
            <p:nvPr/>
          </p:nvSpPr>
          <p:spPr bwMode="auto">
            <a:xfrm>
              <a:off x="3925" y="1411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600" b="1">
                <a:cs typeface="Arial" charset="0"/>
              </a:endParaRPr>
            </a:p>
          </p:txBody>
        </p:sp>
        <p:sp>
          <p:nvSpPr>
            <p:cNvPr id="29759" name="Text Box 63"/>
            <p:cNvSpPr txBox="1">
              <a:spLocks noChangeArrowheads="1"/>
            </p:cNvSpPr>
            <p:nvPr/>
          </p:nvSpPr>
          <p:spPr bwMode="auto">
            <a:xfrm>
              <a:off x="4239" y="1410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600" b="1">
                <a:cs typeface="Arial" charset="0"/>
              </a:endParaRP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3146425" y="3611563"/>
            <a:ext cx="409575" cy="1536700"/>
            <a:chOff x="1824" y="1624"/>
            <a:chExt cx="258" cy="968"/>
          </a:xfrm>
        </p:grpSpPr>
        <p:sp>
          <p:nvSpPr>
            <p:cNvPr id="29761" name="Freeform 65"/>
            <p:cNvSpPr>
              <a:spLocks/>
            </p:cNvSpPr>
            <p:nvPr/>
          </p:nvSpPr>
          <p:spPr bwMode="auto">
            <a:xfrm>
              <a:off x="1832" y="1624"/>
              <a:ext cx="16" cy="9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968"/>
                </a:cxn>
              </a:cxnLst>
              <a:rect l="0" t="0" r="r" b="b"/>
              <a:pathLst>
                <a:path w="16" h="968">
                  <a:moveTo>
                    <a:pt x="0" y="0"/>
                  </a:moveTo>
                  <a:lnTo>
                    <a:pt x="16" y="968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62" name="Rectangle 66"/>
            <p:cNvSpPr>
              <a:spLocks noChangeArrowheads="1"/>
            </p:cNvSpPr>
            <p:nvPr/>
          </p:nvSpPr>
          <p:spPr bwMode="auto">
            <a:xfrm>
              <a:off x="1824" y="1872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i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</a:t>
              </a:r>
              <a:endParaRPr lang="ru-RU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4521200" y="1887538"/>
            <a:ext cx="815975" cy="1065212"/>
            <a:chOff x="2784" y="816"/>
            <a:chExt cx="514" cy="671"/>
          </a:xfrm>
        </p:grpSpPr>
        <p:sp>
          <p:nvSpPr>
            <p:cNvPr id="29764" name="Freeform 68"/>
            <p:cNvSpPr>
              <a:spLocks/>
            </p:cNvSpPr>
            <p:nvPr/>
          </p:nvSpPr>
          <p:spPr bwMode="auto">
            <a:xfrm>
              <a:off x="2784" y="1248"/>
              <a:ext cx="514" cy="2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4" y="239"/>
                </a:cxn>
              </a:cxnLst>
              <a:rect l="0" t="0" r="r" b="b"/>
              <a:pathLst>
                <a:path w="514" h="239">
                  <a:moveTo>
                    <a:pt x="0" y="0"/>
                  </a:moveTo>
                  <a:cubicBezTo>
                    <a:pt x="86" y="38"/>
                    <a:pt x="407" y="189"/>
                    <a:pt x="514" y="239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65" name="Freeform 69"/>
            <p:cNvSpPr>
              <a:spLocks/>
            </p:cNvSpPr>
            <p:nvPr/>
          </p:nvSpPr>
          <p:spPr bwMode="auto">
            <a:xfrm>
              <a:off x="2784" y="816"/>
              <a:ext cx="514" cy="2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4" y="239"/>
                </a:cxn>
              </a:cxnLst>
              <a:rect l="0" t="0" r="r" b="b"/>
              <a:pathLst>
                <a:path w="514" h="239">
                  <a:moveTo>
                    <a:pt x="0" y="0"/>
                  </a:moveTo>
                  <a:cubicBezTo>
                    <a:pt x="86" y="38"/>
                    <a:pt x="407" y="189"/>
                    <a:pt x="514" y="239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003425" y="4691063"/>
            <a:ext cx="638175" cy="701675"/>
            <a:chOff x="2160" y="3089"/>
            <a:chExt cx="402" cy="442"/>
          </a:xfrm>
        </p:grpSpPr>
        <p:sp>
          <p:nvSpPr>
            <p:cNvPr id="29767" name="Rectangle 71"/>
            <p:cNvSpPr>
              <a:spLocks noChangeArrowheads="1"/>
            </p:cNvSpPr>
            <p:nvPr/>
          </p:nvSpPr>
          <p:spPr bwMode="auto">
            <a:xfrm>
              <a:off x="2304" y="3136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i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</a:t>
              </a:r>
              <a:endParaRPr lang="ru-RU" sz="3200" b="1" i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9768" name="Rectangle 72"/>
            <p:cNvSpPr>
              <a:spLocks noChangeArrowheads="1"/>
            </p:cNvSpPr>
            <p:nvPr/>
          </p:nvSpPr>
          <p:spPr bwMode="auto">
            <a:xfrm>
              <a:off x="2160" y="3281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29769" name="Rectangle 73"/>
            <p:cNvSpPr>
              <a:spLocks noChangeArrowheads="1"/>
            </p:cNvSpPr>
            <p:nvPr/>
          </p:nvSpPr>
          <p:spPr bwMode="auto">
            <a:xfrm>
              <a:off x="2160" y="308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</a:p>
          </p:txBody>
        </p:sp>
        <p:sp>
          <p:nvSpPr>
            <p:cNvPr id="29770" name="Line 74"/>
            <p:cNvSpPr>
              <a:spLocks noChangeShapeType="1"/>
            </p:cNvSpPr>
            <p:nvPr/>
          </p:nvSpPr>
          <p:spPr bwMode="auto">
            <a:xfrm>
              <a:off x="2192" y="3312"/>
              <a:ext cx="144" cy="1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71" name="Text Box 75"/>
          <p:cNvSpPr txBox="1">
            <a:spLocks noChangeArrowheads="1"/>
          </p:cNvSpPr>
          <p:nvPr/>
        </p:nvSpPr>
        <p:spPr bwMode="auto">
          <a:xfrm>
            <a:off x="555625" y="56054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</a:t>
            </a:r>
            <a:endParaRPr lang="ru-RU" sz="2000"/>
          </a:p>
        </p:txBody>
      </p:sp>
      <p:sp>
        <p:nvSpPr>
          <p:cNvPr id="29772" name="Text Box 76"/>
          <p:cNvSpPr txBox="1">
            <a:spLocks noChangeArrowheads="1"/>
          </p:cNvSpPr>
          <p:nvPr/>
        </p:nvSpPr>
        <p:spPr bwMode="auto">
          <a:xfrm>
            <a:off x="2308225" y="56816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B</a:t>
            </a:r>
            <a:endParaRPr lang="ru-RU" sz="2000"/>
          </a:p>
        </p:txBody>
      </p:sp>
      <p:sp>
        <p:nvSpPr>
          <p:cNvPr id="29773" name="Text Box 77"/>
          <p:cNvSpPr txBox="1">
            <a:spLocks noChangeArrowheads="1"/>
          </p:cNvSpPr>
          <p:nvPr/>
        </p:nvSpPr>
        <p:spPr bwMode="auto">
          <a:xfrm>
            <a:off x="3146425" y="50720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</a:t>
            </a:r>
            <a:endParaRPr lang="ru-RU" sz="2000"/>
          </a:p>
        </p:txBody>
      </p:sp>
      <p:sp>
        <p:nvSpPr>
          <p:cNvPr id="29774" name="Text Box 78"/>
          <p:cNvSpPr txBox="1">
            <a:spLocks noChangeArrowheads="1"/>
          </p:cNvSpPr>
          <p:nvPr/>
        </p:nvSpPr>
        <p:spPr bwMode="auto">
          <a:xfrm>
            <a:off x="1165225" y="4843463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D</a:t>
            </a:r>
            <a:endParaRPr lang="ru-RU" sz="2000"/>
          </a:p>
        </p:txBody>
      </p:sp>
      <p:sp>
        <p:nvSpPr>
          <p:cNvPr id="29775" name="Text Box 79"/>
          <p:cNvSpPr txBox="1">
            <a:spLocks noChangeArrowheads="1"/>
          </p:cNvSpPr>
          <p:nvPr/>
        </p:nvSpPr>
        <p:spPr bwMode="auto">
          <a:xfrm>
            <a:off x="504825" y="3954463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</a:t>
            </a:r>
            <a:r>
              <a:rPr lang="en-US" sz="2000" baseline="-25000"/>
              <a:t>1</a:t>
            </a:r>
            <a:endParaRPr lang="ru-RU" sz="2000"/>
          </a:p>
        </p:txBody>
      </p:sp>
      <p:sp>
        <p:nvSpPr>
          <p:cNvPr id="29776" name="Text Box 80"/>
          <p:cNvSpPr txBox="1">
            <a:spLocks noChangeArrowheads="1"/>
          </p:cNvSpPr>
          <p:nvPr/>
        </p:nvSpPr>
        <p:spPr bwMode="auto">
          <a:xfrm>
            <a:off x="2384425" y="4005263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B</a:t>
            </a:r>
            <a:r>
              <a:rPr lang="en-US" sz="2000" baseline="-25000"/>
              <a:t>1</a:t>
            </a:r>
            <a:endParaRPr lang="ru-RU" sz="2000"/>
          </a:p>
        </p:txBody>
      </p:sp>
      <p:sp>
        <p:nvSpPr>
          <p:cNvPr id="29777" name="Text Box 81"/>
          <p:cNvSpPr txBox="1">
            <a:spLocks noChangeArrowheads="1"/>
          </p:cNvSpPr>
          <p:nvPr/>
        </p:nvSpPr>
        <p:spPr bwMode="auto">
          <a:xfrm>
            <a:off x="3146425" y="3471863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C</a:t>
            </a:r>
            <a:r>
              <a:rPr lang="en-US" sz="2000" baseline="-25000"/>
              <a:t>1</a:t>
            </a:r>
            <a:endParaRPr lang="ru-RU" sz="2000"/>
          </a:p>
        </p:txBody>
      </p:sp>
      <p:sp>
        <p:nvSpPr>
          <p:cNvPr id="29778" name="Text Box 82"/>
          <p:cNvSpPr txBox="1">
            <a:spLocks noChangeArrowheads="1"/>
          </p:cNvSpPr>
          <p:nvPr/>
        </p:nvSpPr>
        <p:spPr bwMode="auto">
          <a:xfrm>
            <a:off x="1165225" y="3243263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D</a:t>
            </a:r>
            <a:r>
              <a:rPr lang="en-US" sz="2000" baseline="-25000"/>
              <a:t>1</a:t>
            </a:r>
            <a:endParaRPr lang="ru-RU" sz="2000"/>
          </a:p>
        </p:txBody>
      </p:sp>
      <p:sp useBgFill="1">
        <p:nvSpPr>
          <p:cNvPr id="29779" name="Rectangle 83"/>
          <p:cNvSpPr>
            <a:spLocks noChangeArrowheads="1"/>
          </p:cNvSpPr>
          <p:nvPr/>
        </p:nvSpPr>
        <p:spPr bwMode="auto">
          <a:xfrm>
            <a:off x="4635500" y="3962400"/>
            <a:ext cx="1028700" cy="457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endParaRPr lang="ru-RU" sz="24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1" grpId="0" animBg="1"/>
      <p:bldP spid="29722" grpId="0" animBg="1"/>
      <p:bldP spid="29722" grpId="1" animBg="1"/>
      <p:bldP spid="297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820472" cy="504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304"/>
            <a:ext cx="8964488" cy="6349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964488" cy="607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67936" cy="609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0383"/>
            <a:ext cx="8820472" cy="60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6950"/>
            <a:ext cx="8352928" cy="590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49480" cy="58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8964488" cy="667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6448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89248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657" y="404664"/>
            <a:ext cx="845309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568952" cy="616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4495800" y="3276600"/>
            <a:ext cx="4038600" cy="457200"/>
          </a:xfrm>
          <a:prstGeom prst="wedgeRectCallout">
            <a:avLst>
              <a:gd name="adj1" fmla="val -54324"/>
              <a:gd name="adj2" fmla="val -196528"/>
            </a:avLst>
          </a:prstGeom>
          <a:gradFill rotWithShape="1">
            <a:gsLst>
              <a:gs pos="0">
                <a:srgbClr val="33CCFF">
                  <a:alpha val="35001"/>
                </a:srgbClr>
              </a:gs>
              <a:gs pos="100000">
                <a:srgbClr val="66FFFF">
                  <a:alpha val="33000"/>
                </a:srgbClr>
              </a:gs>
            </a:gsLst>
            <a:lin ang="5400000" scaled="1"/>
          </a:gradFill>
          <a:ln w="9525">
            <a:solidFill>
              <a:srgbClr val="0000FF">
                <a:alpha val="37000"/>
              </a:srgbClr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Найдем отношение объемов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" y="76200"/>
            <a:ext cx="9067800" cy="6705600"/>
            <a:chOff x="168" y="176"/>
            <a:chExt cx="5408" cy="3928"/>
          </a:xfrm>
        </p:grpSpPr>
        <p:sp>
          <p:nvSpPr>
            <p:cNvPr id="26628" name="Freeform 4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3" name="Freeform 9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533400" y="30480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000"/>
              <a:t>Объем параллелепипеда </a:t>
            </a:r>
            <a:r>
              <a:rPr lang="en-US" sz="2000"/>
              <a:t>ABCDA</a:t>
            </a:r>
            <a:r>
              <a:rPr lang="ru-RU" sz="2000" baseline="-25000"/>
              <a:t>1</a:t>
            </a:r>
            <a:r>
              <a:rPr lang="en-US" sz="2000"/>
              <a:t>B</a:t>
            </a:r>
            <a:r>
              <a:rPr lang="ru-RU" sz="2000" baseline="-25000"/>
              <a:t>1</a:t>
            </a:r>
            <a:r>
              <a:rPr lang="en-US" sz="2000"/>
              <a:t>C</a:t>
            </a:r>
            <a:r>
              <a:rPr lang="ru-RU" sz="2000" baseline="-25000"/>
              <a:t>1</a:t>
            </a:r>
            <a:r>
              <a:rPr lang="en-US" sz="2000"/>
              <a:t>D</a:t>
            </a:r>
            <a:r>
              <a:rPr lang="ru-RU" sz="2000" baseline="-25000"/>
              <a:t>1</a:t>
            </a:r>
            <a:r>
              <a:rPr lang="ru-RU" sz="2000"/>
              <a:t> равен 12. </a:t>
            </a:r>
            <a:endParaRPr lang="en-US" sz="2000"/>
          </a:p>
          <a:p>
            <a:r>
              <a:rPr lang="ru-RU" sz="2000"/>
              <a:t>Найдите объем треугольной пирамиды </a:t>
            </a:r>
            <a:r>
              <a:rPr lang="en-US" sz="2000"/>
              <a:t>B</a:t>
            </a:r>
            <a:r>
              <a:rPr lang="ru-RU" sz="2000" baseline="-25000"/>
              <a:t>1</a:t>
            </a:r>
            <a:r>
              <a:rPr lang="en-US" sz="2000"/>
              <a:t>ABC</a:t>
            </a:r>
            <a:r>
              <a:rPr lang="ru-RU" sz="2000"/>
              <a:t>. 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85800" y="2057400"/>
            <a:ext cx="2400300" cy="838200"/>
            <a:chOff x="-8" y="1104"/>
            <a:chExt cx="1512" cy="528"/>
          </a:xfrm>
        </p:grpSpPr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0" y="1128"/>
              <a:ext cx="1344" cy="480"/>
            </a:xfrm>
            <a:prstGeom prst="rect">
              <a:avLst/>
            </a:prstGeom>
            <a:solidFill>
              <a:srgbClr val="FF3300">
                <a:alpha val="3999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-8" y="1208"/>
              <a:ext cx="1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</a:t>
              </a:r>
              <a:r>
                <a:rPr lang="ru-RU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пир.</a:t>
              </a: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</a:t>
              </a:r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</a:t>
              </a: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  <a:r>
                <a:rPr lang="en-US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648" y="1104"/>
              <a:ext cx="239" cy="528"/>
              <a:chOff x="2144" y="672"/>
              <a:chExt cx="239" cy="528"/>
            </a:xfrm>
          </p:grpSpPr>
          <p:sp>
            <p:nvSpPr>
              <p:cNvPr id="26642" name="Rectangle 18"/>
              <p:cNvSpPr>
                <a:spLocks noChangeArrowheads="1"/>
              </p:cNvSpPr>
              <p:nvPr/>
            </p:nvSpPr>
            <p:spPr bwMode="auto">
              <a:xfrm>
                <a:off x="2144" y="672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26643" name="Rectangle 19"/>
              <p:cNvSpPr>
                <a:spLocks noChangeArrowheads="1"/>
              </p:cNvSpPr>
              <p:nvPr/>
            </p:nvSpPr>
            <p:spPr bwMode="auto">
              <a:xfrm>
                <a:off x="2160" y="912"/>
                <a:ext cx="22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26644" name="Line 20"/>
              <p:cNvSpPr>
                <a:spLocks noChangeShapeType="1"/>
              </p:cNvSpPr>
              <p:nvPr/>
            </p:nvSpPr>
            <p:spPr bwMode="auto">
              <a:xfrm>
                <a:off x="2160" y="928"/>
                <a:ext cx="19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graphicFrame>
        <p:nvGraphicFramePr>
          <p:cNvPr id="26645" name="Object 21"/>
          <p:cNvGraphicFramePr>
            <a:graphicFrameLocks noChangeAspect="1"/>
          </p:cNvGraphicFramePr>
          <p:nvPr/>
        </p:nvGraphicFramePr>
        <p:xfrm>
          <a:off x="3505200" y="1447800"/>
          <a:ext cx="1114425" cy="1114425"/>
        </p:xfrm>
        <a:graphic>
          <a:graphicData uri="http://schemas.openxmlformats.org/presentationml/2006/ole">
            <p:oleObj spid="_x0000_s2050" name="Формула" r:id="rId3" imgW="469800" imgH="469800" progId="Equation.3">
              <p:embed/>
            </p:oleObj>
          </a:graphicData>
        </a:graphic>
      </p:graphicFrame>
      <p:graphicFrame>
        <p:nvGraphicFramePr>
          <p:cNvPr id="26646" name="Object 22"/>
          <p:cNvGraphicFramePr>
            <a:graphicFrameLocks noChangeAspect="1"/>
          </p:cNvGraphicFramePr>
          <p:nvPr/>
        </p:nvGraphicFramePr>
        <p:xfrm>
          <a:off x="4724400" y="1447800"/>
          <a:ext cx="1563688" cy="1384300"/>
        </p:xfrm>
        <a:graphic>
          <a:graphicData uri="http://schemas.openxmlformats.org/presentationml/2006/ole">
            <p:oleObj spid="_x0000_s2051" name="Формула" r:id="rId4" imgW="660240" imgH="583920" progId="Equation.3">
              <p:embed/>
            </p:oleObj>
          </a:graphicData>
        </a:graphic>
      </p:graphicFrame>
      <p:graphicFrame>
        <p:nvGraphicFramePr>
          <p:cNvPr id="26647" name="Object 23"/>
          <p:cNvGraphicFramePr>
            <a:graphicFrameLocks noChangeAspect="1"/>
          </p:cNvGraphicFramePr>
          <p:nvPr/>
        </p:nvGraphicFramePr>
        <p:xfrm>
          <a:off x="6248400" y="1447800"/>
          <a:ext cx="1239838" cy="1393825"/>
        </p:xfrm>
        <a:graphic>
          <a:graphicData uri="http://schemas.openxmlformats.org/presentationml/2006/ole">
            <p:oleObj spid="_x0000_s2052" name="Формула" r:id="rId5" imgW="520560" imgH="583920" progId="Equation.3">
              <p:embed/>
            </p:oleObj>
          </a:graphicData>
        </a:graphic>
      </p:graphicFrame>
      <p:graphicFrame>
        <p:nvGraphicFramePr>
          <p:cNvPr id="26648" name="Object 24"/>
          <p:cNvGraphicFramePr>
            <a:graphicFrameLocks noChangeAspect="1"/>
          </p:cNvGraphicFramePr>
          <p:nvPr/>
        </p:nvGraphicFramePr>
        <p:xfrm>
          <a:off x="7451725" y="1447800"/>
          <a:ext cx="660400" cy="973138"/>
        </p:xfrm>
        <a:graphic>
          <a:graphicData uri="http://schemas.openxmlformats.org/presentationml/2006/ole">
            <p:oleObj spid="_x0000_s2053" name="Формула" r:id="rId6" imgW="266400" imgH="393480" progId="Equation.3">
              <p:embed/>
            </p:oleObj>
          </a:graphicData>
        </a:graphic>
      </p:graphicFrame>
      <p:grpSp>
        <p:nvGrpSpPr>
          <p:cNvPr id="5" name="Group 25"/>
          <p:cNvGrpSpPr>
            <a:grpSpLocks/>
          </p:cNvGrpSpPr>
          <p:nvPr/>
        </p:nvGrpSpPr>
        <p:grpSpPr bwMode="auto">
          <a:xfrm rot="514741">
            <a:off x="5610225" y="1584325"/>
            <a:ext cx="327025" cy="866775"/>
            <a:chOff x="3876" y="1432"/>
            <a:chExt cx="304" cy="800"/>
          </a:xfrm>
        </p:grpSpPr>
        <p:sp>
          <p:nvSpPr>
            <p:cNvPr id="26650" name="Freeform 26"/>
            <p:cNvSpPr>
              <a:spLocks/>
            </p:cNvSpPr>
            <p:nvPr/>
          </p:nvSpPr>
          <p:spPr bwMode="auto">
            <a:xfrm>
              <a:off x="3876" y="1432"/>
              <a:ext cx="112" cy="2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232"/>
                </a:cxn>
              </a:cxnLst>
              <a:rect l="0" t="0" r="r" b="b"/>
              <a:pathLst>
                <a:path w="112" h="232">
                  <a:moveTo>
                    <a:pt x="0" y="0"/>
                  </a:moveTo>
                  <a:cubicBezTo>
                    <a:pt x="19" y="39"/>
                    <a:pt x="89" y="184"/>
                    <a:pt x="112" y="23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auto">
            <a:xfrm>
              <a:off x="4068" y="2000"/>
              <a:ext cx="112" cy="2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232"/>
                </a:cxn>
              </a:cxnLst>
              <a:rect l="0" t="0" r="r" b="b"/>
              <a:pathLst>
                <a:path w="112" h="232">
                  <a:moveTo>
                    <a:pt x="0" y="0"/>
                  </a:moveTo>
                  <a:cubicBezTo>
                    <a:pt x="19" y="39"/>
                    <a:pt x="89" y="184"/>
                    <a:pt x="112" y="232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52400" y="3505200"/>
            <a:ext cx="3276600" cy="2303463"/>
            <a:chOff x="240" y="1990"/>
            <a:chExt cx="1968" cy="1110"/>
          </a:xfrm>
        </p:grpSpPr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440" y="2312"/>
              <a:ext cx="1208" cy="640"/>
            </a:xfrm>
            <a:custGeom>
              <a:avLst/>
              <a:gdLst/>
              <a:ahLst/>
              <a:cxnLst>
                <a:cxn ang="0">
                  <a:pos x="0" y="640"/>
                </a:cxn>
                <a:cxn ang="0">
                  <a:pos x="992" y="632"/>
                </a:cxn>
                <a:cxn ang="0">
                  <a:pos x="1208" y="0"/>
                </a:cxn>
                <a:cxn ang="0">
                  <a:pos x="224" y="0"/>
                </a:cxn>
                <a:cxn ang="0">
                  <a:pos x="0" y="640"/>
                </a:cxn>
              </a:cxnLst>
              <a:rect l="0" t="0" r="r" b="b"/>
              <a:pathLst>
                <a:path w="1208" h="640">
                  <a:moveTo>
                    <a:pt x="0" y="640"/>
                  </a:moveTo>
                  <a:lnTo>
                    <a:pt x="992" y="632"/>
                  </a:lnTo>
                  <a:lnTo>
                    <a:pt x="1208" y="0"/>
                  </a:lnTo>
                  <a:lnTo>
                    <a:pt x="224" y="0"/>
                  </a:lnTo>
                  <a:lnTo>
                    <a:pt x="0" y="64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666" y="1992"/>
              <a:ext cx="1542" cy="322"/>
            </a:xfrm>
            <a:custGeom>
              <a:avLst/>
              <a:gdLst/>
              <a:ahLst/>
              <a:cxnLst>
                <a:cxn ang="0">
                  <a:pos x="0" y="322"/>
                </a:cxn>
                <a:cxn ang="0">
                  <a:pos x="558" y="0"/>
                </a:cxn>
                <a:cxn ang="0">
                  <a:pos x="1542" y="0"/>
                </a:cxn>
                <a:cxn ang="0">
                  <a:pos x="982" y="322"/>
                </a:cxn>
              </a:cxnLst>
              <a:rect l="0" t="0" r="r" b="b"/>
              <a:pathLst>
                <a:path w="1542" h="322">
                  <a:moveTo>
                    <a:pt x="0" y="322"/>
                  </a:moveTo>
                  <a:lnTo>
                    <a:pt x="558" y="0"/>
                  </a:lnTo>
                  <a:lnTo>
                    <a:pt x="1542" y="0"/>
                  </a:lnTo>
                  <a:lnTo>
                    <a:pt x="982" y="32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436" y="1990"/>
              <a:ext cx="772" cy="958"/>
            </a:xfrm>
            <a:custGeom>
              <a:avLst/>
              <a:gdLst/>
              <a:ahLst/>
              <a:cxnLst>
                <a:cxn ang="0">
                  <a:pos x="772" y="0"/>
                </a:cxn>
                <a:cxn ang="0">
                  <a:pos x="562" y="642"/>
                </a:cxn>
                <a:cxn ang="0">
                  <a:pos x="0" y="958"/>
                </a:cxn>
              </a:cxnLst>
              <a:rect l="0" t="0" r="r" b="b"/>
              <a:pathLst>
                <a:path w="772" h="958">
                  <a:moveTo>
                    <a:pt x="772" y="0"/>
                  </a:moveTo>
                  <a:lnTo>
                    <a:pt x="562" y="642"/>
                  </a:lnTo>
                  <a:lnTo>
                    <a:pt x="0" y="95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auto">
            <a:xfrm>
              <a:off x="440" y="2314"/>
              <a:ext cx="1562" cy="638"/>
            </a:xfrm>
            <a:custGeom>
              <a:avLst/>
              <a:gdLst/>
              <a:ahLst/>
              <a:cxnLst>
                <a:cxn ang="0">
                  <a:pos x="1562" y="314"/>
                </a:cxn>
                <a:cxn ang="0">
                  <a:pos x="1208" y="0"/>
                </a:cxn>
                <a:cxn ang="0">
                  <a:pos x="0" y="638"/>
                </a:cxn>
              </a:cxnLst>
              <a:rect l="0" t="0" r="r" b="b"/>
              <a:pathLst>
                <a:path w="1562" h="638">
                  <a:moveTo>
                    <a:pt x="1562" y="314"/>
                  </a:moveTo>
                  <a:lnTo>
                    <a:pt x="1208" y="0"/>
                  </a:lnTo>
                  <a:lnTo>
                    <a:pt x="0" y="63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auto">
            <a:xfrm>
              <a:off x="442" y="2016"/>
              <a:ext cx="1552" cy="934"/>
            </a:xfrm>
            <a:custGeom>
              <a:avLst/>
              <a:gdLst/>
              <a:ahLst/>
              <a:cxnLst>
                <a:cxn ang="0">
                  <a:pos x="1552" y="620"/>
                </a:cxn>
                <a:cxn ang="0">
                  <a:pos x="0" y="934"/>
                </a:cxn>
                <a:cxn ang="0">
                  <a:pos x="546" y="600"/>
                </a:cxn>
                <a:cxn ang="0">
                  <a:pos x="774" y="0"/>
                </a:cxn>
              </a:cxnLst>
              <a:rect l="0" t="0" r="r" b="b"/>
              <a:pathLst>
                <a:path w="1552" h="934">
                  <a:moveTo>
                    <a:pt x="1552" y="620"/>
                  </a:moveTo>
                  <a:lnTo>
                    <a:pt x="0" y="934"/>
                  </a:lnTo>
                  <a:lnTo>
                    <a:pt x="546" y="600"/>
                  </a:lnTo>
                  <a:lnTo>
                    <a:pt x="774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982" y="2616"/>
              <a:ext cx="1016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6" y="14"/>
                </a:cxn>
              </a:cxnLst>
              <a:rect l="0" t="0" r="r" b="b"/>
              <a:pathLst>
                <a:path w="1016" h="14">
                  <a:moveTo>
                    <a:pt x="0" y="0"/>
                  </a:moveTo>
                  <a:lnTo>
                    <a:pt x="1016" y="14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59" name="Rectangle 35"/>
            <p:cNvSpPr>
              <a:spLocks noChangeArrowheads="1"/>
            </p:cNvSpPr>
            <p:nvPr/>
          </p:nvSpPr>
          <p:spPr bwMode="auto">
            <a:xfrm>
              <a:off x="240" y="2880"/>
              <a:ext cx="233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cs typeface="Arial" charset="0"/>
                </a:rPr>
                <a:t>A</a:t>
              </a:r>
              <a:endParaRPr lang="ru-RU" sz="2400">
                <a:cs typeface="Arial" charset="0"/>
              </a:endParaRPr>
            </a:p>
          </p:txBody>
        </p:sp>
      </p:grp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1981200" y="5410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cs typeface="Arial" charset="0"/>
              </a:rPr>
              <a:t>B</a:t>
            </a:r>
            <a:endParaRPr lang="ru-RU" sz="2400">
              <a:cs typeface="Arial" charset="0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3048000" y="46609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cs typeface="Arial" charset="0"/>
              </a:rPr>
              <a:t>C</a:t>
            </a:r>
            <a:endParaRPr lang="ru-RU" sz="2400">
              <a:cs typeface="Arial" charset="0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1066800" y="4419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cs typeface="Arial" charset="0"/>
              </a:rPr>
              <a:t>D</a:t>
            </a:r>
            <a:endParaRPr lang="ru-RU" sz="2400">
              <a:cs typeface="Arial" charset="0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2514600" y="3962400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cs typeface="Arial" charset="0"/>
              </a:rPr>
              <a:t>B</a:t>
            </a:r>
            <a:r>
              <a:rPr lang="en-US" sz="2400" baseline="-25000">
                <a:cs typeface="Arial" charset="0"/>
              </a:rPr>
              <a:t>1</a:t>
            </a:r>
            <a:endParaRPr lang="ru-RU" sz="2400">
              <a:cs typeface="Arial" charset="0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505200" y="32893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cs typeface="Arial" charset="0"/>
              </a:rPr>
              <a:t>C</a:t>
            </a:r>
            <a:r>
              <a:rPr lang="en-US" sz="2400" baseline="-25000">
                <a:cs typeface="Arial" charset="0"/>
              </a:rPr>
              <a:t>1</a:t>
            </a:r>
            <a:endParaRPr lang="ru-RU" sz="2400">
              <a:cs typeface="Arial" charset="0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1524000" y="3048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cs typeface="Arial" charset="0"/>
              </a:rPr>
              <a:t>D</a:t>
            </a:r>
            <a:r>
              <a:rPr lang="en-US" sz="2400" baseline="-25000">
                <a:cs typeface="Arial" charset="0"/>
              </a:rPr>
              <a:t>1</a:t>
            </a:r>
            <a:endParaRPr lang="ru-RU" sz="2400">
              <a:cs typeface="Arial" charset="0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57200" y="3810000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cs typeface="Arial" charset="0"/>
              </a:rPr>
              <a:t>A</a:t>
            </a:r>
            <a:r>
              <a:rPr lang="en-US" sz="2400" baseline="-25000">
                <a:cs typeface="Arial" charset="0"/>
              </a:rPr>
              <a:t>1</a:t>
            </a:r>
            <a:endParaRPr lang="ru-RU" sz="2400">
              <a:cs typeface="Arial" charset="0"/>
            </a:endParaRPr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685800" y="1143000"/>
            <a:ext cx="2146300" cy="762000"/>
            <a:chOff x="624" y="3528"/>
            <a:chExt cx="1352" cy="480"/>
          </a:xfrm>
        </p:grpSpPr>
        <p:sp>
          <p:nvSpPr>
            <p:cNvPr id="26668" name="Rectangle 44"/>
            <p:cNvSpPr>
              <a:spLocks noChangeArrowheads="1"/>
            </p:cNvSpPr>
            <p:nvPr/>
          </p:nvSpPr>
          <p:spPr bwMode="auto">
            <a:xfrm>
              <a:off x="632" y="3528"/>
              <a:ext cx="1344" cy="480"/>
            </a:xfrm>
            <a:prstGeom prst="rect">
              <a:avLst/>
            </a:prstGeom>
            <a:solidFill>
              <a:srgbClr val="FF3300">
                <a:alpha val="39999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69" name="Text Box 45"/>
            <p:cNvSpPr txBox="1">
              <a:spLocks noChangeArrowheads="1"/>
            </p:cNvSpPr>
            <p:nvPr/>
          </p:nvSpPr>
          <p:spPr bwMode="auto">
            <a:xfrm>
              <a:off x="624" y="3608"/>
              <a:ext cx="12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V</a:t>
              </a:r>
              <a:r>
                <a:rPr lang="ru-RU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приз.</a:t>
              </a: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= </a:t>
              </a:r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  <a:r>
                <a:rPr lang="en-US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2438400" y="4191000"/>
            <a:ext cx="409575" cy="1397000"/>
            <a:chOff x="1536" y="2640"/>
            <a:chExt cx="258" cy="880"/>
          </a:xfrm>
        </p:grpSpPr>
        <p:sp>
          <p:nvSpPr>
            <p:cNvPr id="26671" name="Freeform 47"/>
            <p:cNvSpPr>
              <a:spLocks/>
            </p:cNvSpPr>
            <p:nvPr/>
          </p:nvSpPr>
          <p:spPr bwMode="auto">
            <a:xfrm>
              <a:off x="1552" y="2640"/>
              <a:ext cx="32" cy="88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880"/>
                </a:cxn>
              </a:cxnLst>
              <a:rect l="0" t="0" r="r" b="b"/>
              <a:pathLst>
                <a:path w="32" h="880">
                  <a:moveTo>
                    <a:pt x="32" y="0"/>
                  </a:moveTo>
                  <a:lnTo>
                    <a:pt x="0" y="88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672" name="Rectangle 48"/>
            <p:cNvSpPr>
              <a:spLocks noChangeArrowheads="1"/>
            </p:cNvSpPr>
            <p:nvPr/>
          </p:nvSpPr>
          <p:spPr bwMode="auto">
            <a:xfrm>
              <a:off x="1536" y="2928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i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</a:t>
              </a:r>
              <a:endParaRPr lang="ru-RU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1752600" y="3517900"/>
            <a:ext cx="409575" cy="1397000"/>
            <a:chOff x="1104" y="2216"/>
            <a:chExt cx="258" cy="880"/>
          </a:xfrm>
        </p:grpSpPr>
        <p:sp>
          <p:nvSpPr>
            <p:cNvPr id="26674" name="Rectangle 50"/>
            <p:cNvSpPr>
              <a:spLocks noChangeArrowheads="1"/>
            </p:cNvSpPr>
            <p:nvPr/>
          </p:nvSpPr>
          <p:spPr bwMode="auto">
            <a:xfrm>
              <a:off x="1104" y="2304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b="1" i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</a:t>
              </a:r>
              <a:endParaRPr lang="ru-RU" sz="32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26675" name="Freeform 51"/>
            <p:cNvSpPr>
              <a:spLocks/>
            </p:cNvSpPr>
            <p:nvPr/>
          </p:nvSpPr>
          <p:spPr bwMode="auto">
            <a:xfrm>
              <a:off x="1104" y="2216"/>
              <a:ext cx="32" cy="88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880"/>
                </a:cxn>
              </a:cxnLst>
              <a:rect l="0" t="0" r="r" b="b"/>
              <a:pathLst>
                <a:path w="32" h="880">
                  <a:moveTo>
                    <a:pt x="32" y="0"/>
                  </a:moveTo>
                  <a:lnTo>
                    <a:pt x="0" y="880"/>
                  </a:ln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dash"/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6676" name="Object 52"/>
          <p:cNvGraphicFramePr>
            <a:graphicFrameLocks noChangeAspect="1"/>
          </p:cNvGraphicFramePr>
          <p:nvPr/>
        </p:nvGraphicFramePr>
        <p:xfrm>
          <a:off x="4241800" y="4146550"/>
          <a:ext cx="1350963" cy="1317625"/>
        </p:xfrm>
        <a:graphic>
          <a:graphicData uri="http://schemas.openxmlformats.org/presentationml/2006/ole">
            <p:oleObj spid="_x0000_s2054" name="Формула" r:id="rId7" imgW="482400" imgH="469800" progId="Equation.3">
              <p:embed/>
            </p:oleObj>
          </a:graphicData>
        </a:graphic>
      </p:graphicFrame>
      <p:graphicFrame>
        <p:nvGraphicFramePr>
          <p:cNvPr id="26677" name="Object 53"/>
          <p:cNvGraphicFramePr>
            <a:graphicFrameLocks noChangeAspect="1"/>
          </p:cNvGraphicFramePr>
          <p:nvPr/>
        </p:nvGraphicFramePr>
        <p:xfrm>
          <a:off x="5516563" y="4254500"/>
          <a:ext cx="427037" cy="1101725"/>
        </p:xfrm>
        <a:graphic>
          <a:graphicData uri="http://schemas.openxmlformats.org/presentationml/2006/ole">
            <p:oleObj spid="_x0000_s2055" name="Формула" r:id="rId8" imgW="152280" imgH="393480" progId="Equation.3">
              <p:embed/>
            </p:oleObj>
          </a:graphicData>
        </a:graphic>
      </p:graphicFrame>
      <p:sp useBgFill="1">
        <p:nvSpPr>
          <p:cNvPr id="26678" name="Rectangle 54"/>
          <p:cNvSpPr>
            <a:spLocks noChangeArrowheads="1"/>
          </p:cNvSpPr>
          <p:nvPr/>
        </p:nvSpPr>
        <p:spPr bwMode="auto">
          <a:xfrm>
            <a:off x="4102100" y="4279900"/>
            <a:ext cx="1028700" cy="457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en-US" sz="2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endParaRPr lang="ru-RU" sz="2400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4800600" y="6019800"/>
            <a:ext cx="3671888" cy="646113"/>
            <a:chOff x="3024" y="1408"/>
            <a:chExt cx="2313" cy="407"/>
          </a:xfrm>
        </p:grpSpPr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4390" y="1512"/>
              <a:ext cx="579" cy="236"/>
              <a:chOff x="1849" y="2478"/>
              <a:chExt cx="657" cy="374"/>
            </a:xfrm>
          </p:grpSpPr>
          <p:sp>
            <p:nvSpPr>
              <p:cNvPr id="26681" name="Text Box 57"/>
              <p:cNvSpPr txBox="1">
                <a:spLocks noChangeArrowheads="1"/>
              </p:cNvSpPr>
              <p:nvPr/>
            </p:nvSpPr>
            <p:spPr bwMode="auto">
              <a:xfrm>
                <a:off x="1858" y="2491"/>
                <a:ext cx="274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3</a:t>
                </a:r>
              </a:p>
            </p:txBody>
          </p:sp>
          <p:sp>
            <p:nvSpPr>
              <p:cNvPr id="26682" name="Text Box 58"/>
              <p:cNvSpPr txBox="1">
                <a:spLocks noChangeArrowheads="1"/>
              </p:cNvSpPr>
              <p:nvPr/>
            </p:nvSpPr>
            <p:spPr bwMode="auto">
              <a:xfrm>
                <a:off x="2323" y="2478"/>
                <a:ext cx="183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  <p:sp>
            <p:nvSpPr>
              <p:cNvPr id="26683" name="Text Box 59"/>
              <p:cNvSpPr txBox="1">
                <a:spLocks noChangeArrowheads="1"/>
              </p:cNvSpPr>
              <p:nvPr/>
            </p:nvSpPr>
            <p:spPr bwMode="auto">
              <a:xfrm>
                <a:off x="1849" y="2606"/>
                <a:ext cx="272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1</a:t>
                </a:r>
              </a:p>
            </p:txBody>
          </p:sp>
          <p:sp>
            <p:nvSpPr>
              <p:cNvPr id="26684" name="Text Box 60"/>
              <p:cNvSpPr txBox="1">
                <a:spLocks noChangeArrowheads="1"/>
              </p:cNvSpPr>
              <p:nvPr/>
            </p:nvSpPr>
            <p:spPr bwMode="auto">
              <a:xfrm>
                <a:off x="1928" y="2608"/>
                <a:ext cx="175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0</a:t>
                </a:r>
              </a:p>
            </p:txBody>
          </p:sp>
          <p:sp>
            <p:nvSpPr>
              <p:cNvPr id="26685" name="Text Box 61"/>
              <p:cNvSpPr txBox="1">
                <a:spLocks noChangeArrowheads="1"/>
              </p:cNvSpPr>
              <p:nvPr/>
            </p:nvSpPr>
            <p:spPr bwMode="auto">
              <a:xfrm>
                <a:off x="2024" y="2592"/>
                <a:ext cx="182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000" b="1">
                    <a:cs typeface="Arial" charset="0"/>
                  </a:rPr>
                  <a:t>х</a:t>
                </a:r>
              </a:p>
            </p:txBody>
          </p:sp>
        </p:grpSp>
        <p:sp>
          <p:nvSpPr>
            <p:cNvPr id="26686" name="Rectangle 62"/>
            <p:cNvSpPr>
              <a:spLocks noChangeArrowheads="1"/>
            </p:cNvSpPr>
            <p:nvPr/>
          </p:nvSpPr>
          <p:spPr bwMode="auto">
            <a:xfrm>
              <a:off x="3024" y="1455"/>
              <a:ext cx="2313" cy="34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rgbClr val="FF99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87" name="AutoShape 63"/>
            <p:cNvSpPr>
              <a:spLocks noChangeArrowheads="1"/>
            </p:cNvSpPr>
            <p:nvPr/>
          </p:nvSpPr>
          <p:spPr bwMode="auto">
            <a:xfrm>
              <a:off x="3064" y="1483"/>
              <a:ext cx="519" cy="287"/>
            </a:xfrm>
            <a:prstGeom prst="bevel">
              <a:avLst>
                <a:gd name="adj" fmla="val 12500"/>
              </a:avLst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88" name="Text Box 64"/>
            <p:cNvSpPr txBox="1">
              <a:spLocks noChangeArrowheads="1"/>
            </p:cNvSpPr>
            <p:nvPr/>
          </p:nvSpPr>
          <p:spPr bwMode="auto">
            <a:xfrm>
              <a:off x="3144" y="1499"/>
              <a:ext cx="4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cs typeface="Arial" charset="0"/>
                </a:rPr>
                <a:t>В 9</a:t>
              </a:r>
            </a:p>
          </p:txBody>
        </p:sp>
        <p:sp>
          <p:nvSpPr>
            <p:cNvPr id="26689" name="Rectangle 65"/>
            <p:cNvSpPr>
              <a:spLocks noChangeArrowheads="1"/>
            </p:cNvSpPr>
            <p:nvPr/>
          </p:nvSpPr>
          <p:spPr bwMode="auto">
            <a:xfrm>
              <a:off x="3662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90" name="Rectangle 66"/>
            <p:cNvSpPr>
              <a:spLocks noChangeArrowheads="1"/>
            </p:cNvSpPr>
            <p:nvPr/>
          </p:nvSpPr>
          <p:spPr bwMode="auto">
            <a:xfrm>
              <a:off x="3942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6691" name="Rectangle 67"/>
            <p:cNvSpPr>
              <a:spLocks noChangeArrowheads="1"/>
            </p:cNvSpPr>
            <p:nvPr/>
          </p:nvSpPr>
          <p:spPr bwMode="auto">
            <a:xfrm>
              <a:off x="4220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>
                <a:cs typeface="Arial" charset="0"/>
              </a:endParaRPr>
            </a:p>
          </p:txBody>
        </p:sp>
        <p:sp>
          <p:nvSpPr>
            <p:cNvPr id="26692" name="Rectangle 68"/>
            <p:cNvSpPr>
              <a:spLocks noChangeArrowheads="1"/>
            </p:cNvSpPr>
            <p:nvPr/>
          </p:nvSpPr>
          <p:spPr bwMode="auto">
            <a:xfrm>
              <a:off x="4500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93" name="Rectangle 69"/>
            <p:cNvSpPr>
              <a:spLocks noChangeArrowheads="1"/>
            </p:cNvSpPr>
            <p:nvPr/>
          </p:nvSpPr>
          <p:spPr bwMode="auto">
            <a:xfrm>
              <a:off x="4778" y="1483"/>
              <a:ext cx="240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94" name="Rectangle 70"/>
            <p:cNvSpPr>
              <a:spLocks noChangeArrowheads="1"/>
            </p:cNvSpPr>
            <p:nvPr/>
          </p:nvSpPr>
          <p:spPr bwMode="auto">
            <a:xfrm>
              <a:off x="5058" y="1483"/>
              <a:ext cx="239" cy="2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95" name="Text Box 71"/>
            <p:cNvSpPr txBox="1">
              <a:spLocks noChangeArrowheads="1"/>
            </p:cNvSpPr>
            <p:nvPr/>
          </p:nvSpPr>
          <p:spPr bwMode="auto">
            <a:xfrm>
              <a:off x="3923" y="1436"/>
              <a:ext cx="3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cs typeface="Arial" charset="0"/>
              </a:endParaRPr>
            </a:p>
          </p:txBody>
        </p:sp>
        <p:sp>
          <p:nvSpPr>
            <p:cNvPr id="26696" name="Text Box 72"/>
            <p:cNvSpPr txBox="1">
              <a:spLocks noChangeArrowheads="1"/>
            </p:cNvSpPr>
            <p:nvPr/>
          </p:nvSpPr>
          <p:spPr bwMode="auto">
            <a:xfrm>
              <a:off x="4470" y="1439"/>
              <a:ext cx="30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200" b="1">
                <a:cs typeface="Arial" charset="0"/>
              </a:endParaRPr>
            </a:p>
          </p:txBody>
        </p:sp>
        <p:sp>
          <p:nvSpPr>
            <p:cNvPr id="26697" name="Text Box 73"/>
            <p:cNvSpPr txBox="1">
              <a:spLocks noChangeArrowheads="1"/>
            </p:cNvSpPr>
            <p:nvPr/>
          </p:nvSpPr>
          <p:spPr bwMode="auto">
            <a:xfrm>
              <a:off x="3642" y="1408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cs typeface="Arial" charset="0"/>
                </a:rPr>
                <a:t>2</a:t>
              </a:r>
              <a:endParaRPr lang="ru-RU" sz="3600" b="1">
                <a:cs typeface="Arial" charset="0"/>
              </a:endParaRPr>
            </a:p>
          </p:txBody>
        </p:sp>
        <p:sp>
          <p:nvSpPr>
            <p:cNvPr id="26698" name="Text Box 74"/>
            <p:cNvSpPr txBox="1">
              <a:spLocks noChangeArrowheads="1"/>
            </p:cNvSpPr>
            <p:nvPr/>
          </p:nvSpPr>
          <p:spPr bwMode="auto">
            <a:xfrm>
              <a:off x="3925" y="1411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600" b="1">
                <a:cs typeface="Arial" charset="0"/>
              </a:endParaRPr>
            </a:p>
          </p:txBody>
        </p:sp>
        <p:sp>
          <p:nvSpPr>
            <p:cNvPr id="26699" name="Text Box 75"/>
            <p:cNvSpPr txBox="1">
              <a:spLocks noChangeArrowheads="1"/>
            </p:cNvSpPr>
            <p:nvPr/>
          </p:nvSpPr>
          <p:spPr bwMode="auto">
            <a:xfrm>
              <a:off x="4239" y="1410"/>
              <a:ext cx="3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3600" b="1">
                <a:cs typeface="Arial" charset="0"/>
              </a:endParaRPr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4876800" y="1066800"/>
            <a:ext cx="928688" cy="595313"/>
            <a:chOff x="2928" y="1008"/>
            <a:chExt cx="585" cy="375"/>
          </a:xfrm>
        </p:grpSpPr>
        <p:sp>
          <p:nvSpPr>
            <p:cNvPr id="26701" name="Rectangle 77"/>
            <p:cNvSpPr>
              <a:spLocks noChangeArrowheads="1"/>
            </p:cNvSpPr>
            <p:nvPr/>
          </p:nvSpPr>
          <p:spPr bwMode="auto">
            <a:xfrm>
              <a:off x="2976" y="1008"/>
              <a:ext cx="5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>
                  <a:solidFill>
                    <a:srgbClr val="66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US" sz="20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</a:t>
              </a:r>
              <a:r>
                <a:rPr lang="en-US" sz="20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ABC</a:t>
              </a:r>
              <a:endParaRPr lang="ru-RU" sz="20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702" name="Text Box 78"/>
            <p:cNvSpPr txBox="1">
              <a:spLocks noChangeArrowheads="1"/>
            </p:cNvSpPr>
            <p:nvPr/>
          </p:nvSpPr>
          <p:spPr bwMode="auto">
            <a:xfrm rot="-2388334">
              <a:off x="2928" y="1152"/>
              <a:ext cx="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/>
                <a:t>=</a:t>
              </a:r>
            </a:p>
          </p:txBody>
        </p:sp>
      </p:grpSp>
      <p:grpSp>
        <p:nvGrpSpPr>
          <p:cNvPr id="13" name="Group 79"/>
          <p:cNvGrpSpPr>
            <a:grpSpLocks/>
          </p:cNvGrpSpPr>
          <p:nvPr/>
        </p:nvGrpSpPr>
        <p:grpSpPr bwMode="auto">
          <a:xfrm>
            <a:off x="6629400" y="1600200"/>
            <a:ext cx="622300" cy="1003300"/>
            <a:chOff x="3968" y="816"/>
            <a:chExt cx="392" cy="632"/>
          </a:xfrm>
        </p:grpSpPr>
        <p:sp>
          <p:nvSpPr>
            <p:cNvPr id="26704" name="Freeform 80"/>
            <p:cNvSpPr>
              <a:spLocks/>
            </p:cNvSpPr>
            <p:nvPr/>
          </p:nvSpPr>
          <p:spPr bwMode="auto">
            <a:xfrm>
              <a:off x="3968" y="816"/>
              <a:ext cx="376" cy="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6" y="200"/>
                </a:cxn>
              </a:cxnLst>
              <a:rect l="0" t="0" r="r" b="b"/>
              <a:pathLst>
                <a:path w="376" h="200">
                  <a:moveTo>
                    <a:pt x="0" y="0"/>
                  </a:moveTo>
                  <a:cubicBezTo>
                    <a:pt x="63" y="33"/>
                    <a:pt x="298" y="158"/>
                    <a:pt x="376" y="20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6705" name="Freeform 81"/>
            <p:cNvSpPr>
              <a:spLocks/>
            </p:cNvSpPr>
            <p:nvPr/>
          </p:nvSpPr>
          <p:spPr bwMode="auto">
            <a:xfrm>
              <a:off x="3984" y="1248"/>
              <a:ext cx="376" cy="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6" y="200"/>
                </a:cxn>
              </a:cxnLst>
              <a:rect l="0" t="0" r="r" b="b"/>
              <a:pathLst>
                <a:path w="376" h="200">
                  <a:moveTo>
                    <a:pt x="0" y="0"/>
                  </a:moveTo>
                  <a:cubicBezTo>
                    <a:pt x="63" y="33"/>
                    <a:pt x="298" y="158"/>
                    <a:pt x="376" y="20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6" grpId="1" animBg="1"/>
      <p:bldP spid="266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632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81"/>
            <a:ext cx="9144000" cy="639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39" y="332656"/>
            <a:ext cx="900086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96448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110</Words>
  <Application>Microsoft Office PowerPoint</Application>
  <PresentationFormat>Экран (4:3)</PresentationFormat>
  <Paragraphs>52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10</cp:revision>
  <dcterms:created xsi:type="dcterms:W3CDTF">2014-02-28T13:09:59Z</dcterms:created>
  <dcterms:modified xsi:type="dcterms:W3CDTF">2014-03-12T12:28:13Z</dcterms:modified>
</cp:coreProperties>
</file>