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30"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19CC1C40-C0DD-416F-A543-C7369E2C8582}" type="datetimeFigureOut">
              <a:rPr lang="ru-RU" smtClean="0"/>
              <a:t>21.05.2015</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9B33305-AFA7-427C-B0A8-12C2BF9F58B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9CC1C40-C0DD-416F-A543-C7369E2C8582}" type="datetimeFigureOut">
              <a:rPr lang="ru-RU" smtClean="0"/>
              <a:t>21.05.2015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9B33305-AFA7-427C-B0A8-12C2BF9F58B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9CC1C40-C0DD-416F-A543-C7369E2C8582}" type="datetimeFigureOut">
              <a:rPr lang="ru-RU" smtClean="0"/>
              <a:t>21.05.2015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9B33305-AFA7-427C-B0A8-12C2BF9F58B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19CC1C40-C0DD-416F-A543-C7369E2C8582}" type="datetimeFigureOut">
              <a:rPr lang="ru-RU" smtClean="0"/>
              <a:t>21.05.2015</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79B33305-AFA7-427C-B0A8-12C2BF9F58B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19CC1C40-C0DD-416F-A543-C7369E2C8582}" type="datetimeFigureOut">
              <a:rPr lang="ru-RU" smtClean="0"/>
              <a:t>21.05.2015</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79B33305-AFA7-427C-B0A8-12C2BF9F58B0}" type="slidenum">
              <a:rPr lang="ru-RU" smtClean="0"/>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19CC1C40-C0DD-416F-A543-C7369E2C8582}" type="datetimeFigureOut">
              <a:rPr lang="ru-RU" smtClean="0"/>
              <a:t>21.05.2015</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79B33305-AFA7-427C-B0A8-12C2BF9F58B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19CC1C40-C0DD-416F-A543-C7369E2C8582}" type="datetimeFigureOut">
              <a:rPr lang="ru-RU" smtClean="0"/>
              <a:t>21.05.2015</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79B33305-AFA7-427C-B0A8-12C2BF9F58B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19CC1C40-C0DD-416F-A543-C7369E2C8582}" type="datetimeFigureOut">
              <a:rPr lang="ru-RU" smtClean="0"/>
              <a:t>21.05.2015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9B33305-AFA7-427C-B0A8-12C2BF9F58B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19CC1C40-C0DD-416F-A543-C7369E2C8582}" type="datetimeFigureOut">
              <a:rPr lang="ru-RU" smtClean="0"/>
              <a:t>21.05.2015</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79B33305-AFA7-427C-B0A8-12C2BF9F58B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19CC1C40-C0DD-416F-A543-C7369E2C8582}" type="datetimeFigureOut">
              <a:rPr lang="ru-RU" smtClean="0"/>
              <a:t>21.05.2015</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79B33305-AFA7-427C-B0A8-12C2BF9F58B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19CC1C40-C0DD-416F-A543-C7369E2C8582}" type="datetimeFigureOut">
              <a:rPr lang="ru-RU" smtClean="0"/>
              <a:t>21.05.2015</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79B33305-AFA7-427C-B0A8-12C2BF9F58B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9CC1C40-C0DD-416F-A543-C7369E2C8582}" type="datetimeFigureOut">
              <a:rPr lang="ru-RU" smtClean="0"/>
              <a:t>21.05.2015</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9B33305-AFA7-427C-B0A8-12C2BF9F58B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ru.wikipedia.org/wiki/%C2%EE%EB%E5%E9%E1%EE%EB#cite_note-2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ru.wikipedia.org/wiki/%D0%9F%D0%BB%D1%8F%D0%B6%D0%BD%D1%8B%D0%B9_%D0%B2%D0%BE%D0%BB%D0%B5%D0%B9%D0%B1%D0%BE%D0%BB" TargetMode="External"/><Relationship Id="rId2" Type="http://schemas.openxmlformats.org/officeDocument/2006/relationships/hyperlink" Target="https://ru.wikipedia.org/wiki/%D0%9B%D0%B8%D0%B1%D0%B5%D1%80%D0%BE_(%D0%B2%D0%BE%D0%BB%D0%B5%D0%B9%D0%B1%D0%BE%D0%BB)" TargetMode="Externa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ru.wikipedia.org/wiki/%D0%9A%D0%B8%D1%80%D0%B0%D0%B9,_%D0%9A%D0%B0%D1%80%D1%87" TargetMode="External"/><Relationship Id="rId13" Type="http://schemas.openxmlformats.org/officeDocument/2006/relationships/hyperlink" Target="https://ru.wikipedia.org/w/index.php?title=%D0%94%D0%B0%D0%BB%D1%8C_%D0%97%D0%BE%D1%82%D1%82%D0%BE,_%D0%A0%D0%B5%D0%BD%D0%B0%D0%BD&amp;action=edit&amp;redlink=1" TargetMode="External"/><Relationship Id="rId3" Type="http://schemas.openxmlformats.org/officeDocument/2006/relationships/hyperlink" Target="https://ru.wikipedia.org/wiki/%D0%A0%D1%8B%D1%81%D0%BA%D0%B0%D0%BB%D1%8C,_%D0%98%D0%BD%D0%BD%D0%B0_%D0%92%D0%B0%D0%BB%D0%B5%D1%80%D1%8C%D0%B5%D0%B2%D0%BD%D0%B0" TargetMode="External"/><Relationship Id="rId7" Type="http://schemas.openxmlformats.org/officeDocument/2006/relationships/hyperlink" Target="https://ru.wikipedia.org/wiki/%D0%92%D1%83%D0%B9%D1%82%D0%BE%D0%B2%D0%B8%D1%87,_%D0%A2%D0%BE%D0%BC%D0%B0%D1%88" TargetMode="External"/><Relationship Id="rId12" Type="http://schemas.openxmlformats.org/officeDocument/2006/relationships/hyperlink" Target="https://ru.wikipedia.org/wiki/%D0%A0%D0%B5%D0%B2%D0%B0,_%D0%9A%D0%BE%D0%BD%D1%81%D1%82%D0%B0%D0%BD%D1%82%D0%B8%D0%BD_%D0%9A%D1%83%D0%B7%D1%8C%D0%BC%D0%B8%D1%87" TargetMode="External"/><Relationship Id="rId2" Type="http://schemas.openxmlformats.org/officeDocument/2006/relationships/hyperlink" Target="https://ru.wikipedia.org/w/index.php?title=%D0%9B%D0%B0%D0%BD_%D0%9F%D0%B8%D0%BD%D1%8C&amp;action=edit&amp;redlink=1" TargetMode="External"/><Relationship Id="rId1" Type="http://schemas.openxmlformats.org/officeDocument/2006/relationships/slideLayout" Target="../slideLayouts/slideLayout4.xml"/><Relationship Id="rId6" Type="http://schemas.openxmlformats.org/officeDocument/2006/relationships/hyperlink" Target="https://ru.wikipedia.org/w/index.php?title=%D0%91%D0%BB%D0%B0%D0%BD%D0%B6%D0%B5,_%D0%9F%D0%B5%D1%82%D0%B5%D1%80&amp;action=edit&amp;redlink=1" TargetMode="External"/><Relationship Id="rId11" Type="http://schemas.openxmlformats.org/officeDocument/2006/relationships/hyperlink" Target="https://ru.wikipedia.org/w/index.php?title=%D0%9D%D1%8D%D0%BA%D0%BE%D0%B4%D0%B0,_%D0%9A%D0%B0%D1%86%D1%83%D1%82%D0%BE%D1%81%D0%B8&amp;action=edit&amp;redlink=1" TargetMode="External"/><Relationship Id="rId5" Type="http://schemas.openxmlformats.org/officeDocument/2006/relationships/hyperlink" Target="https://ru.wikipedia.org/w/index.php?title=%D0%92%D0%B5%D0%BD%D1%82%D1%83%D1%80%D0%B8%D0%BD%D0%B8,_%D0%A4%D0%B5%D1%80%D0%BD%D0%B0%D0%BD%D0%B4%D0%B0&amp;action=edit&amp;redlink=1" TargetMode="External"/><Relationship Id="rId15" Type="http://schemas.openxmlformats.org/officeDocument/2006/relationships/image" Target="../media/image8.jpeg"/><Relationship Id="rId10" Type="http://schemas.openxmlformats.org/officeDocument/2006/relationships/hyperlink" Target="https://ru.wikipedia.org/w/index.php?title=%D0%9C%D1%83%D1%81%D0%B8%D0%BB,_%D0%99%D0%BE%D0%B7%D0%B5%D1%84&amp;action=edit&amp;redlink=1" TargetMode="External"/><Relationship Id="rId4" Type="http://schemas.openxmlformats.org/officeDocument/2006/relationships/hyperlink" Target="https://ru.wikipedia.org/wiki/%D0%A2%D0%BE%D1%80%D1%80%D0%B5%D1%81,_%D0%A0%D0%B5%D0%B3%D0%BB%D0%B0" TargetMode="External"/><Relationship Id="rId9" Type="http://schemas.openxmlformats.org/officeDocument/2006/relationships/hyperlink" Target="https://ru.wikipedia.org/wiki/%D0%9A%D0%BE%D0%BD%D1%82%D0%B5,_%D0%A3%D0%B3%D0%BE" TargetMode="External"/><Relationship Id="rId14" Type="http://schemas.openxmlformats.org/officeDocument/2006/relationships/hyperlink" Target="https://ru.wikipedia.org/wiki/%C2%EE%EB%E5%E9%E1%EE%EB#cite_note-26"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ru.wikipedia.org/wiki/%D0%9D%D0%B0%D1%86%D0%B8%D0%BE%D0%BD%D0%B0%D0%BB%D1%8C%D0%BD%D1%8B%D0%B9_%D1%81%D1%82%D0%B0%D0%B4%D0%B8%D0%BE%D0%BD_(%D0%92%D0%B0%D1%80%D1%88%D0%B0%D0%B2%D0%B0)" TargetMode="External"/><Relationship Id="rId13" Type="http://schemas.openxmlformats.org/officeDocument/2006/relationships/hyperlink" Target="https://ru.wikipedia.org/wiki/%C2%EE%EB%E5%E9%E1%EE%EB#cite_note-30" TargetMode="External"/><Relationship Id="rId18" Type="http://schemas.openxmlformats.org/officeDocument/2006/relationships/hyperlink" Target="https://ru.wikipedia.org/wiki/%D0%98%D0%BD%D1%87%D1%85%D0%BE%D0%BD" TargetMode="External"/><Relationship Id="rId3" Type="http://schemas.openxmlformats.org/officeDocument/2006/relationships/hyperlink" Target="https://ru.wikipedia.org/wiki/1983_%D0%B3%D0%BE%D0%B4" TargetMode="External"/><Relationship Id="rId21" Type="http://schemas.openxmlformats.org/officeDocument/2006/relationships/hyperlink" Target="https://ru.wikipedia.org/wiki/%C2%EE%EB%E5%E9%E1%EE%EB#cite_note-33" TargetMode="External"/><Relationship Id="rId7" Type="http://schemas.openxmlformats.org/officeDocument/2006/relationships/hyperlink" Target="https://ru.wikipedia.org/wiki/%D0%A7%D0%B5%D0%BC%D0%BF%D0%B8%D0%BE%D0%BD%D0%B0%D1%82_%D0%BC%D0%B8%D1%80%D0%B0_%D0%BF%D0%BE_%D0%B2%D0%BE%D0%BB%D0%B5%D0%B9%D0%B1%D0%BE%D0%BB%D1%83_%D1%81%D1%80%D0%B5%D0%B4%D0%B8_%D0%BC%D1%83%D0%B6%D1%87%D0%B8%D0%BD_2014" TargetMode="External"/><Relationship Id="rId12" Type="http://schemas.openxmlformats.org/officeDocument/2006/relationships/hyperlink" Target="https://ru.wikipedia.org/w/index.php?title=%D0%9D%D0%B0%D0%BA%D1%85%D0%BE%D0%BD%D0%BF%D0%B0%D1%82%D1%85%D0%BE%D0%BC&amp;action=edit&amp;redlink=1" TargetMode="External"/><Relationship Id="rId17" Type="http://schemas.openxmlformats.org/officeDocument/2006/relationships/hyperlink" Target="https://ru.wikipedia.org/wiki/2013_%D0%B3%D0%BE%D0%B4" TargetMode="External"/><Relationship Id="rId2" Type="http://schemas.openxmlformats.org/officeDocument/2006/relationships/hyperlink" Target="https://ru.wikipedia.org/wiki/19_%D0%B8%D1%8E%D0%BB%D1%8F" TargetMode="External"/><Relationship Id="rId16" Type="http://schemas.openxmlformats.org/officeDocument/2006/relationships/hyperlink" Target="https://ru.wikipedia.org/wiki/%C2%EE%EB%E5%E9%E1%EE%EB#cite_note-31" TargetMode="External"/><Relationship Id="rId20" Type="http://schemas.openxmlformats.org/officeDocument/2006/relationships/hyperlink" Target="https://ru.wikipedia.org/wiki/%C2%EE%EB%E5%E9%E1%EE%EB#cite_note-32" TargetMode="External"/><Relationship Id="rId1" Type="http://schemas.openxmlformats.org/officeDocument/2006/relationships/slideLayout" Target="../slideLayouts/slideLayout2.xml"/><Relationship Id="rId6" Type="http://schemas.openxmlformats.org/officeDocument/2006/relationships/hyperlink" Target="https://ru.wikipedia.org/wiki/%C2%EE%EB%E5%E9%E1%EE%EB#cite_note-28" TargetMode="External"/><Relationship Id="rId11" Type="http://schemas.openxmlformats.org/officeDocument/2006/relationships/hyperlink" Target="https://ru.wikipedia.org/wiki/%D0%A7%D0%B5%D0%BC%D0%BF%D0%B8%D0%BE%D0%BD%D0%B0%D1%82_%D0%BC%D0%B8%D1%80%D0%B0_%D0%BF%D0%BE_%D0%B2%D0%BE%D0%BB%D0%B5%D0%B9%D0%B1%D0%BE%D0%BB%D1%83_%D1%81%D1%80%D0%B5%D0%B4%D0%B8_%D0%B6%D0%B5%D0%BD%D1%89%D0%B8%D0%BD_2010_(%D0%BA%D0%B2%D0%B0%D0%BB%D0%B8%D1%84%D0%B8%D0%BA%D0%B0%D1%86%D0%B8%D1%8F)" TargetMode="External"/><Relationship Id="rId5" Type="http://schemas.openxmlformats.org/officeDocument/2006/relationships/hyperlink" Target="https://ru.wikipedia.org/wiki/%D0%9C%D0%B0%D1%80%D0%B0%D0%BA%D0%B0%D0%BD%D0%B0" TargetMode="External"/><Relationship Id="rId15" Type="http://schemas.openxmlformats.org/officeDocument/2006/relationships/hyperlink" Target="https://ru.wikipedia.org/wiki/%D0%A5%D0%B0%D1%80%D0%B0_%D0%9C%D0%BE%D1%80%D0%B8%D0%BD" TargetMode="External"/><Relationship Id="rId10" Type="http://schemas.openxmlformats.org/officeDocument/2006/relationships/hyperlink" Target="https://ru.wikipedia.org/wiki/%C2%EE%EB%E5%E9%E1%EE%EB#cite_note-29" TargetMode="External"/><Relationship Id="rId19" Type="http://schemas.openxmlformats.org/officeDocument/2006/relationships/hyperlink" Target="https://ru.wikipedia.org/wiki/%D0%90%D0%BD%D1%81%D0%B0%D0%BD" TargetMode="External"/><Relationship Id="rId4" Type="http://schemas.openxmlformats.org/officeDocument/2006/relationships/hyperlink" Target="https://ru.wikipedia.org/wiki/%D0%A4%D1%83%D1%82%D0%B1%D0%BE%D0%BB" TargetMode="External"/><Relationship Id="rId9" Type="http://schemas.openxmlformats.org/officeDocument/2006/relationships/hyperlink" Target="https://ru.wikipedia.org/wiki/%D0%92%D0%B0%D1%80%D1%88%D0%B0%D0%B2%D0%B0" TargetMode="External"/><Relationship Id="rId14" Type="http://schemas.openxmlformats.org/officeDocument/2006/relationships/hyperlink" Target="https://ru.wikipedia.org/wiki/%D0%A3%D0%BB%D0%B0%D0%BD-%D0%A3%D0%B4%D1%8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ru.wikipedia.org/wiki/%C2%EE%EB%E5%E9%E1%EE%EB#cite_note-5" TargetMode="External"/><Relationship Id="rId13" Type="http://schemas.openxmlformats.org/officeDocument/2006/relationships/hyperlink" Target="https://ru.wikipedia.org/wiki/%D0%92%D0%BE%D0%BB%D0%B5%D0%B9%D0%B1%D0%BE%D0%BB%D1%8C%D0%BD%D1%8B%D0%B9_%D0%BC%D1%8F%D1%87" TargetMode="External"/><Relationship Id="rId3" Type="http://schemas.openxmlformats.org/officeDocument/2006/relationships/hyperlink" Target="https://ru.wikipedia.org/wiki/YMCA" TargetMode="External"/><Relationship Id="rId7" Type="http://schemas.openxmlformats.org/officeDocument/2006/relationships/hyperlink" Target="https://ru.wikipedia.org/wiki/1895_%D0%B3%D0%BE%D0%B4" TargetMode="External"/><Relationship Id="rId12" Type="http://schemas.openxmlformats.org/officeDocument/2006/relationships/hyperlink" Target="https://ru.wikipedia.org/wiki/%D0%92%D0%BE%D0%BB%D0%B5%D0%B9%D0%B1%D0%BE%D0%BB%D1%8C%D0%BD%D0%B0%D1%8F_%D0%BF%D0%BB%D0%BE%D1%89%D0%B0%D0%B4%D0%BA%D0%B0" TargetMode="External"/><Relationship Id="rId2" Type="http://schemas.openxmlformats.org/officeDocument/2006/relationships/hyperlink" Target="https://ru.wikipedia.org/wiki/%D0%9C%D0%BE%D1%80%D0%B3%D0%B0%D0%BD,_%D0%A3%D0%B8%D0%BB%D1%8C%D1%8F%D0%BC_%D0%94%D0%B6." TargetMode="External"/><Relationship Id="rId1" Type="http://schemas.openxmlformats.org/officeDocument/2006/relationships/slideLayout" Target="../slideLayouts/slideLayout4.xml"/><Relationship Id="rId6" Type="http://schemas.openxmlformats.org/officeDocument/2006/relationships/hyperlink" Target="https://ru.wikipedia.org/wiki/%D0%A1%D0%A8%D0%90" TargetMode="External"/><Relationship Id="rId11" Type="http://schemas.openxmlformats.org/officeDocument/2006/relationships/hyperlink" Target="https://ru.wikipedia.org/wiki/%D0%A1%D0%BF%D1%80%D0%B8%D0%BD%D0%B3%D1%84%D0%B8%D0%BB%D0%B4_(%D0%9C%D0%B0%D1%81%D1%81%D0%B0%D1%87%D1%83%D1%81%D0%B5%D1%82%D1%81)" TargetMode="External"/><Relationship Id="rId5" Type="http://schemas.openxmlformats.org/officeDocument/2006/relationships/hyperlink" Target="https://ru.wikipedia.org/wiki/%D0%9C%D0%B0%D1%81%D1%81%D0%B0%D1%87%D1%83%D1%81%D0%B5%D1%82%D1%81" TargetMode="External"/><Relationship Id="rId10" Type="http://schemas.openxmlformats.org/officeDocument/2006/relationships/hyperlink" Target="https://ru.wikipedia.org/wiki/%D0%91%D0%B0%D1%81%D0%BA%D0%B5%D1%82%D0%B1%D0%BE%D0%BB" TargetMode="External"/><Relationship Id="rId4" Type="http://schemas.openxmlformats.org/officeDocument/2006/relationships/hyperlink" Target="https://ru.wikipedia.org/wiki/%D0%A5%D0%BE%D0%BB%D0%B8%D0%BE%D0%BA_(%D0%9C%D0%B0%D1%81%D1%81%D0%B0%D1%87%D1%83%D1%81%D0%B5%D1%82%D1%81)" TargetMode="External"/><Relationship Id="rId9" Type="http://schemas.openxmlformats.org/officeDocument/2006/relationships/hyperlink" Target="https://ru.wikipedia.org/wiki/%D0%A2%D0%B5%D0%BD%D0%BD%D0%B8%D1%81" TargetMode="External"/><Relationship Id="rId14" Type="http://schemas.openxmlformats.org/officeDocument/2006/relationships/image" Target="../media/image3.jpeg"/></Relationships>
</file>

<file path=ppt/slides/_rels/slide4.xml.rels><?xml version="1.0" encoding="UTF-8" standalone="yes"?>
<Relationships xmlns="http://schemas.openxmlformats.org/package/2006/relationships"><Relationship Id="rId8" Type="http://schemas.openxmlformats.org/officeDocument/2006/relationships/hyperlink" Target="https://ru.wikipedia.org/wiki/%D0%91%D1%80%D0%B0%D0%B7%D0%B8%D0%BB%D0%B8%D1%8F" TargetMode="External"/><Relationship Id="rId13" Type="http://schemas.openxmlformats.org/officeDocument/2006/relationships/hyperlink" Target="https://ru.wikipedia.org/wiki/%D0%9F%D0%BE%D0%BB%D1%8C%D1%88%D0%B0" TargetMode="External"/><Relationship Id="rId18" Type="http://schemas.openxmlformats.org/officeDocument/2006/relationships/hyperlink" Target="https://ru.wikipedia.org/wiki/%D0%A4%D1%80%D0%B0%D0%BD%D1%86%D0%B8%D1%8F" TargetMode="External"/><Relationship Id="rId3" Type="http://schemas.openxmlformats.org/officeDocument/2006/relationships/hyperlink" Target="https://ru.wikipedia.org/wiki/%D0%92%D1%82%D0%BE%D1%80%D0%B0%D1%8F_%D0%BC%D0%B8%D1%80%D0%BE%D0%B2%D0%B0%D1%8F_%D0%B2%D0%BE%D0%B9%D0%BD%D0%B0" TargetMode="External"/><Relationship Id="rId21" Type="http://schemas.openxmlformats.org/officeDocument/2006/relationships/hyperlink" Target="https://ru.wikipedia.org/wiki/1949_%D0%B3%D0%BE%D0%B4" TargetMode="External"/><Relationship Id="rId7" Type="http://schemas.openxmlformats.org/officeDocument/2006/relationships/hyperlink" Target="https://ru.wikipedia.org/wiki/%D0%91%D0%B5%D0%BB%D1%8C%D0%B3%D0%B8%D1%8F" TargetMode="External"/><Relationship Id="rId12" Type="http://schemas.openxmlformats.org/officeDocument/2006/relationships/hyperlink" Target="https://ru.wikipedia.org/wiki/%D0%9D%D0%B8%D0%B4%D0%B5%D1%80%D0%BB%D0%B0%D0%BD%D0%B4%D1%8B" TargetMode="External"/><Relationship Id="rId17" Type="http://schemas.openxmlformats.org/officeDocument/2006/relationships/hyperlink" Target="https://ru.wikipedia.org/wiki/%D0%A3%D1%80%D1%83%D0%B3%D0%B2%D0%B0%D0%B9" TargetMode="External"/><Relationship Id="rId2" Type="http://schemas.openxmlformats.org/officeDocument/2006/relationships/image" Target="../media/image4.jpeg"/><Relationship Id="rId16" Type="http://schemas.openxmlformats.org/officeDocument/2006/relationships/hyperlink" Target="https://ru.wikipedia.org/wiki/%D0%A1%D0%A8%D0%90" TargetMode="External"/><Relationship Id="rId20" Type="http://schemas.openxmlformats.org/officeDocument/2006/relationships/hyperlink" Target="https://ru.wikipedia.org/wiki/%D0%AE%D0%B3%D0%BE%D1%81%D0%BB%D0%B0%D0%B2%D0%B8%D1%8F" TargetMode="External"/><Relationship Id="rId1" Type="http://schemas.openxmlformats.org/officeDocument/2006/relationships/slideLayout" Target="../slideLayouts/slideLayout4.xml"/><Relationship Id="rId6" Type="http://schemas.openxmlformats.org/officeDocument/2006/relationships/hyperlink" Target="https://ru.wikipedia.org/wiki/%D0%9C%D0%B5%D0%B6%D0%B4%D1%83%D0%BD%D0%B0%D1%80%D0%BE%D0%B4%D0%BD%D0%B0%D1%8F_%D1%84%D0%B5%D0%B4%D0%B5%D1%80%D0%B0%D1%86%D0%B8%D1%8F_%D0%B2%D0%BE%D0%BB%D0%B5%D0%B9%D0%B1%D0%BE%D0%BB%D0%B0" TargetMode="External"/><Relationship Id="rId11" Type="http://schemas.openxmlformats.org/officeDocument/2006/relationships/hyperlink" Target="https://ru.wikipedia.org/wiki/%D0%98%D1%82%D0%B0%D0%BB%D0%B8%D1%8F" TargetMode="External"/><Relationship Id="rId24" Type="http://schemas.openxmlformats.org/officeDocument/2006/relationships/hyperlink" Target="https://ru.wikipedia.org/wiki/%D0%9C%D0%B0%D1%80%D1%81%D0%B5%D0%BB%D1%8C" TargetMode="External"/><Relationship Id="rId5" Type="http://schemas.openxmlformats.org/officeDocument/2006/relationships/hyperlink" Target="https://ru.wikipedia.org/wiki/%D0%9F%D0%B0%D1%80%D0%B8%D0%B6" TargetMode="External"/><Relationship Id="rId15" Type="http://schemas.openxmlformats.org/officeDocument/2006/relationships/hyperlink" Target="https://ru.wikipedia.org/wiki/%D0%A0%D1%83%D0%BC%D1%8B%D0%BD%D0%B8%D1%8F" TargetMode="External"/><Relationship Id="rId23" Type="http://schemas.openxmlformats.org/officeDocument/2006/relationships/hyperlink" Target="https://ru.wikipedia.org/wiki/%D0%A7%D0%B5%D0%BC%D0%BF%D0%B8%D0%BE%D0%BD%D0%B0%D1%82_%D0%BC%D0%B8%D1%80%D0%B0_%D0%BF%D0%BE_%D0%B2%D0%BE%D0%BB%D0%B5%D0%B9%D0%B1%D0%BE%D0%BB%D1%83_%D1%81%D1%80%D0%B5%D0%B4%D0%B8_%D0%BC%D1%83%D0%B6%D1%87%D0%B8%D0%BD" TargetMode="External"/><Relationship Id="rId10" Type="http://schemas.openxmlformats.org/officeDocument/2006/relationships/hyperlink" Target="https://ru.wikipedia.org/wiki/%D0%95%D0%B3%D0%B8%D0%BF%D0%B5%D1%82" TargetMode="External"/><Relationship Id="rId19" Type="http://schemas.openxmlformats.org/officeDocument/2006/relationships/hyperlink" Target="https://ru.wikipedia.org/wiki/%D0%A7%D0%B5%D1%85%D0%BE%D1%81%D0%BB%D0%BE%D0%B2%D0%B0%D0%BA%D0%B8%D1%8F" TargetMode="External"/><Relationship Id="rId4" Type="http://schemas.openxmlformats.org/officeDocument/2006/relationships/hyperlink" Target="https://ru.wikipedia.org/wiki/1947_%D0%B3%D0%BE%D0%B4" TargetMode="External"/><Relationship Id="rId9" Type="http://schemas.openxmlformats.org/officeDocument/2006/relationships/hyperlink" Target="https://ru.wikipedia.org/wiki/%D0%92%D0%B5%D0%BD%D0%B3%D1%80%D0%B8%D1%8F" TargetMode="External"/><Relationship Id="rId14" Type="http://schemas.openxmlformats.org/officeDocument/2006/relationships/hyperlink" Target="https://ru.wikipedia.org/wiki/%D0%9F%D0%BE%D1%80%D1%82%D1%83%D0%B3%D0%B0%D0%BB%D0%B8%D1%8F" TargetMode="External"/><Relationship Id="rId22" Type="http://schemas.openxmlformats.org/officeDocument/2006/relationships/hyperlink" Target="https://ru.wikipedia.org/wiki/%D0%9F%D1%80%D0%B0%D0%B3%D0%B0"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ru.wikipedia.org/wiki/%D0%A1%D0%A8%D0%90" TargetMode="External"/><Relationship Id="rId13" Type="http://schemas.openxmlformats.org/officeDocument/2006/relationships/image" Target="../media/image5.jpeg"/><Relationship Id="rId3" Type="http://schemas.openxmlformats.org/officeDocument/2006/relationships/hyperlink" Target="https://ru.wikipedia.org/wiki/%C2%EE%EB%E5%E9%E1%EE%EB#cite_note-9" TargetMode="External"/><Relationship Id="rId7" Type="http://schemas.openxmlformats.org/officeDocument/2006/relationships/hyperlink" Target="https://ru.wikipedia.org/wiki/%D0%98%D1%82%D0%B0%D0%BB%D0%B8%D1%8F" TargetMode="External"/><Relationship Id="rId12" Type="http://schemas.openxmlformats.org/officeDocument/2006/relationships/hyperlink" Target="https://ru.wikipedia.org/wiki/%D0%96%D0%B5%D0%BD%D1%81%D0%BA%D0%B0%D1%8F_%D1%81%D0%B1%D0%BE%D1%80%D0%BD%D0%B0%D1%8F_%D0%A1%D0%A8%D0%90_%D0%BF%D0%BE_%D0%B2%D0%BE%D0%BB%D0%B5%D0%B9%D0%B1%D0%BE%D0%BB%D1%83" TargetMode="External"/><Relationship Id="rId2" Type="http://schemas.openxmlformats.org/officeDocument/2006/relationships/hyperlink" Target="https://ru.wikipedia.org/wiki/2006_%D0%B3%D0%BE%D0%B4" TargetMode="External"/><Relationship Id="rId1" Type="http://schemas.openxmlformats.org/officeDocument/2006/relationships/slideLayout" Target="../slideLayouts/slideLayout4.xml"/><Relationship Id="rId6" Type="http://schemas.openxmlformats.org/officeDocument/2006/relationships/hyperlink" Target="https://ru.wikipedia.org/wiki/%D0%9A%D0%B8%D1%82%D0%B0%D0%B9" TargetMode="External"/><Relationship Id="rId11" Type="http://schemas.openxmlformats.org/officeDocument/2006/relationships/hyperlink" Target="https://ru.wikipedia.org/wiki/%D0%9C%D1%83%D0%B6%D1%81%D0%BA%D0%B0%D1%8F_%D1%81%D0%B1%D0%BE%D1%80%D0%BD%D0%B0%D1%8F_%D0%9F%D0%BE%D0%BB%D1%8C%D1%88%D0%B8_%D0%BF%D0%BE_%D0%B2%D0%BE%D0%BB%D0%B5%D0%B9%D0%B1%D0%BE%D0%BB%D1%83" TargetMode="External"/><Relationship Id="rId5" Type="http://schemas.openxmlformats.org/officeDocument/2006/relationships/hyperlink" Target="https://ru.wikipedia.org/wiki/%D0%91%D1%80%D0%B0%D0%B7%D0%B8%D0%BB%D0%B8%D1%8F" TargetMode="External"/><Relationship Id="rId10" Type="http://schemas.openxmlformats.org/officeDocument/2006/relationships/hyperlink" Target="https://ru.wikipedia.org/wiki/%D0%9F%D0%BE%D0%BB%D1%8C%D1%88%D0%B0" TargetMode="External"/><Relationship Id="rId4" Type="http://schemas.openxmlformats.org/officeDocument/2006/relationships/hyperlink" Target="https://ru.wikipedia.org/wiki/%D0%A0%D0%BE%D1%81%D1%81%D0%B8%D1%8F" TargetMode="External"/><Relationship Id="rId9" Type="http://schemas.openxmlformats.org/officeDocument/2006/relationships/hyperlink" Target="https://ru.wikipedia.org/wiki/%D0%AF%D0%BF%D0%BE%D0%BD%D0%B8%D1%8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ru.wikipedia.org/wiki/%D0%9F%D0%BB%D0%B0%D0%BD%D0%B8%D1%80%D1%83%D1%8E%D1%89%D0%B0%D1%8F_%D0%BF%D0%BE%D0%B4%D0%B0%D1%87%D0%B0" TargetMode="External"/><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s://ru.wikipedia.org/wiki/%D0%9B%D0%B8%D0%B1%D0%B5%D1%80%D0%BE_(%D0%B2%D0%BE%D0%BB%D0%B5%D0%B9%D0%B1%D0%BE%D0%BB)"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Волейбол</a:t>
            </a:r>
            <a:r>
              <a:rPr lang="ru-RU" dirty="0"/>
              <a:t/>
            </a:r>
            <a:br>
              <a:rPr lang="ru-RU" dirty="0"/>
            </a:br>
            <a:endParaRPr lang="ru-RU" dirty="0"/>
          </a:p>
        </p:txBody>
      </p:sp>
      <p:pic>
        <p:nvPicPr>
          <p:cNvPr id="5" name="Содержимое 4" descr="230px-Volleyball_game.jpg"/>
          <p:cNvPicPr>
            <a:picLocks noGrp="1" noChangeAspect="1"/>
          </p:cNvPicPr>
          <p:nvPr>
            <p:ph idx="1"/>
          </p:nvPr>
        </p:nvPicPr>
        <p:blipFill>
          <a:blip r:embed="rId2" cstate="print"/>
          <a:stretch>
            <a:fillRect/>
          </a:stretch>
        </p:blipFill>
        <p:spPr>
          <a:xfrm>
            <a:off x="1071538" y="1285860"/>
            <a:ext cx="6786609" cy="4933877"/>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875622"/>
          </a:xfrm>
        </p:spPr>
        <p:txBody>
          <a:bodyPr>
            <a:normAutofit fontScale="90000"/>
          </a:bodyPr>
          <a:lstStyle/>
          <a:p>
            <a:r>
              <a:rPr lang="ru-RU" b="1" dirty="0" smtClean="0"/>
              <a:t>Нарушения </a:t>
            </a:r>
            <a:r>
              <a:rPr lang="ru-RU" b="1" dirty="0" smtClean="0"/>
              <a:t>правил.</a:t>
            </a:r>
            <a:br>
              <a:rPr lang="ru-RU" b="1" dirty="0" smtClean="0"/>
            </a:br>
            <a:r>
              <a:rPr lang="ru-RU" b="1" dirty="0" smtClean="0"/>
              <a:t>При </a:t>
            </a:r>
            <a:r>
              <a:rPr lang="ru-RU" b="1" dirty="0" smtClean="0"/>
              <a:t>подаче.</a:t>
            </a:r>
            <a:r>
              <a:rPr lang="ru-RU" b="1" dirty="0" smtClean="0"/>
              <a:t/>
            </a:r>
            <a:br>
              <a:rPr lang="ru-RU" b="1" dirty="0" smtClean="0"/>
            </a:br>
            <a:r>
              <a:rPr lang="ru-RU" b="1" dirty="0" smtClean="0"/>
              <a:t/>
            </a:r>
            <a:br>
              <a:rPr lang="ru-RU" b="1" dirty="0" smtClean="0"/>
            </a:b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Игрок заступил ногой на пространство площадки.</a:t>
            </a:r>
          </a:p>
          <a:p>
            <a:r>
              <a:rPr lang="ru-RU" dirty="0" smtClean="0"/>
              <a:t>Игрок подбросил и поймал мяч.</a:t>
            </a:r>
          </a:p>
          <a:p>
            <a:r>
              <a:rPr lang="ru-RU" dirty="0" smtClean="0"/>
              <a:t>Мяч касается антенны, игрока подающей команды или не пересекает вертикальную плоскость сетки полностью через площадь перехода, выходит в аут.</a:t>
            </a:r>
          </a:p>
          <a:p>
            <a:r>
              <a:rPr lang="ru-RU" dirty="0" smtClean="0"/>
              <a:t>Подача, совершённая до свистка судьи, не засчитывается и повторяется.</a:t>
            </a:r>
          </a:p>
          <a:p>
            <a:r>
              <a:rPr lang="ru-RU" dirty="0" smtClean="0"/>
              <a:t>По истечении 8 секунд после свистка судьи мяч передаётся команде соперников.</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При </a:t>
            </a:r>
            <a:r>
              <a:rPr lang="ru-RU" b="1" dirty="0" smtClean="0"/>
              <a:t>розыгрыше.</a:t>
            </a:r>
            <a:r>
              <a:rPr lang="ru-RU" b="1" dirty="0" smtClean="0"/>
              <a:t/>
            </a:r>
            <a:br>
              <a:rPr lang="ru-RU" b="1" dirty="0" smtClean="0"/>
            </a:br>
            <a:endParaRPr lang="ru-RU" dirty="0"/>
          </a:p>
        </p:txBody>
      </p:sp>
      <p:sp>
        <p:nvSpPr>
          <p:cNvPr id="3" name="Содержимое 2"/>
          <p:cNvSpPr>
            <a:spLocks noGrp="1"/>
          </p:cNvSpPr>
          <p:nvPr>
            <p:ph idx="1"/>
          </p:nvPr>
        </p:nvSpPr>
        <p:spPr/>
        <p:txBody>
          <a:bodyPr/>
          <a:lstStyle/>
          <a:p>
            <a:r>
              <a:rPr lang="ru-RU" dirty="0" smtClean="0"/>
              <a:t>Сделано более трёх касаний (не учитывая блок).</a:t>
            </a:r>
          </a:p>
          <a:p>
            <a:r>
              <a:rPr lang="ru-RU" dirty="0" smtClean="0"/>
              <a:t>Касание игроком сетки между антеннами, касание антенны</a:t>
            </a:r>
            <a:r>
              <a:rPr lang="ru-RU" baseline="30000" dirty="0" smtClean="0">
                <a:hlinkClick r:id="rId2"/>
              </a:rPr>
              <a:t>[24]</a:t>
            </a:r>
            <a:r>
              <a:rPr lang="ru-RU" dirty="0" smtClean="0"/>
              <a:t>.</a:t>
            </a:r>
          </a:p>
          <a:p>
            <a:r>
              <a:rPr lang="ru-RU" dirty="0" smtClean="0"/>
              <a:t>Заступ игроком задней трёхметровой линии при атаке.</a:t>
            </a:r>
          </a:p>
          <a:p>
            <a:r>
              <a:rPr lang="ru-RU" dirty="0" smtClean="0"/>
              <a:t>Ошибка на приёме: двойное касание или задержка мяча.</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00042"/>
            <a:ext cx="8229600" cy="642942"/>
          </a:xfrm>
        </p:spPr>
        <p:txBody>
          <a:bodyPr>
            <a:normAutofit fontScale="90000"/>
          </a:bodyPr>
          <a:lstStyle/>
          <a:p>
            <a:r>
              <a:rPr lang="ru-RU" dirty="0" smtClean="0"/>
              <a:t>Тактика </a:t>
            </a:r>
            <a:r>
              <a:rPr lang="ru-RU" dirty="0" smtClean="0"/>
              <a:t>игры.</a:t>
            </a:r>
            <a:r>
              <a:rPr lang="ru-RU" dirty="0" smtClean="0"/>
              <a:t/>
            </a:r>
            <a:br>
              <a:rPr lang="ru-RU" dirty="0" smtClean="0"/>
            </a:br>
            <a:r>
              <a:rPr lang="ru-RU" dirty="0" smtClean="0"/>
              <a:t>Схемы </a:t>
            </a:r>
            <a:r>
              <a:rPr lang="ru-RU" dirty="0" smtClean="0"/>
              <a:t>игры.</a:t>
            </a:r>
            <a:r>
              <a:rPr lang="ru-RU" b="1" dirty="0" smtClean="0"/>
              <a:t/>
            </a:r>
            <a:br>
              <a:rPr lang="ru-RU" b="1" dirty="0" smtClean="0"/>
            </a:br>
            <a:endParaRPr lang="ru-RU" dirty="0"/>
          </a:p>
        </p:txBody>
      </p:sp>
      <p:sp>
        <p:nvSpPr>
          <p:cNvPr id="4" name="Содержимое 3"/>
          <p:cNvSpPr>
            <a:spLocks noGrp="1"/>
          </p:cNvSpPr>
          <p:nvPr>
            <p:ph sz="half" idx="1"/>
          </p:nvPr>
        </p:nvSpPr>
        <p:spPr>
          <a:xfrm>
            <a:off x="0" y="1142985"/>
            <a:ext cx="4786314" cy="4572031"/>
          </a:xfrm>
        </p:spPr>
        <p:txBody>
          <a:bodyPr>
            <a:noAutofit/>
          </a:bodyPr>
          <a:lstStyle/>
          <a:p>
            <a:r>
              <a:rPr lang="ru-RU" sz="1200" dirty="0" smtClean="0"/>
              <a:t>Под схемой игры понимается качественный и количественный состав игроков различных амплуа на площадке. Наиболее распространённые схемы игры 4-2, 5-1 и 6-2, где 2-1-2 — количество связующих на площадке, а 4-5-6 — условное количество атакующих игроков. По схеме 4-2 играют 2 связующих, расположенных по диагонали друг к другу. Таким образом во всех расстановках на передней линии есть только один связующий, он же и отдаёт передачи. По схеме 5-1, на площадке находится только один пасующий, который во всех расстановках выходит в 3-ю зону и оттуда отдаёт вторую передачу. Схема 6-2 аналогична схеме 4-2, за тем исключением что пасует всегда тот связующий, который по расстановке на текущий момент находится на задней линии. Эта схема позволяет пасующему во всех расстановках иметь трёх нападающих на передней линии. Схема 4-2 является самой простой и используется на данный момент только любителями. Схема 5-1 сложна для пасующего, но используется повсеместно. Схема 6-2 такая же сложная, как и 5-1, использовалась только до появления игроков </a:t>
            </a:r>
            <a:r>
              <a:rPr lang="ru-RU" sz="1200" dirty="0" err="1" smtClean="0">
                <a:hlinkClick r:id="rId2" tooltip="Либеро (волейбол)"/>
              </a:rPr>
              <a:t>либеро</a:t>
            </a:r>
            <a:r>
              <a:rPr lang="ru-RU" sz="1200" dirty="0" smtClean="0"/>
              <a:t>. Она накладывает особые требования к пасующим, которые должны принимать подачу как </a:t>
            </a:r>
            <a:r>
              <a:rPr lang="ru-RU" sz="1200" dirty="0" err="1" smtClean="0"/>
              <a:t>доигровщики</a:t>
            </a:r>
            <a:r>
              <a:rPr lang="ru-RU" sz="1200" dirty="0" smtClean="0"/>
              <a:t> и атаковать не хуже </a:t>
            </a:r>
            <a:r>
              <a:rPr lang="ru-RU" sz="1200" dirty="0" err="1" smtClean="0"/>
              <a:t>доигровщиков</a:t>
            </a:r>
            <a:r>
              <a:rPr lang="ru-RU" sz="1200" dirty="0" smtClean="0"/>
              <a:t> (находясь на передней линии). Для этой схемы идеально подходят универсальные игроки, пришедшие </a:t>
            </a:r>
            <a:r>
              <a:rPr lang="ru-RU" sz="1200" dirty="0" err="1" smtClean="0"/>
              <a:t>из</a:t>
            </a:r>
            <a:r>
              <a:rPr lang="ru-RU" sz="1200" dirty="0" err="1" smtClean="0">
                <a:hlinkClick r:id="rId3" tooltip="Пляжный волейбол"/>
              </a:rPr>
              <a:t>пляжного</a:t>
            </a:r>
            <a:r>
              <a:rPr lang="ru-RU" sz="1200" dirty="0" smtClean="0">
                <a:hlinkClick r:id="rId3" tooltip="Пляжный волейбол"/>
              </a:rPr>
              <a:t> волейбола</a:t>
            </a:r>
            <a:r>
              <a:rPr lang="ru-RU" sz="1200" dirty="0" smtClean="0"/>
              <a:t>.</a:t>
            </a:r>
            <a:endParaRPr lang="ru-RU" sz="1200" dirty="0"/>
          </a:p>
        </p:txBody>
      </p:sp>
      <p:pic>
        <p:nvPicPr>
          <p:cNvPr id="6" name="Содержимое 5" descr="post-653-1340786083_thumb.png"/>
          <p:cNvPicPr>
            <a:picLocks noGrp="1" noChangeAspect="1"/>
          </p:cNvPicPr>
          <p:nvPr>
            <p:ph sz="half" idx="2"/>
          </p:nvPr>
        </p:nvPicPr>
        <p:blipFill>
          <a:blip r:embed="rId4" cstate="print"/>
          <a:stretch>
            <a:fillRect/>
          </a:stretch>
        </p:blipFill>
        <p:spPr>
          <a:xfrm>
            <a:off x="5072066" y="1214422"/>
            <a:ext cx="3681410" cy="4000528"/>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Тактические </a:t>
            </a:r>
            <a:r>
              <a:rPr lang="ru-RU" b="1" dirty="0" smtClean="0"/>
              <a:t>комбинации.</a:t>
            </a:r>
            <a:r>
              <a:rPr lang="ru-RU" b="1" dirty="0" smtClean="0"/>
              <a:t/>
            </a:r>
            <a:br>
              <a:rPr lang="ru-RU" b="1" dirty="0" smtClean="0"/>
            </a:br>
            <a:endParaRPr lang="ru-RU" dirty="0"/>
          </a:p>
        </p:txBody>
      </p:sp>
      <p:sp>
        <p:nvSpPr>
          <p:cNvPr id="5" name="Содержимое 4"/>
          <p:cNvSpPr>
            <a:spLocks noGrp="1"/>
          </p:cNvSpPr>
          <p:nvPr>
            <p:ph idx="1"/>
          </p:nvPr>
        </p:nvSpPr>
        <p:spPr>
          <a:xfrm>
            <a:off x="457200" y="1285860"/>
            <a:ext cx="8229600" cy="5168948"/>
          </a:xfrm>
        </p:spPr>
        <p:txBody>
          <a:bodyPr>
            <a:normAutofit fontScale="47500" lnSpcReduction="20000"/>
          </a:bodyPr>
          <a:lstStyle/>
          <a:p>
            <a:r>
              <a:rPr lang="ru-RU" dirty="0" smtClean="0"/>
              <a:t>Групповые тактические действия игроков в нападении проявляются в определённых тактических комбинациях — заранее согласованных и разученных взаимодействиях, при которых один из игроков атакует первым темпом (с низкой скоростной передачи), а другой — вторым темпом (с высокой или средней передачи). Комбинации имеют определённые названия: «волна», «крест», «эшелон», «возврат».</a:t>
            </a:r>
          </a:p>
          <a:p>
            <a:r>
              <a:rPr lang="ru-RU" dirty="0" smtClean="0"/>
              <a:t>В комбинации </a:t>
            </a:r>
            <a:r>
              <a:rPr lang="ru-RU" b="1" dirty="0" smtClean="0"/>
              <a:t>волна</a:t>
            </a:r>
            <a:r>
              <a:rPr lang="ru-RU" dirty="0" smtClean="0"/>
              <a:t> выход к сетке нападающих первого и второго темпа характерен наличием параллельных путей перемещения. Игрок зоны 3 совершает стремительный разбег для атаки с низкой передачи («идёт на взлёт»), но пас получает находящийся рядом с ним игрок зоны 4. Игрок зоны 3 при этом имитирует удар, отвлекая блокирующих соперника, что позволяет игроку зоны 4 успешно завершить атаку.</a:t>
            </a:r>
          </a:p>
          <a:p>
            <a:r>
              <a:rPr lang="ru-RU" dirty="0" smtClean="0"/>
              <a:t>В комбинации </a:t>
            </a:r>
            <a:r>
              <a:rPr lang="ru-RU" b="1" dirty="0" smtClean="0"/>
              <a:t>эшелон</a:t>
            </a:r>
            <a:r>
              <a:rPr lang="ru-RU" dirty="0" smtClean="0"/>
              <a:t> действия игрока зоны 3 те же, а игрок зоны 4 изменяет направление разбега таким образом, чтобы выпрыгнуть для удара за его спиной. Передача при этом несколько удаляется от сетки. Часто применяемая в современном волейболе комбинация </a:t>
            </a:r>
            <a:r>
              <a:rPr lang="ru-RU" b="1" dirty="0" err="1" smtClean="0"/>
              <a:t>пайп</a:t>
            </a:r>
            <a:r>
              <a:rPr lang="ru-RU" dirty="0" smtClean="0"/>
              <a:t> отличается от «эшелона» тем, что в ней участвует игрок из 6-й зоны, выпрыгивающий на удар из-за линии нападения.</a:t>
            </a:r>
          </a:p>
          <a:p>
            <a:r>
              <a:rPr lang="ru-RU" dirty="0" smtClean="0"/>
              <a:t>В комбинации </a:t>
            </a:r>
            <a:r>
              <a:rPr lang="ru-RU" b="1" dirty="0" smtClean="0"/>
              <a:t>крест</a:t>
            </a:r>
            <a:r>
              <a:rPr lang="ru-RU" dirty="0" smtClean="0"/>
              <a:t> игрок зоны 3 «идёт на взлёт», а нападающий зоны 2, передвигаясь </a:t>
            </a:r>
            <a:r>
              <a:rPr lang="ru-RU" dirty="0" err="1" smtClean="0"/>
              <a:t>скрестно</a:t>
            </a:r>
            <a:r>
              <a:rPr lang="ru-RU" dirty="0" smtClean="0"/>
              <a:t> за спиной партнёра, выполняет атаку из 3-й зоны.</a:t>
            </a:r>
          </a:p>
          <a:p>
            <a:r>
              <a:rPr lang="ru-RU" dirty="0" smtClean="0"/>
              <a:t>В комбинации </a:t>
            </a:r>
            <a:r>
              <a:rPr lang="ru-RU" b="1" dirty="0" smtClean="0"/>
              <a:t>возврат</a:t>
            </a:r>
            <a:r>
              <a:rPr lang="ru-RU" dirty="0" smtClean="0"/>
              <a:t> выход игрока первого темпа производится по обычной схеме, а игрок второго темпа демонстрирует выход к сетке по типу комбинации «крест» или «эшелон», после чего возвращается в свою зону и производит в ней нападающий </a:t>
            </a:r>
            <a:r>
              <a:rPr lang="ru-RU" dirty="0" smtClean="0"/>
              <a:t>удар.</a:t>
            </a:r>
          </a:p>
          <a:p>
            <a:r>
              <a:rPr lang="ru-RU" dirty="0" smtClean="0"/>
              <a:t>Если </a:t>
            </a:r>
            <a:r>
              <a:rPr lang="ru-RU" dirty="0" smtClean="0"/>
              <a:t>комбинации выполняются таким образом, что рядом со связующим действует игрок второго темпа, то они являются «обратными» (обратный крест, обратная волна), а если оба атакующих действуют с разных сторон от связующего, то они называются «смешанными».</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Выдающиеся </a:t>
            </a:r>
            <a:r>
              <a:rPr lang="ru-RU" dirty="0" smtClean="0"/>
              <a:t>волейболисты.</a:t>
            </a:r>
            <a:r>
              <a:rPr lang="ru-RU" dirty="0" smtClean="0"/>
              <a:t/>
            </a:r>
            <a:br>
              <a:rPr lang="ru-RU" dirty="0" smtClean="0"/>
            </a:br>
            <a:endParaRPr lang="ru-RU" dirty="0"/>
          </a:p>
        </p:txBody>
      </p:sp>
      <p:sp>
        <p:nvSpPr>
          <p:cNvPr id="3" name="Содержимое 2"/>
          <p:cNvSpPr>
            <a:spLocks noGrp="1"/>
          </p:cNvSpPr>
          <p:nvPr>
            <p:ph sz="half" idx="1"/>
          </p:nvPr>
        </p:nvSpPr>
        <p:spPr>
          <a:xfrm>
            <a:off x="285720" y="1722437"/>
            <a:ext cx="4210080" cy="4921273"/>
          </a:xfrm>
        </p:spPr>
        <p:txBody>
          <a:bodyPr>
            <a:normAutofit fontScale="70000" lnSpcReduction="20000"/>
          </a:bodyPr>
          <a:lstStyle/>
          <a:p>
            <a:r>
              <a:rPr lang="ru-RU" dirty="0" smtClean="0"/>
              <a:t>В 2000 году Международная федерация волейбола проводила опрос по определению лучших волейболистов XX века. Среди женщин на это звание были номинированы </a:t>
            </a:r>
            <a:r>
              <a:rPr lang="ru-RU" dirty="0" smtClean="0">
                <a:hlinkClick r:id="rId2" tooltip="Лан Пинь (страница отсутствует)"/>
              </a:rPr>
              <a:t>Лан </a:t>
            </a:r>
            <a:r>
              <a:rPr lang="ru-RU" dirty="0" err="1" smtClean="0">
                <a:hlinkClick r:id="rId2" tooltip="Лан Пинь (страница отсутствует)"/>
              </a:rPr>
              <a:t>Пинь</a:t>
            </a:r>
            <a:r>
              <a:rPr lang="ru-RU" dirty="0" smtClean="0"/>
              <a:t> (Китай), </a:t>
            </a:r>
            <a:r>
              <a:rPr lang="ru-RU" dirty="0" smtClean="0">
                <a:hlinkClick r:id="rId3" tooltip="Рыскаль, Инна Валерьевна"/>
              </a:rPr>
              <a:t>Инна </a:t>
            </a:r>
            <a:r>
              <a:rPr lang="ru-RU" dirty="0" err="1" smtClean="0">
                <a:hlinkClick r:id="rId3" tooltip="Рыскаль, Инна Валерьевна"/>
              </a:rPr>
              <a:t>Рыскаль</a:t>
            </a:r>
            <a:r>
              <a:rPr lang="ru-RU" dirty="0" smtClean="0"/>
              <a:t> (СССР), </a:t>
            </a:r>
            <a:r>
              <a:rPr lang="ru-RU" dirty="0" err="1" smtClean="0">
                <a:hlinkClick r:id="rId4" tooltip="Торрес, Регла"/>
              </a:rPr>
              <a:t>Регла</a:t>
            </a:r>
            <a:r>
              <a:rPr lang="ru-RU" dirty="0" smtClean="0">
                <a:hlinkClick r:id="rId4" tooltip="Торрес, Регла"/>
              </a:rPr>
              <a:t> </a:t>
            </a:r>
            <a:r>
              <a:rPr lang="ru-RU" dirty="0" err="1" smtClean="0">
                <a:hlinkClick r:id="rId4" tooltip="Торрес, Регла"/>
              </a:rPr>
              <a:t>Торрес</a:t>
            </a:r>
            <a:r>
              <a:rPr lang="ru-RU" dirty="0" smtClean="0"/>
              <a:t> (Куба) и </a:t>
            </a:r>
            <a:r>
              <a:rPr lang="ru-RU" dirty="0" err="1" smtClean="0">
                <a:hlinkClick r:id="rId5" tooltip="Вентурини, Фернанда (страница отсутствует)"/>
              </a:rPr>
              <a:t>Фернанда</a:t>
            </a:r>
            <a:r>
              <a:rPr lang="ru-RU" dirty="0" smtClean="0">
                <a:hlinkClick r:id="rId5" tooltip="Вентурини, Фернанда (страница отсутствует)"/>
              </a:rPr>
              <a:t> </a:t>
            </a:r>
            <a:r>
              <a:rPr lang="ru-RU" dirty="0" err="1" smtClean="0">
                <a:hlinkClick r:id="rId5" tooltip="Вентурини, Фернанда (страница отсутствует)"/>
              </a:rPr>
              <a:t>Вентурини</a:t>
            </a:r>
            <a:r>
              <a:rPr lang="ru-RU" dirty="0" smtClean="0"/>
              <a:t> (Бразилия), среди мужчин было 8 претендентов —</a:t>
            </a:r>
            <a:r>
              <a:rPr lang="ru-RU" dirty="0" smtClean="0">
                <a:hlinkClick r:id="rId6" tooltip="Бланже, Петер (страница отсутствует)"/>
              </a:rPr>
              <a:t>Петер </a:t>
            </a:r>
            <a:r>
              <a:rPr lang="ru-RU" dirty="0" err="1" smtClean="0">
                <a:hlinkClick r:id="rId6" tooltip="Бланже, Петер (страница отсутствует)"/>
              </a:rPr>
              <a:t>Бланже</a:t>
            </a:r>
            <a:r>
              <a:rPr lang="ru-RU" dirty="0" smtClean="0"/>
              <a:t> (Нидерланды), </a:t>
            </a:r>
            <a:r>
              <a:rPr lang="ru-RU" dirty="0" err="1" smtClean="0">
                <a:hlinkClick r:id="rId7" tooltip="Вуйтович, Томаш"/>
              </a:rPr>
              <a:t>Томаш</a:t>
            </a:r>
            <a:r>
              <a:rPr lang="ru-RU" dirty="0" smtClean="0">
                <a:hlinkClick r:id="rId7" tooltip="Вуйтович, Томаш"/>
              </a:rPr>
              <a:t> </a:t>
            </a:r>
            <a:r>
              <a:rPr lang="ru-RU" dirty="0" err="1" smtClean="0">
                <a:hlinkClick r:id="rId7" tooltip="Вуйтович, Томаш"/>
              </a:rPr>
              <a:t>Вуйтович</a:t>
            </a:r>
            <a:r>
              <a:rPr lang="ru-RU" dirty="0" smtClean="0"/>
              <a:t> (Польша), </a:t>
            </a:r>
            <a:r>
              <a:rPr lang="ru-RU" dirty="0" smtClean="0">
                <a:hlinkClick r:id="rId8" tooltip="Кирай, Карч"/>
              </a:rPr>
              <a:t>Карч </a:t>
            </a:r>
            <a:r>
              <a:rPr lang="ru-RU" dirty="0" err="1" smtClean="0">
                <a:hlinkClick r:id="rId8" tooltip="Кирай, Карч"/>
              </a:rPr>
              <a:t>Кирай</a:t>
            </a:r>
            <a:r>
              <a:rPr lang="ru-RU" dirty="0" smtClean="0"/>
              <a:t> (США), </a:t>
            </a:r>
            <a:r>
              <a:rPr lang="ru-RU" dirty="0" err="1" smtClean="0">
                <a:hlinkClick r:id="rId9" tooltip="Конте, Уго"/>
              </a:rPr>
              <a:t>Уго</a:t>
            </a:r>
            <a:r>
              <a:rPr lang="ru-RU" dirty="0" smtClean="0">
                <a:hlinkClick r:id="rId9" tooltip="Конте, Уго"/>
              </a:rPr>
              <a:t> Конте</a:t>
            </a:r>
            <a:r>
              <a:rPr lang="ru-RU" dirty="0" smtClean="0"/>
              <a:t> (Аргентина), </a:t>
            </a:r>
            <a:r>
              <a:rPr lang="ru-RU" dirty="0" smtClean="0">
                <a:hlinkClick r:id="rId10" tooltip="Мусил, Йозеф (страница отсутствует)"/>
              </a:rPr>
              <a:t>Йозеф </a:t>
            </a:r>
            <a:r>
              <a:rPr lang="ru-RU" dirty="0" err="1" smtClean="0">
                <a:hlinkClick r:id="rId10" tooltip="Мусил, Йозеф (страница отсутствует)"/>
              </a:rPr>
              <a:t>Мусил</a:t>
            </a:r>
            <a:r>
              <a:rPr lang="ru-RU" dirty="0" smtClean="0"/>
              <a:t> (Чехословакия), </a:t>
            </a:r>
            <a:r>
              <a:rPr lang="ru-RU" dirty="0" err="1" smtClean="0">
                <a:hlinkClick r:id="rId11" tooltip="Нэкода, Кацутоси (страница отсутствует)"/>
              </a:rPr>
              <a:t>Кацутоси</a:t>
            </a:r>
            <a:r>
              <a:rPr lang="ru-RU" dirty="0" smtClean="0">
                <a:hlinkClick r:id="rId11" tooltip="Нэкода, Кацутоси (страница отсутствует)"/>
              </a:rPr>
              <a:t> </a:t>
            </a:r>
            <a:r>
              <a:rPr lang="ru-RU" dirty="0" err="1" smtClean="0">
                <a:hlinkClick r:id="rId11" tooltip="Нэкода, Кацутоси (страница отсутствует)"/>
              </a:rPr>
              <a:t>Нэкода</a:t>
            </a:r>
            <a:r>
              <a:rPr lang="ru-RU" dirty="0" smtClean="0"/>
              <a:t>(Япония), </a:t>
            </a:r>
            <a:r>
              <a:rPr lang="ru-RU" dirty="0" smtClean="0">
                <a:hlinkClick r:id="rId12" tooltip="Рева, Константин Кузьмич"/>
              </a:rPr>
              <a:t>Константин Рева</a:t>
            </a:r>
            <a:r>
              <a:rPr lang="ru-RU" dirty="0" smtClean="0"/>
              <a:t> (СССР) и </a:t>
            </a:r>
            <a:r>
              <a:rPr lang="ru-RU" dirty="0" smtClean="0">
                <a:hlinkClick r:id="rId13" tooltip="Даль Зотто, Ренан (страница отсутствует)"/>
              </a:rPr>
              <a:t>Ренан Даль </a:t>
            </a:r>
            <a:r>
              <a:rPr lang="ru-RU" dirty="0" err="1" smtClean="0">
                <a:hlinkClick r:id="rId13" tooltip="Даль Зотто, Ренан (страница отсутствует)"/>
              </a:rPr>
              <a:t>Зотто</a:t>
            </a:r>
            <a:r>
              <a:rPr lang="ru-RU" dirty="0" smtClean="0"/>
              <a:t> (Бразилия)</a:t>
            </a:r>
            <a:r>
              <a:rPr lang="ru-RU" baseline="30000" dirty="0" smtClean="0">
                <a:hlinkClick r:id="rId14"/>
              </a:rPr>
              <a:t>[26]</a:t>
            </a:r>
            <a:r>
              <a:rPr lang="ru-RU" dirty="0" smtClean="0"/>
              <a:t>.</a:t>
            </a:r>
            <a:endParaRPr lang="ru-RU" dirty="0"/>
          </a:p>
        </p:txBody>
      </p:sp>
      <p:pic>
        <p:nvPicPr>
          <p:cNvPr id="5" name="Содержимое 4" descr="1F05KM3_0.jpg"/>
          <p:cNvPicPr>
            <a:picLocks noGrp="1" noChangeAspect="1"/>
          </p:cNvPicPr>
          <p:nvPr>
            <p:ph sz="half" idx="2"/>
          </p:nvPr>
        </p:nvPicPr>
        <p:blipFill>
          <a:blip r:embed="rId15" cstate="print"/>
          <a:stretch>
            <a:fillRect/>
          </a:stretch>
        </p:blipFill>
        <p:spPr>
          <a:xfrm>
            <a:off x="4942667" y="1722438"/>
            <a:ext cx="3449666" cy="4525962"/>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Рекорды.</a:t>
            </a:r>
            <a:r>
              <a:rPr lang="ru-RU" dirty="0" smtClean="0"/>
              <a:t/>
            </a:r>
            <a:br>
              <a:rPr lang="ru-RU" dirty="0" smtClean="0"/>
            </a:br>
            <a:endParaRPr lang="ru-RU" dirty="0"/>
          </a:p>
        </p:txBody>
      </p:sp>
      <p:sp>
        <p:nvSpPr>
          <p:cNvPr id="3" name="Содержимое 2"/>
          <p:cNvSpPr>
            <a:spLocks noGrp="1"/>
          </p:cNvSpPr>
          <p:nvPr>
            <p:ph idx="1"/>
          </p:nvPr>
        </p:nvSpPr>
        <p:spPr>
          <a:xfrm>
            <a:off x="457200" y="1285860"/>
            <a:ext cx="8229600" cy="5572140"/>
          </a:xfrm>
        </p:spPr>
        <p:txBody>
          <a:bodyPr>
            <a:normAutofit fontScale="47500" lnSpcReduction="20000"/>
          </a:bodyPr>
          <a:lstStyle/>
          <a:p>
            <a:r>
              <a:rPr lang="ru-RU" sz="3400" dirty="0" smtClean="0"/>
              <a:t>Рекорд посещаемости волейбольного матча был установлен </a:t>
            </a:r>
            <a:r>
              <a:rPr lang="ru-RU" sz="3400" dirty="0" smtClean="0">
                <a:hlinkClick r:id="rId2" tooltip="19 июля"/>
              </a:rPr>
              <a:t>19 июля</a:t>
            </a:r>
            <a:r>
              <a:rPr lang="ru-RU" sz="3400" dirty="0" smtClean="0"/>
              <a:t> </a:t>
            </a:r>
            <a:r>
              <a:rPr lang="ru-RU" sz="3400" dirty="0" smtClean="0">
                <a:hlinkClick r:id="rId3" tooltip="1983 год"/>
              </a:rPr>
              <a:t>1983 года</a:t>
            </a:r>
            <a:r>
              <a:rPr lang="ru-RU" sz="3400" dirty="0" smtClean="0"/>
              <a:t> — за товарищеской игрой сборных Бразилии и СССР на </a:t>
            </a:r>
            <a:r>
              <a:rPr lang="ru-RU" sz="3400" dirty="0" err="1" smtClean="0"/>
              <a:t>знаменитом</a:t>
            </a:r>
            <a:r>
              <a:rPr lang="ru-RU" sz="3400" dirty="0" err="1" smtClean="0">
                <a:hlinkClick r:id="rId4" tooltip="Футбол"/>
              </a:rPr>
              <a:t>футбольном</a:t>
            </a:r>
            <a:r>
              <a:rPr lang="ru-RU" sz="3400" dirty="0" smtClean="0"/>
              <a:t> стадионе «</a:t>
            </a:r>
            <a:r>
              <a:rPr lang="ru-RU" sz="3400" dirty="0" err="1" smtClean="0">
                <a:hlinkClick r:id="rId5" tooltip="Маракана"/>
              </a:rPr>
              <a:t>Маракана</a:t>
            </a:r>
            <a:r>
              <a:rPr lang="ru-RU" sz="3400" dirty="0" smtClean="0"/>
              <a:t>» наблюдали 96 500 зрителей</a:t>
            </a:r>
            <a:r>
              <a:rPr lang="ru-RU" sz="3400" baseline="30000" dirty="0" smtClean="0">
                <a:hlinkClick r:id="rId6"/>
              </a:rPr>
              <a:t>[28]</a:t>
            </a:r>
            <a:r>
              <a:rPr lang="ru-RU" sz="3400" dirty="0" smtClean="0"/>
              <a:t>. Рекордным по посещаемости официальным матчем является стартовый </a:t>
            </a:r>
            <a:r>
              <a:rPr lang="ru-RU" sz="3400" dirty="0" err="1" smtClean="0"/>
              <a:t>поединок</a:t>
            </a:r>
            <a:r>
              <a:rPr lang="ru-RU" sz="3400" u="sng" dirty="0" err="1" smtClean="0">
                <a:hlinkClick r:id="rId7" tooltip="Чемпионат мира по волейболу среди мужчин 2014"/>
              </a:rPr>
              <a:t>мужского</a:t>
            </a:r>
            <a:r>
              <a:rPr lang="ru-RU" sz="3400" u="sng" dirty="0" smtClean="0">
                <a:hlinkClick r:id="rId7" tooltip="Чемпионат мира по волейболу среди мужчин 2014"/>
              </a:rPr>
              <a:t> чемпионата мира</a:t>
            </a:r>
            <a:r>
              <a:rPr lang="ru-RU" sz="3400" dirty="0" smtClean="0"/>
              <a:t> между сборными Польши и Сербии, собравший 30 августа 2014 года на трибунах </a:t>
            </a:r>
            <a:r>
              <a:rPr lang="ru-RU" sz="3400" dirty="0" smtClean="0">
                <a:hlinkClick r:id="rId8" tooltip="Национальный стадион (Варшава)"/>
              </a:rPr>
              <a:t>Национального стадиона</a:t>
            </a:r>
            <a:r>
              <a:rPr lang="ru-RU" sz="3400" dirty="0" smtClean="0"/>
              <a:t> в </a:t>
            </a:r>
            <a:r>
              <a:rPr lang="ru-RU" sz="3400" dirty="0" smtClean="0">
                <a:hlinkClick r:id="rId9" tooltip="Варшава"/>
              </a:rPr>
              <a:t>Варшаве</a:t>
            </a:r>
            <a:r>
              <a:rPr lang="ru-RU" sz="3400" dirty="0" smtClean="0"/>
              <a:t> 61 500 зрителей</a:t>
            </a:r>
            <a:r>
              <a:rPr lang="ru-RU" sz="3400" baseline="30000" dirty="0" smtClean="0">
                <a:hlinkClick r:id="rId10"/>
              </a:rPr>
              <a:t>[29]</a:t>
            </a:r>
            <a:r>
              <a:rPr lang="ru-RU" sz="3400" dirty="0" smtClean="0"/>
              <a:t>.</a:t>
            </a:r>
          </a:p>
          <a:p>
            <a:r>
              <a:rPr lang="ru-RU" sz="3400" dirty="0" smtClean="0"/>
              <a:t>Самый крупный счёт в волейбольной партии по новой системе подсчёта очков — 25:1 — был зафиксирован 13 июня 2009 года в первом и втором сетах матча </a:t>
            </a:r>
            <a:r>
              <a:rPr lang="ru-RU" sz="3400" dirty="0" smtClean="0">
                <a:hlinkClick r:id="rId11" tooltip="Чемпионат мира по волейболу среди женщин 2010 (квалификация)"/>
              </a:rPr>
              <a:t>отборочного турнира женского чемпионата мира</a:t>
            </a:r>
            <a:r>
              <a:rPr lang="ru-RU" sz="3400" dirty="0" smtClean="0"/>
              <a:t> в </a:t>
            </a:r>
            <a:r>
              <a:rPr lang="ru-RU" sz="3400" dirty="0" err="1" smtClean="0">
                <a:hlinkClick r:id="rId12" tooltip="Накхонпатхом (страница отсутствует)"/>
              </a:rPr>
              <a:t>Накхонпатхоме</a:t>
            </a:r>
            <a:r>
              <a:rPr lang="ru-RU" sz="3400" dirty="0" smtClean="0"/>
              <a:t> между сборными Таиланда и Бангладеш — 25:1, 25:1, 25:3</a:t>
            </a:r>
            <a:r>
              <a:rPr lang="ru-RU" sz="3400" baseline="30000" dirty="0" smtClean="0">
                <a:hlinkClick r:id="rId13"/>
              </a:rPr>
              <a:t>[30]</a:t>
            </a:r>
            <a:r>
              <a:rPr lang="ru-RU" sz="3400" dirty="0" smtClean="0"/>
              <a:t>. Счёт 25:0 в партии впервые был зафиксирован на клубном уровне 13 октября 2009 года в </a:t>
            </a:r>
            <a:r>
              <a:rPr lang="ru-RU" sz="3400" dirty="0" smtClean="0">
                <a:hlinkClick r:id="rId14" tooltip="Улан-Удэ"/>
              </a:rPr>
              <a:t>Улан-Удэ</a:t>
            </a:r>
            <a:r>
              <a:rPr lang="ru-RU" sz="3400" dirty="0" smtClean="0"/>
              <a:t> в матче чемпионата России среди команд высшей лиги «А» между «</a:t>
            </a:r>
            <a:r>
              <a:rPr lang="ru-RU" sz="3400" dirty="0" err="1" smtClean="0">
                <a:hlinkClick r:id="rId15" tooltip="Хара Морин"/>
              </a:rPr>
              <a:t>Хара</a:t>
            </a:r>
            <a:r>
              <a:rPr lang="ru-RU" sz="3400" dirty="0" smtClean="0">
                <a:hlinkClick r:id="rId15" tooltip="Хара Морин"/>
              </a:rPr>
              <a:t> Морином</a:t>
            </a:r>
            <a:r>
              <a:rPr lang="ru-RU" sz="3400" dirty="0" smtClean="0"/>
              <a:t>» и читинской «</a:t>
            </a:r>
            <a:r>
              <a:rPr lang="ru-RU" sz="3400" dirty="0" err="1" smtClean="0"/>
              <a:t>Забайкалкой</a:t>
            </a:r>
            <a:r>
              <a:rPr lang="ru-RU" sz="3400" dirty="0" smtClean="0"/>
              <a:t>». Результат игры — 3:0 (25:12, 25:0, 25:16)</a:t>
            </a:r>
            <a:r>
              <a:rPr lang="ru-RU" sz="3400" baseline="30000" dirty="0" smtClean="0">
                <a:hlinkClick r:id="rId16"/>
              </a:rPr>
              <a:t>[31]</a:t>
            </a:r>
            <a:r>
              <a:rPr lang="ru-RU" sz="3400" dirty="0" smtClean="0"/>
              <a:t>.</a:t>
            </a:r>
          </a:p>
          <a:p>
            <a:r>
              <a:rPr lang="ru-RU" sz="3400" dirty="0" smtClean="0"/>
              <a:t>Рекорд по наибольшей продолжительности партии по новым правилам установили в </a:t>
            </a:r>
            <a:r>
              <a:rPr lang="ru-RU" sz="3400" dirty="0" smtClean="0">
                <a:hlinkClick r:id="rId17" tooltip="2013 год"/>
              </a:rPr>
              <a:t>2013 году</a:t>
            </a:r>
            <a:r>
              <a:rPr lang="ru-RU" sz="3400" dirty="0" smtClean="0"/>
              <a:t> в рамках мужского чемпионата Южной Кореи «</a:t>
            </a:r>
            <a:r>
              <a:rPr lang="ru-RU" sz="3400" dirty="0" err="1" smtClean="0"/>
              <a:t>Кореан</a:t>
            </a:r>
            <a:r>
              <a:rPr lang="ru-RU" sz="3400" dirty="0" smtClean="0"/>
              <a:t> </a:t>
            </a:r>
            <a:r>
              <a:rPr lang="ru-RU" sz="3400" dirty="0" err="1" smtClean="0"/>
              <a:t>Айр</a:t>
            </a:r>
            <a:r>
              <a:rPr lang="ru-RU" sz="3400" dirty="0" smtClean="0"/>
              <a:t> </a:t>
            </a:r>
            <a:r>
              <a:rPr lang="ru-RU" sz="3400" dirty="0" err="1" smtClean="0"/>
              <a:t>Джамбос</a:t>
            </a:r>
            <a:r>
              <a:rPr lang="ru-RU" sz="3400" dirty="0" smtClean="0"/>
              <a:t>» (</a:t>
            </a:r>
            <a:r>
              <a:rPr lang="ru-RU" sz="3400" dirty="0" err="1" smtClean="0">
                <a:hlinkClick r:id="rId18" tooltip="Инчхон"/>
              </a:rPr>
              <a:t>Инчхон</a:t>
            </a:r>
            <a:r>
              <a:rPr lang="ru-RU" sz="3400" dirty="0" smtClean="0"/>
              <a:t>) и «</a:t>
            </a:r>
            <a:r>
              <a:rPr lang="ru-RU" sz="3400" dirty="0" err="1" smtClean="0"/>
              <a:t>Раш</a:t>
            </a:r>
            <a:r>
              <a:rPr lang="ru-RU" sz="3400" dirty="0" smtClean="0"/>
              <a:t> </a:t>
            </a:r>
            <a:r>
              <a:rPr lang="ru-RU" sz="3400" dirty="0" err="1" smtClean="0"/>
              <a:t>энд</a:t>
            </a:r>
            <a:r>
              <a:rPr lang="ru-RU" sz="3400" dirty="0" smtClean="0"/>
              <a:t> Кэш» (</a:t>
            </a:r>
            <a:r>
              <a:rPr lang="ru-RU" sz="3400" dirty="0" err="1" smtClean="0">
                <a:hlinkClick r:id="rId19" tooltip="Ансан"/>
              </a:rPr>
              <a:t>Ансан</a:t>
            </a:r>
            <a:r>
              <a:rPr lang="ru-RU" sz="3400" dirty="0" smtClean="0"/>
              <a:t>) — третий сет этого матча длился 48 минут и завершился со счётом 56:54 в пользу «</a:t>
            </a:r>
            <a:r>
              <a:rPr lang="ru-RU" sz="3400" dirty="0" err="1" smtClean="0"/>
              <a:t>Джамбос</a:t>
            </a:r>
            <a:r>
              <a:rPr lang="ru-RU" sz="3400" dirty="0" smtClean="0"/>
              <a:t>»</a:t>
            </a:r>
            <a:r>
              <a:rPr lang="ru-RU" sz="3400" baseline="30000" dirty="0" smtClean="0">
                <a:hlinkClick r:id="rId20"/>
              </a:rPr>
              <a:t>[32]</a:t>
            </a:r>
            <a:r>
              <a:rPr lang="ru-RU" sz="3400" dirty="0" smtClean="0"/>
              <a:t>.</a:t>
            </a:r>
          </a:p>
          <a:p>
            <a:r>
              <a:rPr lang="ru-RU" sz="3400" dirty="0" smtClean="0"/>
              <a:t>Мировым рекордом по результативности обладает кубинский диагональный Леонардо </a:t>
            </a:r>
            <a:r>
              <a:rPr lang="ru-RU" sz="3400" dirty="0" err="1" smtClean="0"/>
              <a:t>Лейва</a:t>
            </a:r>
            <a:r>
              <a:rPr lang="ru-RU" sz="3400" dirty="0" smtClean="0"/>
              <a:t>, который в матче между южнокорейским клубом «</a:t>
            </a:r>
            <a:r>
              <a:rPr lang="ru-RU" sz="3400" dirty="0" err="1" smtClean="0"/>
              <a:t>Самсунг</a:t>
            </a:r>
            <a:r>
              <a:rPr lang="ru-RU" sz="3400" dirty="0" smtClean="0"/>
              <a:t> </a:t>
            </a:r>
            <a:r>
              <a:rPr lang="ru-RU" sz="3400" dirty="0" err="1" smtClean="0"/>
              <a:t>Файр</a:t>
            </a:r>
            <a:r>
              <a:rPr lang="ru-RU" sz="3400" dirty="0" smtClean="0"/>
              <a:t> </a:t>
            </a:r>
            <a:r>
              <a:rPr lang="ru-RU" sz="3400" dirty="0" err="1" smtClean="0"/>
              <a:t>Блюфэнгс</a:t>
            </a:r>
            <a:r>
              <a:rPr lang="ru-RU" sz="3400" dirty="0" smtClean="0"/>
              <a:t>» и японским «</a:t>
            </a:r>
            <a:r>
              <a:rPr lang="ru-RU" sz="3400" dirty="0" err="1" smtClean="0"/>
              <a:t>Сакаи</a:t>
            </a:r>
            <a:r>
              <a:rPr lang="ru-RU" sz="3400" dirty="0" smtClean="0"/>
              <a:t> </a:t>
            </a:r>
            <a:r>
              <a:rPr lang="ru-RU" sz="3400" dirty="0" err="1" smtClean="0"/>
              <a:t>Блэйзерс</a:t>
            </a:r>
            <a:r>
              <a:rPr lang="ru-RU" sz="3400" dirty="0" smtClean="0"/>
              <a:t>» набрал 59 очков (57 в атаке при реализации 64 %, 1 на блоке и 1 </a:t>
            </a:r>
            <a:r>
              <a:rPr lang="ru-RU" sz="3400" dirty="0" err="1" smtClean="0"/>
              <a:t>эйс</a:t>
            </a:r>
            <a:r>
              <a:rPr lang="ru-RU" sz="3400" dirty="0" smtClean="0"/>
              <a:t>)</a:t>
            </a:r>
            <a:r>
              <a:rPr lang="ru-RU" sz="3400" baseline="30000" dirty="0" smtClean="0">
                <a:hlinkClick r:id="rId21"/>
              </a:rPr>
              <a:t>[33]</a:t>
            </a:r>
            <a:r>
              <a:rPr lang="ru-RU" sz="3400" dirty="0" smtClean="0"/>
              <a:t>. У женщин последний рекорд также был установлен в Южной Корее болгаркой </a:t>
            </a:r>
            <a:r>
              <a:rPr lang="ru-RU" sz="3400" dirty="0" err="1" smtClean="0"/>
              <a:t>Елицей</a:t>
            </a:r>
            <a:r>
              <a:rPr lang="ru-RU" sz="3400" dirty="0" smtClean="0"/>
              <a:t> Василевой, набравшей в матче национального чемпионата 57 очков</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811890"/>
          </a:xfrm>
        </p:spPr>
        <p:txBody>
          <a:bodyPr>
            <a:normAutofit lnSpcReduction="10000"/>
          </a:bodyPr>
          <a:lstStyle/>
          <a:p>
            <a:r>
              <a:rPr lang="ru-RU" b="1" dirty="0" smtClean="0"/>
              <a:t>Волейбол</a:t>
            </a:r>
            <a:r>
              <a:rPr lang="ru-RU" dirty="0" smtClean="0"/>
              <a:t> </a:t>
            </a:r>
            <a:r>
              <a:rPr lang="ru-RU" dirty="0" smtClean="0"/>
              <a:t>(англ.</a:t>
            </a:r>
            <a:r>
              <a:rPr lang="ru-RU" dirty="0" smtClean="0"/>
              <a:t> </a:t>
            </a:r>
            <a:r>
              <a:rPr lang="ru-RU" i="1" dirty="0" err="1" smtClean="0"/>
              <a:t>volleyball</a:t>
            </a:r>
            <a:r>
              <a:rPr lang="ru-RU" dirty="0" smtClean="0"/>
              <a:t> от </a:t>
            </a:r>
            <a:r>
              <a:rPr lang="ru-RU" dirty="0" err="1" smtClean="0"/>
              <a:t>volley</a:t>
            </a:r>
            <a:r>
              <a:rPr lang="ru-RU" dirty="0" smtClean="0"/>
              <a:t> — «удар с лёта» и </a:t>
            </a:r>
            <a:r>
              <a:rPr lang="ru-RU" dirty="0" err="1" smtClean="0"/>
              <a:t>ball</a:t>
            </a:r>
            <a:r>
              <a:rPr lang="ru-RU" dirty="0" smtClean="0"/>
              <a:t> — «мяч») — вид </a:t>
            </a:r>
            <a:r>
              <a:rPr lang="ru-RU" dirty="0" smtClean="0"/>
              <a:t>сорта, </a:t>
            </a:r>
            <a:r>
              <a:rPr lang="ru-RU" dirty="0" smtClean="0"/>
              <a:t>командная спортивная игра, в процессе которой две команды соревнуются на специальной </a:t>
            </a:r>
            <a:r>
              <a:rPr lang="ru-RU" dirty="0" smtClean="0"/>
              <a:t>площадке, </a:t>
            </a:r>
            <a:r>
              <a:rPr lang="ru-RU" dirty="0" smtClean="0"/>
              <a:t>разделённой </a:t>
            </a:r>
            <a:r>
              <a:rPr lang="ru-RU" dirty="0" smtClean="0"/>
              <a:t>сеткой, </a:t>
            </a:r>
            <a:r>
              <a:rPr lang="ru-RU" dirty="0" smtClean="0"/>
              <a:t>стремясь направить </a:t>
            </a:r>
            <a:r>
              <a:rPr lang="ru-RU" dirty="0" smtClean="0"/>
              <a:t>мяч</a:t>
            </a:r>
            <a:r>
              <a:rPr lang="ru-RU" dirty="0" smtClean="0"/>
              <a:t> на сторону соперника таким образом, чтобы он приземлился на площадке противника (</a:t>
            </a:r>
            <a:r>
              <a:rPr lang="ru-RU" i="1" dirty="0" smtClean="0"/>
              <a:t>добить до пола</a:t>
            </a:r>
            <a:r>
              <a:rPr lang="ru-RU" dirty="0" smtClean="0"/>
              <a:t>), либо чтобы игрок защищающейся команды допустил ошибку.</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b="1" dirty="0" smtClean="0"/>
              <a:t>Происхождение современного волейбола</a:t>
            </a:r>
            <a:br>
              <a:rPr lang="ru-RU" b="1" dirty="0" smtClean="0"/>
            </a:br>
            <a:endParaRPr lang="ru-RU" dirty="0"/>
          </a:p>
        </p:txBody>
      </p:sp>
      <p:sp>
        <p:nvSpPr>
          <p:cNvPr id="5" name="Содержимое 4"/>
          <p:cNvSpPr>
            <a:spLocks noGrp="1"/>
          </p:cNvSpPr>
          <p:nvPr>
            <p:ph sz="half" idx="1"/>
          </p:nvPr>
        </p:nvSpPr>
        <p:spPr>
          <a:xfrm>
            <a:off x="0" y="1357298"/>
            <a:ext cx="5357818" cy="5500701"/>
          </a:xfrm>
        </p:spPr>
        <p:txBody>
          <a:bodyPr>
            <a:noAutofit/>
          </a:bodyPr>
          <a:lstStyle/>
          <a:p>
            <a:r>
              <a:rPr lang="ru-RU" sz="1400" dirty="0" smtClean="0"/>
              <a:t>Изобретателем волейбола считается </a:t>
            </a:r>
            <a:r>
              <a:rPr lang="ru-RU" sz="1400" dirty="0" smtClean="0">
                <a:hlinkClick r:id="rId2" tooltip="Морган, Уильям Дж."/>
              </a:rPr>
              <a:t>Уильям Дж. Морган</a:t>
            </a:r>
            <a:r>
              <a:rPr lang="ru-RU" sz="1400" dirty="0" smtClean="0"/>
              <a:t>, преподаватель физического воспитания колледжа </a:t>
            </a:r>
            <a:r>
              <a:rPr lang="ru-RU" sz="1400" dirty="0" smtClean="0">
                <a:hlinkClick r:id="rId3" tooltip="YMCA"/>
              </a:rPr>
              <a:t>Ассоциации молодых христиан</a:t>
            </a:r>
            <a:r>
              <a:rPr lang="ru-RU" sz="1400" dirty="0" smtClean="0"/>
              <a:t> (YMCA) в городе </a:t>
            </a:r>
            <a:r>
              <a:rPr lang="ru-RU" sz="1400" dirty="0" err="1" smtClean="0">
                <a:hlinkClick r:id="rId4" tooltip="Холиок (Массачусетс)"/>
              </a:rPr>
              <a:t>Холиоке</a:t>
            </a:r>
            <a:r>
              <a:rPr lang="ru-RU" sz="1400" dirty="0" smtClean="0"/>
              <a:t> (</a:t>
            </a:r>
            <a:r>
              <a:rPr lang="ru-RU" sz="1400" dirty="0" smtClean="0">
                <a:hlinkClick r:id="rId5" tooltip="Массачусетс"/>
              </a:rPr>
              <a:t>штат Массачусетс</a:t>
            </a:r>
            <a:r>
              <a:rPr lang="ru-RU" sz="1400" dirty="0" smtClean="0"/>
              <a:t>, </a:t>
            </a:r>
            <a:r>
              <a:rPr lang="ru-RU" sz="1400" dirty="0" smtClean="0">
                <a:hlinkClick r:id="rId6" tooltip="США"/>
              </a:rPr>
              <a:t>США</a:t>
            </a:r>
            <a:r>
              <a:rPr lang="ru-RU" sz="1400" dirty="0" smtClean="0"/>
              <a:t>). В </a:t>
            </a:r>
            <a:r>
              <a:rPr lang="ru-RU" sz="1400" dirty="0" smtClean="0">
                <a:hlinkClick r:id="rId7" tooltip="1895 год"/>
              </a:rPr>
              <a:t>1895 году</a:t>
            </a:r>
            <a:r>
              <a:rPr lang="ru-RU" sz="1400" baseline="30000" dirty="0" smtClean="0">
                <a:hlinkClick r:id="rId8"/>
              </a:rPr>
              <a:t>[5]</a:t>
            </a:r>
            <a:r>
              <a:rPr lang="ru-RU" sz="1400" dirty="0" smtClean="0"/>
              <a:t> в спортивном зале он подвесил </a:t>
            </a:r>
            <a:r>
              <a:rPr lang="ru-RU" sz="1400" dirty="0" smtClean="0">
                <a:hlinkClick r:id="rId9" tooltip="Теннис"/>
              </a:rPr>
              <a:t>теннисную</a:t>
            </a:r>
            <a:r>
              <a:rPr lang="ru-RU" sz="1400" dirty="0" smtClean="0"/>
              <a:t> сетку </a:t>
            </a:r>
            <a:r>
              <a:rPr lang="ru-RU" sz="1400" dirty="0" smtClean="0"/>
              <a:t>на высоте 197 см, и его ученики, число которых на площадке не ограничивалось, стали перебрасывать через </a:t>
            </a:r>
            <a:r>
              <a:rPr lang="ru-RU" sz="1400" dirty="0" smtClean="0"/>
              <a:t>неё </a:t>
            </a:r>
            <a:r>
              <a:rPr lang="ru-RU" sz="1400" dirty="0" smtClean="0">
                <a:hlinkClick r:id="rId10" tooltip="Баскетбол"/>
              </a:rPr>
              <a:t>баскетбольную</a:t>
            </a:r>
            <a:r>
              <a:rPr lang="ru-RU" sz="1400" dirty="0" smtClean="0"/>
              <a:t> камеру. Морган назвал новую игру «</a:t>
            </a:r>
            <a:r>
              <a:rPr lang="ru-RU" sz="1400" dirty="0" err="1" smtClean="0"/>
              <a:t>минтонет</a:t>
            </a:r>
            <a:r>
              <a:rPr lang="ru-RU" sz="1400" dirty="0" smtClean="0"/>
              <a:t>». Позже игра демонстрировалась на конференции колледжей ассоциации молодых христиан в </a:t>
            </a:r>
            <a:r>
              <a:rPr lang="ru-RU" sz="1400" dirty="0" smtClean="0">
                <a:hlinkClick r:id="rId11" tooltip="Спрингфилд (Массачусетс)"/>
              </a:rPr>
              <a:t>Спрингфилде</a:t>
            </a:r>
            <a:r>
              <a:rPr lang="ru-RU" sz="1400" dirty="0" smtClean="0"/>
              <a:t> и по предложению профессора Альфреда Т. </a:t>
            </a:r>
            <a:r>
              <a:rPr lang="ru-RU" sz="1400" dirty="0" err="1" smtClean="0"/>
              <a:t>Хальстеда</a:t>
            </a:r>
            <a:r>
              <a:rPr lang="ru-RU" sz="1400" dirty="0" smtClean="0"/>
              <a:t> получила новое название — «волейбол». В 1897 году в США были опубликованы первые правила волейбола: размер </a:t>
            </a:r>
            <a:r>
              <a:rPr lang="ru-RU" sz="1400" dirty="0" smtClean="0">
                <a:hlinkClick r:id="rId12" tooltip="Волейбольная площадка"/>
              </a:rPr>
              <a:t>площадки</a:t>
            </a:r>
            <a:r>
              <a:rPr lang="ru-RU" sz="1400" dirty="0" smtClean="0"/>
              <a:t> 7,6×15,1 м (25 </a:t>
            </a:r>
            <a:r>
              <a:rPr lang="ru-RU" sz="1400" dirty="0" err="1" smtClean="0"/>
              <a:t>x</a:t>
            </a:r>
            <a:r>
              <a:rPr lang="ru-RU" sz="1400" dirty="0" smtClean="0"/>
              <a:t> 50 футов), высота сетки 198 см (6,5 фута), </a:t>
            </a:r>
            <a:r>
              <a:rPr lang="ru-RU" sz="1400" dirty="0" smtClean="0">
                <a:hlinkClick r:id="rId13" tooltip="Волейбольный мяч"/>
              </a:rPr>
              <a:t>мяч</a:t>
            </a:r>
            <a:r>
              <a:rPr lang="ru-RU" sz="1400" dirty="0" smtClean="0"/>
              <a:t> окружностью 63,5—68,5 см (25—27 дюймов) и массой 340 г, количество игроков на площадке и касаний мяча не регламентировалось, очко засчитывалось только при собственной подаче, при неудачной подаче её можно было повторить, играли до 21 очка в партии.</a:t>
            </a:r>
            <a:endParaRPr lang="ru-RU" sz="1400" dirty="0"/>
          </a:p>
        </p:txBody>
      </p:sp>
      <p:pic>
        <p:nvPicPr>
          <p:cNvPr id="7" name="Содержимое 6" descr="William_G._Morgan.jpg"/>
          <p:cNvPicPr>
            <a:picLocks noGrp="1" noChangeAspect="1"/>
          </p:cNvPicPr>
          <p:nvPr>
            <p:ph sz="half" idx="2"/>
          </p:nvPr>
        </p:nvPicPr>
        <p:blipFill>
          <a:blip r:embed="rId14" cstate="print"/>
          <a:stretch>
            <a:fillRect/>
          </a:stretch>
        </p:blipFill>
        <p:spPr>
          <a:xfrm>
            <a:off x="5643570" y="1928802"/>
            <a:ext cx="2786082" cy="392909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946928"/>
          </a:xfrm>
        </p:spPr>
        <p:txBody>
          <a:bodyPr>
            <a:normAutofit fontScale="90000"/>
          </a:bodyPr>
          <a:lstStyle/>
          <a:p>
            <a:r>
              <a:rPr lang="ru-RU" b="1" dirty="0" smtClean="0"/>
              <a:t>Послевоенная история</a:t>
            </a:r>
            <a:br>
              <a:rPr lang="ru-RU" b="1" dirty="0" smtClean="0"/>
            </a:br>
            <a:endParaRPr lang="ru-RU" dirty="0"/>
          </a:p>
        </p:txBody>
      </p:sp>
      <p:pic>
        <p:nvPicPr>
          <p:cNvPr id="5" name="Содержимое 4" descr="200px-Bundesarchiv_Bild_183-48465-0024,_Leipzig,_Turn-_und_Sporttreffen,_Volleyball.jpg"/>
          <p:cNvPicPr>
            <a:picLocks noGrp="1" noChangeAspect="1"/>
          </p:cNvPicPr>
          <p:nvPr>
            <p:ph sz="half" idx="1"/>
          </p:nvPr>
        </p:nvPicPr>
        <p:blipFill>
          <a:blip r:embed="rId2" cstate="print"/>
          <a:stretch>
            <a:fillRect/>
          </a:stretch>
        </p:blipFill>
        <p:spPr>
          <a:xfrm>
            <a:off x="571472" y="1571612"/>
            <a:ext cx="2902201" cy="4232746"/>
          </a:xfrm>
        </p:spPr>
      </p:pic>
      <p:sp>
        <p:nvSpPr>
          <p:cNvPr id="4" name="Содержимое 3"/>
          <p:cNvSpPr>
            <a:spLocks noGrp="1"/>
          </p:cNvSpPr>
          <p:nvPr>
            <p:ph sz="half" idx="2"/>
          </p:nvPr>
        </p:nvSpPr>
        <p:spPr>
          <a:xfrm>
            <a:off x="4143372" y="928670"/>
            <a:ext cx="4543428" cy="5643601"/>
          </a:xfrm>
        </p:spPr>
        <p:txBody>
          <a:bodyPr>
            <a:normAutofit fontScale="62500" lnSpcReduction="20000"/>
          </a:bodyPr>
          <a:lstStyle/>
          <a:p>
            <a:r>
              <a:rPr lang="ru-RU" dirty="0" smtClean="0"/>
              <a:t>После окончания </a:t>
            </a:r>
            <a:r>
              <a:rPr lang="ru-RU" dirty="0" smtClean="0">
                <a:hlinkClick r:id="rId3" tooltip="Вторая мировая война"/>
              </a:rPr>
              <a:t>Второй мировой войны</a:t>
            </a:r>
            <a:r>
              <a:rPr lang="ru-RU" dirty="0" smtClean="0"/>
              <a:t> (1939—1945) стали расширяться международные контакты. 18—20 апреля</a:t>
            </a:r>
            <a:r>
              <a:rPr lang="ru-RU" dirty="0" smtClean="0">
                <a:hlinkClick r:id="rId4" tooltip="1947 год"/>
              </a:rPr>
              <a:t>1947 года</a:t>
            </a:r>
            <a:r>
              <a:rPr lang="ru-RU" dirty="0" smtClean="0"/>
              <a:t> в </a:t>
            </a:r>
            <a:r>
              <a:rPr lang="ru-RU" dirty="0" smtClean="0">
                <a:hlinkClick r:id="rId5" tooltip="Париж"/>
              </a:rPr>
              <a:t>Париже</a:t>
            </a:r>
            <a:r>
              <a:rPr lang="ru-RU" dirty="0" smtClean="0"/>
              <a:t> состоялся первый конгресс </a:t>
            </a:r>
            <a:r>
              <a:rPr lang="ru-RU" dirty="0" smtClean="0">
                <a:hlinkClick r:id="rId6" tooltip="Международная федерация волейбола"/>
              </a:rPr>
              <a:t>Международной федерации волейбола</a:t>
            </a:r>
            <a:r>
              <a:rPr lang="ru-RU" dirty="0" smtClean="0"/>
              <a:t> (FIVB) с участием представителей 14 стран: </a:t>
            </a:r>
            <a:r>
              <a:rPr lang="ru-RU" dirty="0" smtClean="0">
                <a:hlinkClick r:id="rId7" tooltip="Бельгия"/>
              </a:rPr>
              <a:t>Бельгии</a:t>
            </a:r>
            <a:r>
              <a:rPr lang="ru-RU" dirty="0" smtClean="0"/>
              <a:t>, </a:t>
            </a:r>
            <a:r>
              <a:rPr lang="ru-RU" dirty="0" smtClean="0">
                <a:hlinkClick r:id="rId8" tooltip="Бразилия"/>
              </a:rPr>
              <a:t>Бразилии</a:t>
            </a:r>
            <a:r>
              <a:rPr lang="ru-RU" dirty="0" smtClean="0"/>
              <a:t>, </a:t>
            </a:r>
            <a:r>
              <a:rPr lang="ru-RU" dirty="0" smtClean="0">
                <a:hlinkClick r:id="rId9" tooltip="Венгрия"/>
              </a:rPr>
              <a:t>Венгрии</a:t>
            </a:r>
            <a:r>
              <a:rPr lang="ru-RU" dirty="0" smtClean="0"/>
              <a:t>, </a:t>
            </a:r>
            <a:r>
              <a:rPr lang="ru-RU" dirty="0" smtClean="0">
                <a:hlinkClick r:id="rId10" tooltip="Египет"/>
              </a:rPr>
              <a:t>Египта</a:t>
            </a:r>
            <a:r>
              <a:rPr lang="ru-RU" dirty="0" smtClean="0"/>
              <a:t>, </a:t>
            </a:r>
            <a:r>
              <a:rPr lang="ru-RU" dirty="0" smtClean="0">
                <a:hlinkClick r:id="rId11" tooltip="Италия"/>
              </a:rPr>
              <a:t>Италии</a:t>
            </a:r>
            <a:r>
              <a:rPr lang="ru-RU" dirty="0" smtClean="0"/>
              <a:t>, </a:t>
            </a:r>
            <a:r>
              <a:rPr lang="ru-RU" dirty="0" smtClean="0">
                <a:hlinkClick r:id="rId12" tooltip="Нидерланды"/>
              </a:rPr>
              <a:t>Нидерландов</a:t>
            </a:r>
            <a:r>
              <a:rPr lang="ru-RU" dirty="0" smtClean="0"/>
              <a:t>, </a:t>
            </a:r>
            <a:r>
              <a:rPr lang="ru-RU" dirty="0" smtClean="0">
                <a:hlinkClick r:id="rId13" tooltip="Польша"/>
              </a:rPr>
              <a:t>Польши</a:t>
            </a:r>
            <a:r>
              <a:rPr lang="ru-RU" dirty="0" smtClean="0"/>
              <a:t>, </a:t>
            </a:r>
            <a:r>
              <a:rPr lang="ru-RU" dirty="0" smtClean="0">
                <a:hlinkClick r:id="rId14" tooltip="Португалия"/>
              </a:rPr>
              <a:t>Португалии</a:t>
            </a:r>
            <a:r>
              <a:rPr lang="ru-RU" dirty="0" smtClean="0"/>
              <a:t>, </a:t>
            </a:r>
            <a:r>
              <a:rPr lang="ru-RU" dirty="0" err="1" smtClean="0">
                <a:hlinkClick r:id="rId15" tooltip="Румыния"/>
              </a:rPr>
              <a:t>Румынии</a:t>
            </a:r>
            <a:r>
              <a:rPr lang="ru-RU" dirty="0" err="1" smtClean="0"/>
              <a:t>,</a:t>
            </a:r>
            <a:r>
              <a:rPr lang="ru-RU" dirty="0" err="1" smtClean="0">
                <a:hlinkClick r:id="rId16" tooltip="США"/>
              </a:rPr>
              <a:t>США</a:t>
            </a:r>
            <a:r>
              <a:rPr lang="ru-RU" dirty="0" smtClean="0"/>
              <a:t>, </a:t>
            </a:r>
            <a:r>
              <a:rPr lang="ru-RU" dirty="0" smtClean="0">
                <a:hlinkClick r:id="rId17" tooltip="Уругвай"/>
              </a:rPr>
              <a:t>Уругвая</a:t>
            </a:r>
            <a:r>
              <a:rPr lang="ru-RU" dirty="0" smtClean="0"/>
              <a:t>, </a:t>
            </a:r>
            <a:r>
              <a:rPr lang="ru-RU" dirty="0" smtClean="0">
                <a:hlinkClick r:id="rId18" tooltip="Франция"/>
              </a:rPr>
              <a:t>Франции</a:t>
            </a:r>
            <a:r>
              <a:rPr lang="ru-RU" dirty="0" smtClean="0"/>
              <a:t>, </a:t>
            </a:r>
            <a:r>
              <a:rPr lang="ru-RU" dirty="0" smtClean="0">
                <a:hlinkClick r:id="rId19" tooltip="Чехословакия"/>
              </a:rPr>
              <a:t>Чехословакии</a:t>
            </a:r>
            <a:r>
              <a:rPr lang="ru-RU" dirty="0" smtClean="0"/>
              <a:t> и </a:t>
            </a:r>
            <a:r>
              <a:rPr lang="ru-RU" dirty="0" smtClean="0">
                <a:hlinkClick r:id="rId20" tooltip="Югославия"/>
              </a:rPr>
              <a:t>Югославии</a:t>
            </a:r>
            <a:r>
              <a:rPr lang="ru-RU" dirty="0" smtClean="0"/>
              <a:t>, которые и стали первыми официальными членами FIVB. В </a:t>
            </a:r>
            <a:r>
              <a:rPr lang="ru-RU" dirty="0" smtClean="0">
                <a:hlinkClick r:id="rId21" tooltip="1949 год"/>
              </a:rPr>
              <a:t>1949 году</a:t>
            </a:r>
            <a:r>
              <a:rPr lang="ru-RU" dirty="0" smtClean="0"/>
              <a:t> в </a:t>
            </a:r>
            <a:r>
              <a:rPr lang="ru-RU" dirty="0" smtClean="0">
                <a:hlinkClick r:id="rId22" tooltip="Прага"/>
              </a:rPr>
              <a:t>Праге</a:t>
            </a:r>
            <a:r>
              <a:rPr lang="ru-RU" dirty="0" smtClean="0"/>
              <a:t> состоялся первый </a:t>
            </a:r>
            <a:r>
              <a:rPr lang="ru-RU" dirty="0" smtClean="0">
                <a:hlinkClick r:id="rId23" tooltip="Чемпионат мира по волейболу среди мужчин"/>
              </a:rPr>
              <a:t>чемпионат мира среди мужских команд</a:t>
            </a:r>
            <a:r>
              <a:rPr lang="ru-RU" dirty="0" smtClean="0"/>
              <a:t>. В 1951 году на конгрессе в </a:t>
            </a:r>
            <a:r>
              <a:rPr lang="ru-RU" dirty="0" smtClean="0">
                <a:hlinkClick r:id="rId24" tooltip="Марсель"/>
              </a:rPr>
              <a:t>Марселе</a:t>
            </a:r>
            <a:r>
              <a:rPr lang="ru-RU" dirty="0" smtClean="0"/>
              <a:t> FIVB утвердила официальные международные правила, а в её составе были образованы арбитражная комиссия и комиссия по разработке и совершенствованию правил игры. Были разрешены замены игроков и тайм-ауты в партиях, матчи как мужских, так и женских команд стали проводиться в 5 партий.</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804052"/>
          </a:xfrm>
        </p:spPr>
        <p:txBody>
          <a:bodyPr>
            <a:normAutofit fontScale="90000"/>
          </a:bodyPr>
          <a:lstStyle/>
          <a:p>
            <a:r>
              <a:rPr lang="ru-RU" b="1" dirty="0" smtClean="0"/>
              <a:t>Современное состояние</a:t>
            </a:r>
            <a:br>
              <a:rPr lang="ru-RU" b="1" dirty="0" smtClean="0"/>
            </a:br>
            <a:endParaRPr lang="ru-RU" dirty="0"/>
          </a:p>
        </p:txBody>
      </p:sp>
      <p:sp>
        <p:nvSpPr>
          <p:cNvPr id="3" name="Содержимое 2"/>
          <p:cNvSpPr>
            <a:spLocks noGrp="1"/>
          </p:cNvSpPr>
          <p:nvPr>
            <p:ph sz="half" idx="1"/>
          </p:nvPr>
        </p:nvSpPr>
        <p:spPr>
          <a:xfrm>
            <a:off x="214282" y="1142985"/>
            <a:ext cx="4281518" cy="5105416"/>
          </a:xfrm>
        </p:spPr>
        <p:txBody>
          <a:bodyPr>
            <a:normAutofit fontScale="85000" lnSpcReduction="20000"/>
          </a:bodyPr>
          <a:lstStyle/>
          <a:p>
            <a:r>
              <a:rPr lang="ru-RU" dirty="0" smtClean="0"/>
              <a:t>С </a:t>
            </a:r>
            <a:r>
              <a:rPr lang="ru-RU" dirty="0" smtClean="0">
                <a:hlinkClick r:id="rId2" tooltip="2006 год"/>
              </a:rPr>
              <a:t>2006 года</a:t>
            </a:r>
            <a:r>
              <a:rPr lang="ru-RU" dirty="0" smtClean="0"/>
              <a:t> FIVB объединяет 220 национальных федераций волейбола</a:t>
            </a:r>
            <a:r>
              <a:rPr lang="ru-RU" baseline="30000" dirty="0" smtClean="0">
                <a:hlinkClick r:id="rId3"/>
              </a:rPr>
              <a:t>[9]</a:t>
            </a:r>
            <a:r>
              <a:rPr lang="ru-RU" dirty="0" smtClean="0"/>
              <a:t>, волейбол является одним из самых популярных видов спорта на Земле. Наиболее развит волейбол как вид спорта в таких странах, </a:t>
            </a:r>
            <a:r>
              <a:rPr lang="ru-RU" dirty="0" err="1" smtClean="0"/>
              <a:t>как</a:t>
            </a:r>
            <a:r>
              <a:rPr lang="ru-RU" dirty="0" err="1" smtClean="0">
                <a:hlinkClick r:id="rId4" tooltip="Россия"/>
              </a:rPr>
              <a:t>Россия</a:t>
            </a:r>
            <a:r>
              <a:rPr lang="ru-RU" dirty="0" smtClean="0"/>
              <a:t>, </a:t>
            </a:r>
            <a:r>
              <a:rPr lang="ru-RU" u="sng" dirty="0" smtClean="0">
                <a:hlinkClick r:id="rId5" tooltip="Бразилия"/>
              </a:rPr>
              <a:t>Бразилия</a:t>
            </a:r>
            <a:r>
              <a:rPr lang="ru-RU" dirty="0" smtClean="0"/>
              <a:t>, </a:t>
            </a:r>
            <a:r>
              <a:rPr lang="ru-RU" dirty="0" smtClean="0">
                <a:hlinkClick r:id="rId6" tooltip="Китай"/>
              </a:rPr>
              <a:t>Китай</a:t>
            </a:r>
            <a:r>
              <a:rPr lang="ru-RU" dirty="0" smtClean="0"/>
              <a:t>, </a:t>
            </a:r>
            <a:r>
              <a:rPr lang="ru-RU" dirty="0" smtClean="0">
                <a:hlinkClick r:id="rId7" tooltip="Италия"/>
              </a:rPr>
              <a:t>Италия</a:t>
            </a:r>
            <a:r>
              <a:rPr lang="ru-RU" dirty="0" smtClean="0"/>
              <a:t>, </a:t>
            </a:r>
            <a:r>
              <a:rPr lang="ru-RU" dirty="0" smtClean="0">
                <a:hlinkClick r:id="rId8" tooltip="США"/>
              </a:rPr>
              <a:t>США</a:t>
            </a:r>
            <a:r>
              <a:rPr lang="ru-RU" dirty="0" smtClean="0"/>
              <a:t>, </a:t>
            </a:r>
            <a:r>
              <a:rPr lang="ru-RU" dirty="0" smtClean="0">
                <a:hlinkClick r:id="rId9" tooltip="Япония"/>
              </a:rPr>
              <a:t>Япония</a:t>
            </a:r>
            <a:r>
              <a:rPr lang="ru-RU" dirty="0" smtClean="0"/>
              <a:t>, </a:t>
            </a:r>
            <a:r>
              <a:rPr lang="ru-RU" dirty="0" smtClean="0">
                <a:hlinkClick r:id="rId10" tooltip="Польша"/>
              </a:rPr>
              <a:t>Польша</a:t>
            </a:r>
            <a:r>
              <a:rPr lang="ru-RU" dirty="0" smtClean="0"/>
              <a:t>. Действующим чемпионом мира среди мужчин является </a:t>
            </a:r>
            <a:r>
              <a:rPr lang="ru-RU" dirty="0" smtClean="0">
                <a:hlinkClick r:id="rId11" tooltip="Мужская сборная Польши по волейболу"/>
              </a:rPr>
              <a:t>сборная Польши</a:t>
            </a:r>
            <a:r>
              <a:rPr lang="ru-RU" dirty="0" smtClean="0"/>
              <a:t>, среди женщин — </a:t>
            </a:r>
            <a:r>
              <a:rPr lang="ru-RU" dirty="0" smtClean="0">
                <a:hlinkClick r:id="rId12" tooltip="Женская сборная США по волейболу"/>
              </a:rPr>
              <a:t>сборная США</a:t>
            </a:r>
            <a:r>
              <a:rPr lang="ru-RU" dirty="0" smtClean="0"/>
              <a:t>.</a:t>
            </a:r>
            <a:endParaRPr lang="ru-RU" dirty="0"/>
          </a:p>
        </p:txBody>
      </p:sp>
      <p:pic>
        <p:nvPicPr>
          <p:cNvPr id="5" name="Содержимое 4" descr="300px-Bulgaria-serbia_volley_2012.jpg"/>
          <p:cNvPicPr>
            <a:picLocks noGrp="1" noChangeAspect="1"/>
          </p:cNvPicPr>
          <p:nvPr>
            <p:ph sz="half" idx="2"/>
          </p:nvPr>
        </p:nvPicPr>
        <p:blipFill>
          <a:blip r:embed="rId13" cstate="print"/>
          <a:stretch>
            <a:fillRect/>
          </a:stretch>
        </p:blipFill>
        <p:spPr>
          <a:xfrm>
            <a:off x="4762500" y="2214554"/>
            <a:ext cx="4095780" cy="3040865"/>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947060"/>
          </a:xfrm>
        </p:spPr>
        <p:txBody>
          <a:bodyPr>
            <a:normAutofit fontScale="90000"/>
          </a:bodyPr>
          <a:lstStyle/>
          <a:p>
            <a:r>
              <a:rPr lang="ru-RU" dirty="0" smtClean="0"/>
              <a:t>Правила </a:t>
            </a:r>
            <a:r>
              <a:rPr lang="ru-RU" dirty="0" smtClean="0"/>
              <a:t>игры.</a:t>
            </a:r>
            <a:r>
              <a:rPr lang="ru-RU" b="1" dirty="0" smtClean="0"/>
              <a:t> </a:t>
            </a:r>
            <a:r>
              <a:rPr lang="ru-RU" dirty="0" smtClean="0"/>
              <a:t>Общие </a:t>
            </a:r>
            <a:r>
              <a:rPr lang="ru-RU" dirty="0" smtClean="0"/>
              <a:t>правила.</a:t>
            </a:r>
            <a:r>
              <a:rPr lang="ru-RU" b="1" dirty="0" smtClean="0"/>
              <a:t/>
            </a:r>
            <a:br>
              <a:rPr lang="ru-RU" b="1" dirty="0" smtClean="0"/>
            </a:br>
            <a:r>
              <a:rPr lang="ru-RU" dirty="0" smtClean="0"/>
              <a:t/>
            </a:r>
            <a:br>
              <a:rPr lang="ru-RU" dirty="0" smtClean="0"/>
            </a:br>
            <a:endParaRPr lang="ru-RU" dirty="0"/>
          </a:p>
        </p:txBody>
      </p:sp>
      <p:sp>
        <p:nvSpPr>
          <p:cNvPr id="5" name="Содержимое 4"/>
          <p:cNvSpPr>
            <a:spLocks noGrp="1"/>
          </p:cNvSpPr>
          <p:nvPr>
            <p:ph idx="1"/>
          </p:nvPr>
        </p:nvSpPr>
        <p:spPr>
          <a:xfrm>
            <a:off x="457200" y="1357298"/>
            <a:ext cx="8229600" cy="5097510"/>
          </a:xfrm>
        </p:spPr>
        <p:txBody>
          <a:bodyPr>
            <a:normAutofit fontScale="70000" lnSpcReduction="20000"/>
          </a:bodyPr>
          <a:lstStyle/>
          <a:p>
            <a:r>
              <a:rPr lang="ru-RU" dirty="0" smtClean="0"/>
              <a:t>Игра ведётся на прямоугольной </a:t>
            </a:r>
            <a:r>
              <a:rPr lang="ru-RU" dirty="0" smtClean="0"/>
              <a:t>площадке</a:t>
            </a:r>
            <a:r>
              <a:rPr lang="ru-RU" dirty="0" smtClean="0"/>
              <a:t> размером 18х9 метров. Волейбольная площадка разделена посередине сеткой. Высота сетки для мужчин — 2,43 м, для женщин — 2,24 м</a:t>
            </a:r>
            <a:r>
              <a:rPr lang="ru-RU" dirty="0" smtClean="0"/>
              <a:t>.</a:t>
            </a:r>
            <a:r>
              <a:rPr lang="ru-RU" dirty="0" smtClean="0"/>
              <a:t> Игра ведётся сферическим </a:t>
            </a:r>
            <a:r>
              <a:rPr lang="ru-RU" dirty="0" smtClean="0"/>
              <a:t>мячом</a:t>
            </a:r>
            <a:r>
              <a:rPr lang="ru-RU" dirty="0" smtClean="0"/>
              <a:t> окружностью 65—67 см, массой 260—280 г</a:t>
            </a:r>
            <a:r>
              <a:rPr lang="ru-RU" dirty="0" smtClean="0"/>
              <a:t>.</a:t>
            </a:r>
            <a:r>
              <a:rPr lang="ru-RU" dirty="0" smtClean="0"/>
              <a:t> Каждая из двух команд может иметь в составе до 14 игроков, на поле в каждый момент времени могут находиться 6 игроков. Цель игры — атакующим ударом добить мяч </a:t>
            </a:r>
            <a:r>
              <a:rPr lang="ru-RU" i="1" dirty="0" smtClean="0"/>
              <a:t>до пола</a:t>
            </a:r>
            <a:r>
              <a:rPr lang="ru-RU" dirty="0" smtClean="0"/>
              <a:t>, то есть до игровой поверхности площадки половины противника, или заставить его ошибиться.</a:t>
            </a:r>
          </a:p>
          <a:p>
            <a:r>
              <a:rPr lang="ru-RU" dirty="0" smtClean="0"/>
              <a:t>Игра начинается вводом мяча в игру при помощи подачи согласно </a:t>
            </a:r>
            <a:r>
              <a:rPr lang="ru-RU" dirty="0" smtClean="0"/>
              <a:t>жребию. </a:t>
            </a:r>
            <a:r>
              <a:rPr lang="ru-RU" dirty="0" smtClean="0"/>
              <a:t>После ввода мяча в игру подачей и успешного розыгрыша подача переходит к той команде, которая выиграла очко. Площадка по количеству игроков условно разделена на 6 зон. После каждого перехода право подачи переходит от одной команды к другой в результате розыгрыша очка, игроки перемещаются в следующую зону по часовой стрелке.</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Подача.</a:t>
            </a:r>
            <a:r>
              <a:rPr lang="ru-RU" b="1" dirty="0" smtClean="0"/>
              <a:t/>
            </a:r>
            <a:br>
              <a:rPr lang="ru-RU" b="1" dirty="0" smtClean="0"/>
            </a:br>
            <a:endParaRPr lang="ru-RU" dirty="0"/>
          </a:p>
        </p:txBody>
      </p:sp>
      <p:pic>
        <p:nvPicPr>
          <p:cNvPr id="6" name="Содержимое 5" descr="160px-Urpo%Sivula.jpg"/>
          <p:cNvPicPr>
            <a:picLocks noGrp="1" noChangeAspect="1"/>
          </p:cNvPicPr>
          <p:nvPr>
            <p:ph sz="half" idx="1"/>
          </p:nvPr>
        </p:nvPicPr>
        <p:blipFill>
          <a:blip r:embed="rId2" cstate="print"/>
          <a:stretch>
            <a:fillRect/>
          </a:stretch>
        </p:blipFill>
        <p:spPr>
          <a:xfrm>
            <a:off x="571472" y="1785926"/>
            <a:ext cx="2571768" cy="4071966"/>
          </a:xfrm>
        </p:spPr>
      </p:pic>
      <p:sp>
        <p:nvSpPr>
          <p:cNvPr id="5" name="Содержимое 4"/>
          <p:cNvSpPr>
            <a:spLocks noGrp="1"/>
          </p:cNvSpPr>
          <p:nvPr>
            <p:ph sz="half" idx="2"/>
          </p:nvPr>
        </p:nvSpPr>
        <p:spPr>
          <a:xfrm>
            <a:off x="3214678" y="571480"/>
            <a:ext cx="5472122" cy="6143667"/>
          </a:xfrm>
        </p:spPr>
        <p:txBody>
          <a:bodyPr>
            <a:normAutofit fontScale="62500" lnSpcReduction="20000"/>
          </a:bodyPr>
          <a:lstStyle/>
          <a:p>
            <a:r>
              <a:rPr lang="ru-RU" dirty="0" smtClean="0"/>
              <a:t>Выполняет подачу игрок, который в результате последнего перехода перемещается из второй в первую зону. Подача производится из зоны подачи за задней линией игровой площадки с целью приземлить мяч на половине противника или максимально усложнить приём. До того как игрок не коснётся мяча при подаче, ни одна часть его тела не должна коснуться поверхности площадки (в особенности это касается подачи в прыжке). В полёте мяч может коснуться сетки, но не должен касаться антенн или их мысленного продолжения вверх. Если мяч коснётся поверхности игровой площадки на стороне принимающей команды, подающей команде засчитывается очко. Если игрок, который подавал, нарушил правила или отправил мяч в </a:t>
            </a:r>
            <a:r>
              <a:rPr lang="ru-RU" i="1" dirty="0" smtClean="0"/>
              <a:t>аут</a:t>
            </a:r>
            <a:r>
              <a:rPr lang="ru-RU" dirty="0" smtClean="0"/>
              <a:t>, то очко засчитывается принимающей команде. Не разрешается блокировать мяч при подаче, прерывая его траекторию над сеткой. Если очко выиграно командой, которая подавала мяч, то подачу продолжает выполнять тот же игрок.</a:t>
            </a:r>
          </a:p>
          <a:p>
            <a:r>
              <a:rPr lang="ru-RU" dirty="0" smtClean="0"/>
              <a:t>В современном волейболе наиболее распространена силовая подача в </a:t>
            </a:r>
            <a:r>
              <a:rPr lang="ru-RU" dirty="0" smtClean="0"/>
              <a:t>прыжке. </a:t>
            </a:r>
            <a:r>
              <a:rPr lang="ru-RU" dirty="0" smtClean="0"/>
              <a:t>Её противоположностью является укороченная (</a:t>
            </a:r>
            <a:r>
              <a:rPr lang="ru-RU" dirty="0" smtClean="0">
                <a:hlinkClick r:id="rId3" tooltip="Планирующая подача"/>
              </a:rPr>
              <a:t>планирующая</a:t>
            </a:r>
            <a:r>
              <a:rPr lang="ru-RU" dirty="0" smtClean="0"/>
              <a:t>, тактическая) подача, когда мяч направляется близко к сетке.</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Атака</a:t>
            </a:r>
            <a:br>
              <a:rPr lang="ru-RU" b="1" dirty="0" smtClean="0"/>
            </a:br>
            <a:endParaRPr lang="ru-RU" dirty="0"/>
          </a:p>
        </p:txBody>
      </p:sp>
      <p:sp>
        <p:nvSpPr>
          <p:cNvPr id="5" name="Содержимое 4"/>
          <p:cNvSpPr>
            <a:spLocks noGrp="1"/>
          </p:cNvSpPr>
          <p:nvPr>
            <p:ph idx="1"/>
          </p:nvPr>
        </p:nvSpPr>
        <p:spPr/>
        <p:txBody>
          <a:bodyPr>
            <a:normAutofit fontScale="62500" lnSpcReduction="20000"/>
          </a:bodyPr>
          <a:lstStyle/>
          <a:p>
            <a:r>
              <a:rPr lang="ru-RU" dirty="0" smtClean="0"/>
              <a:t>Обычно при хорошем приёме, мяч принимается игроками задней линии (1-е касание) и доводится до связующего игрока. Связующий передаёт (2-м касанием) мяч игроку для выполнения атакующего удара (3-е касание). При атакующем ударе мяч должен пройти над сеткой, но в пространстве между двумя антеннами, при этом мяч может задеть сетку, но не должен задевать антенны или их мысленного продолжения вверх. Игроки передней линии могут атаковать с любой точки площадки. Игроки задней линии перед атакой должны отталкиваться за специальной трёхметровой линией. Запрещено атаковать (то есть наносить удар по мячу выше линии верхнего края сетки) только </a:t>
            </a:r>
            <a:r>
              <a:rPr lang="ru-RU" dirty="0" err="1" smtClean="0">
                <a:hlinkClick r:id="rId2" tooltip="Либеро (волейбол)"/>
              </a:rPr>
              <a:t>либеро</a:t>
            </a:r>
            <a:r>
              <a:rPr lang="ru-RU" dirty="0" smtClean="0"/>
              <a:t>.</a:t>
            </a:r>
          </a:p>
          <a:p>
            <a:r>
              <a:rPr lang="ru-RU" dirty="0" smtClean="0"/>
              <a:t>Различают атакующие удары: прямые (по ходу) и боковые, удары с переводом вправо (влево) и обманные удары (скидки). Все атакующие удары выполняются только на своей стороне, переносить руки на сторону противника можно только после выполнения </a:t>
            </a:r>
            <a:r>
              <a:rPr lang="ru-RU" dirty="0" smtClean="0"/>
              <a:t>удара.</a:t>
            </a:r>
            <a:endParaRPr lang="ru-RU" dirty="0" smtClean="0"/>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Блокирование.</a:t>
            </a:r>
            <a:r>
              <a:rPr lang="ru-RU" b="1" dirty="0" smtClean="0"/>
              <a:t/>
            </a:r>
            <a:br>
              <a:rPr lang="ru-RU" b="1" dirty="0" smtClean="0"/>
            </a:b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Это игровой приём, при котором защищающаяся команда препятствует переводу мяча при атаке противника на свою сторону, перекрывая его ход любой частью тела над сеткой, обычно руками, перенесёнными на сторону противника в рамках правил. Разрешается переносить руки на сторону противника при блокировании в той степени, чтобы они не мешали противнику до его атаки или другого игрового действия.</a:t>
            </a:r>
          </a:p>
          <a:p>
            <a:r>
              <a:rPr lang="ru-RU" dirty="0" smtClean="0"/>
              <a:t>Блок может быть одиночным или групповым (двойным, тройным). Касание блока не считается за одно из трёх касаний. Блокировать могут только те игроки, что стоят на передней линии, то есть в зонах 2, 3, 4.</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26</TotalTime>
  <Words>534</Words>
  <Application>Microsoft Office PowerPoint</Application>
  <PresentationFormat>Экран (4:3)</PresentationFormat>
  <Paragraphs>47</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Яркая</vt:lpstr>
      <vt:lpstr>Волейбол </vt:lpstr>
      <vt:lpstr>Слайд 2</vt:lpstr>
      <vt:lpstr>Происхождение современного волейбола </vt:lpstr>
      <vt:lpstr>Послевоенная история </vt:lpstr>
      <vt:lpstr>Современное состояние </vt:lpstr>
      <vt:lpstr>Правила игры. Общие правила.  </vt:lpstr>
      <vt:lpstr>Подача. </vt:lpstr>
      <vt:lpstr>Атака </vt:lpstr>
      <vt:lpstr>Блокирование. </vt:lpstr>
      <vt:lpstr>Нарушения правил. При подаче.  </vt:lpstr>
      <vt:lpstr>При розыгрыше. </vt:lpstr>
      <vt:lpstr>Тактика игры. Схемы игры. </vt:lpstr>
      <vt:lpstr>Тактические комбинации. </vt:lpstr>
      <vt:lpstr>Выдающиеся волейболисты. </vt:lpstr>
      <vt:lpstr>Рекорды.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Волейбол </dc:title>
  <dc:creator>Admin</dc:creator>
  <cp:lastModifiedBy>Admin</cp:lastModifiedBy>
  <cp:revision>3</cp:revision>
  <dcterms:created xsi:type="dcterms:W3CDTF">2015-05-21T16:37:18Z</dcterms:created>
  <dcterms:modified xsi:type="dcterms:W3CDTF">2015-05-21T17:03:52Z</dcterms:modified>
</cp:coreProperties>
</file>