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E7A16-019D-4DDD-8983-9822666D3C5E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CC945-D4BB-47C5-8377-A81C23862B7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CC945-D4BB-47C5-8377-A81C23862B7B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XX_%D0%B2%D0%B5%D0%B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 ученик 6 «А» класса</a:t>
            </a:r>
          </a:p>
          <a:p>
            <a:r>
              <a:rPr lang="ru-RU" dirty="0" smtClean="0"/>
              <a:t>Коротких Никита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28596" y="1285860"/>
            <a:ext cx="8305800" cy="1981200"/>
          </a:xfrm>
        </p:spPr>
        <p:txBody>
          <a:bodyPr/>
          <a:lstStyle/>
          <a:p>
            <a:r>
              <a:rPr lang="ru-RU" sz="5400" b="1" dirty="0" smtClean="0"/>
              <a:t>Оружейная палата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4287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Первый зал: </a:t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dirty="0" smtClean="0"/>
              <a:t> </a:t>
            </a:r>
            <a:r>
              <a:rPr lang="ru-RU" sz="3200" b="1" dirty="0" smtClean="0"/>
              <a:t>Второй зал</a:t>
            </a:r>
            <a:r>
              <a:rPr lang="ru-RU" sz="3200" dirty="0" smtClean="0"/>
              <a:t>: </a:t>
            </a:r>
            <a:r>
              <a:rPr lang="ru-RU" sz="3200" b="1" dirty="0" smtClean="0"/>
              <a:t>Русские золотые и серебряные изделия XVII — начала XX </a:t>
            </a:r>
            <a:r>
              <a:rPr lang="ru-RU" sz="3200" b="1" dirty="0" smtClean="0"/>
              <a:t>века.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100" b="1" dirty="0" smtClean="0"/>
          </a:p>
        </p:txBody>
      </p:sp>
      <p:pic>
        <p:nvPicPr>
          <p:cNvPr id="8194" name="Picture 2" descr="C:\Users\Валентина\Desktop\655162_pic07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71612"/>
            <a:ext cx="3286148" cy="4929222"/>
          </a:xfrm>
          <a:prstGeom prst="rect">
            <a:avLst/>
          </a:prstGeom>
          <a:noFill/>
        </p:spPr>
      </p:pic>
      <p:pic>
        <p:nvPicPr>
          <p:cNvPr id="8195" name="Picture 3" descr="C:\Users\Валентина\Desktop\Ioann_Predtecha._Kameya._Italiya_Venetciya_16v._Sardoniks._Moskovskij_Kreml_Oruzhejnaya_pala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571612"/>
            <a:ext cx="3357586" cy="485776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3600" b="1" dirty="0" smtClean="0"/>
              <a:t>Первый зал: </a:t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dirty="0" smtClean="0"/>
              <a:t> </a:t>
            </a:r>
            <a:r>
              <a:rPr lang="ru-RU" sz="3200" b="1" dirty="0" smtClean="0"/>
              <a:t>Третий зал</a:t>
            </a:r>
            <a:r>
              <a:rPr lang="ru-RU" sz="3200" dirty="0" smtClean="0"/>
              <a:t>: </a:t>
            </a:r>
            <a:r>
              <a:rPr lang="ru-RU" sz="3200" b="1" dirty="0" smtClean="0"/>
              <a:t>Европейское и восточное парадное вооружение XV—XIX веков</a:t>
            </a:r>
            <a:endParaRPr lang="ru-RU" sz="3100" b="1" dirty="0" smtClean="0"/>
          </a:p>
        </p:txBody>
      </p:sp>
      <p:pic>
        <p:nvPicPr>
          <p:cNvPr id="7172" name="Picture 4" descr="C:\Users\Валентина\Desktop\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24000"/>
            <a:ext cx="6929486" cy="4833958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3600" b="1" dirty="0" smtClean="0"/>
              <a:t>Первый зал: </a:t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dirty="0" smtClean="0"/>
              <a:t> </a:t>
            </a:r>
            <a:r>
              <a:rPr lang="ru-RU" sz="3200" b="1" dirty="0" smtClean="0"/>
              <a:t>Четвертый зал</a:t>
            </a:r>
            <a:r>
              <a:rPr lang="ru-RU" sz="3200" dirty="0" smtClean="0"/>
              <a:t>: </a:t>
            </a:r>
            <a:r>
              <a:rPr lang="ru-RU" sz="3200" dirty="0" smtClean="0"/>
              <a:t> </a:t>
            </a:r>
            <a:r>
              <a:rPr lang="ru-RU" sz="3200" b="1" dirty="0" smtClean="0"/>
              <a:t>Русское </a:t>
            </a:r>
            <a:r>
              <a:rPr lang="ru-RU" sz="3200" b="1" dirty="0" smtClean="0"/>
              <a:t>вооружение XII — начала XIX века</a:t>
            </a:r>
            <a:endParaRPr lang="ru-RU" sz="3100" b="1" dirty="0" smtClean="0"/>
          </a:p>
        </p:txBody>
      </p:sp>
      <p:pic>
        <p:nvPicPr>
          <p:cNvPr id="9219" name="Picture 3" descr="C:\Users\Валентина\Desktop\5053319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24000"/>
            <a:ext cx="8072494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3600" b="1" dirty="0" smtClean="0"/>
              <a:t>Первый зал: </a:t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dirty="0" smtClean="0"/>
              <a:t> </a:t>
            </a:r>
            <a:r>
              <a:rPr lang="ru-RU" sz="3200" b="1" dirty="0" smtClean="0"/>
              <a:t>Пятый зал</a:t>
            </a:r>
            <a:r>
              <a:rPr lang="ru-RU" sz="3200" dirty="0" smtClean="0"/>
              <a:t>: </a:t>
            </a:r>
            <a:r>
              <a:rPr lang="ru-RU" sz="3200" b="1" dirty="0" smtClean="0"/>
              <a:t>Западноевропейское </a:t>
            </a:r>
            <a:r>
              <a:rPr lang="ru-RU" sz="3200" b="1" dirty="0" smtClean="0"/>
              <a:t> серебро </a:t>
            </a:r>
            <a:r>
              <a:rPr lang="ru-RU" sz="3200" b="1" dirty="0" smtClean="0"/>
              <a:t>XIII—XIX веков</a:t>
            </a:r>
            <a:endParaRPr lang="ru-RU" sz="3100" b="1" dirty="0" smtClean="0"/>
          </a:p>
        </p:txBody>
      </p:sp>
      <p:pic>
        <p:nvPicPr>
          <p:cNvPr id="10242" name="Picture 2" descr="C:\Users\Валентина\Desktop\49748439_phot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785926"/>
            <a:ext cx="4000528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dirty="0" smtClean="0"/>
              <a:t> </a:t>
            </a:r>
            <a:r>
              <a:rPr lang="ru-RU" sz="3200" b="1" dirty="0" smtClean="0"/>
              <a:t>Шестой зал</a:t>
            </a:r>
            <a:r>
              <a:rPr lang="ru-RU" sz="3200" dirty="0" smtClean="0"/>
              <a:t>: </a:t>
            </a:r>
            <a:r>
              <a:rPr lang="ru-RU" sz="2700" b="1" dirty="0" smtClean="0"/>
              <a:t>Драгоценные ткани, лицевое и орнаментальное шитье XIV—XVIII веков. Светский костюм в России XVI — начала XX века</a:t>
            </a:r>
          </a:p>
        </p:txBody>
      </p:sp>
      <p:pic>
        <p:nvPicPr>
          <p:cNvPr id="11267" name="Picture 3" descr="C:\Users\Валентина\Desktop\6601899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66874"/>
            <a:ext cx="8143932" cy="461964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dirty="0" smtClean="0"/>
              <a:t> </a:t>
            </a:r>
            <a:r>
              <a:rPr lang="ru-RU" sz="3100" b="1" dirty="0" smtClean="0"/>
              <a:t>Седьмой зал</a:t>
            </a:r>
            <a:r>
              <a:rPr lang="ru-RU" sz="3100" dirty="0" smtClean="0"/>
              <a:t>: </a:t>
            </a:r>
            <a:r>
              <a:rPr lang="ru-RU" sz="3100" b="1" dirty="0" smtClean="0"/>
              <a:t>Древние государственные регалии и предметы парадного церемониала XIII—XVIII веков</a:t>
            </a:r>
          </a:p>
        </p:txBody>
      </p:sp>
      <p:pic>
        <p:nvPicPr>
          <p:cNvPr id="6146" name="Picture 2" descr="C:\Users\Валентина\Desktop\d6c129a8c083d2a258ac3f2914b67ba2bc5f6c13877026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14282" y="1500174"/>
            <a:ext cx="4643470" cy="4572032"/>
          </a:xfrm>
          <a:prstGeom prst="rect">
            <a:avLst/>
          </a:prstGeom>
          <a:noFill/>
        </p:spPr>
      </p:pic>
      <p:pic>
        <p:nvPicPr>
          <p:cNvPr id="6148" name="Picture 4" descr="C:\Users\Валентина\Desktop\655133_tr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500174"/>
            <a:ext cx="3714776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3600" b="1" dirty="0" smtClean="0"/>
              <a:t>Первый зал: </a:t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dirty="0" smtClean="0"/>
              <a:t> </a:t>
            </a:r>
            <a:r>
              <a:rPr lang="ru-RU" sz="3200" b="1" dirty="0" smtClean="0"/>
              <a:t>Восьмой зал</a:t>
            </a:r>
            <a:r>
              <a:rPr lang="ru-RU" sz="3200" dirty="0" smtClean="0"/>
              <a:t>: </a:t>
            </a:r>
            <a:r>
              <a:rPr lang="ru-RU" sz="3200" b="1" dirty="0" smtClean="0"/>
              <a:t>Предметы парадного конского убранства XVI—XVIII веков</a:t>
            </a:r>
            <a:endParaRPr lang="ru-RU" sz="3100" b="1" dirty="0" smtClean="0"/>
          </a:p>
        </p:txBody>
      </p:sp>
      <p:pic>
        <p:nvPicPr>
          <p:cNvPr id="12290" name="Picture 2" descr="C:\Users\Валентина\Desktop\1291121672_001_resiz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524000"/>
            <a:ext cx="5143536" cy="490539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19200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 Девятый зал: Экипажи XVI—XVIII веков</a:t>
            </a:r>
          </a:p>
        </p:txBody>
      </p:sp>
      <p:pic>
        <p:nvPicPr>
          <p:cNvPr id="5" name="Picture 2" descr="C:\Users\Валентина\Desktop\96094844_01_monomahshat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28572"/>
            <a:ext cx="7786742" cy="4757948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3143248"/>
            <a:ext cx="635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Спасибо за внимание</a:t>
            </a:r>
            <a:endParaRPr lang="ru-RU" sz="4800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Оружейная палата на Древней Руси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614734" cy="4572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Оружейная палата упоминается впервые как </a:t>
            </a:r>
            <a:r>
              <a:rPr lang="ru-RU" sz="2400" i="1" dirty="0" smtClean="0"/>
              <a:t>Оружейный </a:t>
            </a:r>
            <a:r>
              <a:rPr lang="ru-RU" sz="2400" i="1" dirty="0" smtClean="0"/>
              <a:t>приказ</a:t>
            </a:r>
            <a:r>
              <a:rPr lang="ru-RU" sz="2400" dirty="0" smtClean="0"/>
              <a:t>  </a:t>
            </a:r>
            <a:r>
              <a:rPr lang="ru-RU" sz="2400" dirty="0" smtClean="0"/>
              <a:t>в 1547 году - хранилище </a:t>
            </a:r>
            <a:r>
              <a:rPr lang="ru-RU" sz="2400" dirty="0" smtClean="0"/>
              <a:t>оружия в Московском Кремле. </a:t>
            </a:r>
            <a:endParaRPr lang="ru-RU" sz="2400" dirty="0" smtClean="0"/>
          </a:p>
          <a:p>
            <a:r>
              <a:rPr lang="ru-RU" sz="2400" dirty="0" smtClean="0"/>
              <a:t>С </a:t>
            </a:r>
            <a:r>
              <a:rPr lang="ru-RU" sz="2400" dirty="0" smtClean="0"/>
              <a:t>1560-х годов окончательно входит в употребление название «Оружейная палата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pic>
        <p:nvPicPr>
          <p:cNvPr id="1026" name="Picture 2" descr="C:\Users\Валентина\Desktop\77_bi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500174"/>
            <a:ext cx="4564066" cy="450059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Предшественником мастерских Оружейной палаты была мастерская палата Ивана Грозного. </a:t>
            </a:r>
            <a:endParaRPr lang="ru-RU" dirty="0" smtClean="0"/>
          </a:p>
          <a:p>
            <a:r>
              <a:rPr lang="ru-RU" dirty="0" smtClean="0"/>
              <a:t>Во </a:t>
            </a:r>
            <a:r>
              <a:rPr lang="ru-RU" dirty="0" smtClean="0"/>
              <a:t>2-й пол. XVII века Оружейная палата становится центром общерусского изобразительного искусства, в стенах которой объединились художественные силы, существовавшие до этого на Руси лишь в виде разрозненных местных художественных школ и направлений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Из-за разнообразия растущих заказов внутри Оружейной палаты создается целый ряд различных подсобных художественных мастерских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/>
              <a:t>Мастерские</a:t>
            </a:r>
            <a:endParaRPr lang="ru-RU" sz="4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000" u="sng" dirty="0" smtClean="0"/>
              <a:t>Подсобные </a:t>
            </a:r>
            <a:r>
              <a:rPr lang="ru-RU" sz="3000" u="sng" dirty="0" smtClean="0"/>
              <a:t> художественные  мастерские  Оружейной </a:t>
            </a:r>
            <a:r>
              <a:rPr lang="ru-RU" sz="3000" u="sng" dirty="0" smtClean="0"/>
              <a:t>палаты:</a:t>
            </a:r>
          </a:p>
          <a:p>
            <a:pPr lvl="0"/>
            <a:r>
              <a:rPr lang="ru-RU" sz="3000" dirty="0" smtClean="0"/>
              <a:t>оружия и </a:t>
            </a:r>
            <a:r>
              <a:rPr lang="ru-RU" sz="3000" dirty="0" smtClean="0"/>
              <a:t>знамен</a:t>
            </a:r>
            <a:endParaRPr lang="ru-RU" sz="3000" dirty="0" smtClean="0"/>
          </a:p>
          <a:p>
            <a:pPr lvl="0"/>
            <a:r>
              <a:rPr lang="ru-RU" sz="3000" dirty="0" smtClean="0"/>
              <a:t>золочения по дереву и кости</a:t>
            </a:r>
          </a:p>
          <a:p>
            <a:pPr lvl="0"/>
            <a:r>
              <a:rPr lang="ru-RU" sz="3000" dirty="0" smtClean="0"/>
              <a:t>столярного дела</a:t>
            </a:r>
          </a:p>
          <a:p>
            <a:pPr lvl="0"/>
            <a:r>
              <a:rPr lang="ru-RU" sz="3000" dirty="0" err="1" smtClean="0"/>
              <a:t>бронного</a:t>
            </a:r>
            <a:endParaRPr lang="ru-RU" sz="3000" dirty="0" smtClean="0"/>
          </a:p>
          <a:p>
            <a:pPr lvl="0"/>
            <a:r>
              <a:rPr lang="ru-RU" sz="3000" dirty="0" smtClean="0"/>
              <a:t>наводного</a:t>
            </a:r>
          </a:p>
          <a:p>
            <a:pPr lvl="0"/>
            <a:r>
              <a:rPr lang="ru-RU" sz="3000" dirty="0" smtClean="0"/>
              <a:t>резного по железу</a:t>
            </a:r>
          </a:p>
          <a:p>
            <a:r>
              <a:rPr lang="ru-RU" sz="3000" dirty="0" smtClean="0"/>
              <a:t>Иконная палата </a:t>
            </a:r>
            <a:endParaRPr lang="ru-RU" sz="3000" dirty="0" smtClean="0"/>
          </a:p>
          <a:p>
            <a:pPr>
              <a:buNone/>
            </a:pPr>
            <a:r>
              <a:rPr lang="ru-RU" sz="3000" dirty="0" smtClean="0"/>
              <a:t>Каждый вид производства размещался в особых специальных мастерских, палатах или светлицах.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Мастерские</a:t>
            </a:r>
            <a:endParaRPr lang="ru-RU" sz="4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2" y="1071546"/>
            <a:ext cx="8229600" cy="5357850"/>
          </a:xfrm>
        </p:spPr>
        <p:txBody>
          <a:bodyPr>
            <a:normAutofit fontScale="70000" lnSpcReduction="20000"/>
          </a:bodyPr>
          <a:lstStyle/>
          <a:p>
            <a:r>
              <a:rPr lang="ru-RU" sz="3600" dirty="0" smtClean="0"/>
              <a:t>По указу </a:t>
            </a:r>
            <a:r>
              <a:rPr lang="ru-RU" sz="3600" dirty="0" smtClean="0"/>
              <a:t>Петра I  была </a:t>
            </a:r>
            <a:r>
              <a:rPr lang="ru-RU" sz="3600" dirty="0" smtClean="0"/>
              <a:t>образована Мастерская Оружейной Палаты. </a:t>
            </a:r>
            <a:endParaRPr lang="ru-RU" sz="3600" dirty="0" smtClean="0"/>
          </a:p>
          <a:p>
            <a:r>
              <a:rPr lang="ru-RU" sz="3600" dirty="0" smtClean="0"/>
              <a:t>Заведовал </a:t>
            </a:r>
            <a:r>
              <a:rPr lang="ru-RU" sz="3600" dirty="0" smtClean="0"/>
              <a:t>Мастерской </a:t>
            </a:r>
            <a:r>
              <a:rPr lang="ru-RU" sz="3600" dirty="0" smtClean="0">
                <a:solidFill>
                  <a:schemeClr val="tx1">
                    <a:lumMod val="95000"/>
                  </a:schemeClr>
                </a:solidFill>
              </a:rPr>
              <a:t>Сенат. </a:t>
            </a:r>
          </a:p>
          <a:p>
            <a:r>
              <a:rPr lang="ru-RU" sz="3600" dirty="0" smtClean="0"/>
              <a:t>Мастерской </a:t>
            </a:r>
            <a:r>
              <a:rPr lang="ru-RU" sz="3600" dirty="0" smtClean="0"/>
              <a:t>Оружейной Палаты было поручено хранить ценности и управлять московскими дворцами и волостями</a:t>
            </a:r>
            <a:r>
              <a:rPr lang="ru-RU" sz="3600" dirty="0" smtClean="0"/>
              <a:t>.</a:t>
            </a:r>
          </a:p>
          <a:p>
            <a:r>
              <a:rPr lang="ru-RU" sz="3600" dirty="0" smtClean="0"/>
              <a:t>По указу Сената </a:t>
            </a:r>
            <a:r>
              <a:rPr lang="ru-RU" sz="3600" dirty="0" smtClean="0"/>
              <a:t>1732 года полагалось </a:t>
            </a:r>
            <a:r>
              <a:rPr lang="ru-RU" sz="3600" dirty="0" smtClean="0"/>
              <a:t>передавать в Мастерскую все старинные </a:t>
            </a:r>
            <a:r>
              <a:rPr lang="ru-RU" sz="3600" dirty="0" smtClean="0"/>
              <a:t> диковинные  и курьёзные  вещи </a:t>
            </a:r>
            <a:r>
              <a:rPr lang="ru-RU" sz="3600" dirty="0" smtClean="0"/>
              <a:t>из разных коллегий. </a:t>
            </a:r>
            <a:endParaRPr lang="ru-RU" sz="3600" dirty="0" smtClean="0"/>
          </a:p>
          <a:p>
            <a:r>
              <a:rPr lang="ru-RU" sz="3600" dirty="0" smtClean="0"/>
              <a:t>Во время пожара в Кремле 1737 года сгорела Оружейная палата. Погибла часть </a:t>
            </a:r>
            <a:r>
              <a:rPr lang="ru-RU" sz="3600" dirty="0" smtClean="0"/>
              <a:t> трофеев (в </a:t>
            </a:r>
            <a:r>
              <a:rPr lang="ru-RU" sz="3600" dirty="0" smtClean="0"/>
              <a:t>том числе шведские </a:t>
            </a:r>
            <a:r>
              <a:rPr lang="ru-RU" sz="3600" dirty="0" smtClean="0"/>
              <a:t>знамена,  взятые </a:t>
            </a:r>
            <a:r>
              <a:rPr lang="ru-RU" sz="3600" dirty="0" smtClean="0"/>
              <a:t>в </a:t>
            </a:r>
            <a:r>
              <a:rPr lang="ru-RU" sz="3600" dirty="0" smtClean="0"/>
              <a:t>Полтавской битве) </a:t>
            </a:r>
            <a:r>
              <a:rPr lang="ru-RU" sz="3600" dirty="0" smtClean="0"/>
              <a:t>и оружия. </a:t>
            </a:r>
            <a:endParaRPr lang="ru-RU" sz="3600" dirty="0" smtClean="0"/>
          </a:p>
          <a:p>
            <a:r>
              <a:rPr lang="ru-RU" sz="3600" dirty="0" smtClean="0"/>
              <a:t>Царская </a:t>
            </a:r>
            <a:r>
              <a:rPr lang="ru-RU" sz="3600" dirty="0" smtClean="0"/>
              <a:t>казна в пожаре не пострадала.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XVIII век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 1812 году сокровища оружейной палаты были вывезены в </a:t>
            </a:r>
            <a:r>
              <a:rPr lang="ru-RU" dirty="0" smtClean="0"/>
              <a:t>Нижний Новгород</a:t>
            </a:r>
          </a:p>
          <a:p>
            <a:r>
              <a:rPr lang="ru-RU" dirty="0" smtClean="0"/>
              <a:t>В </a:t>
            </a:r>
            <a:r>
              <a:rPr lang="ru-RU" dirty="0" smtClean="0"/>
              <a:t>1824 году они </a:t>
            </a:r>
            <a:r>
              <a:rPr lang="ru-RU" dirty="0" smtClean="0"/>
              <a:t>вернулись в Москву, их начали размещать в новом здании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</a:t>
            </a:r>
            <a:r>
              <a:rPr lang="ru-RU" dirty="0" smtClean="0"/>
              <a:t>1831 году Николай </a:t>
            </a:r>
            <a:r>
              <a:rPr lang="ru-RU" dirty="0" smtClean="0"/>
              <a:t>I </a:t>
            </a:r>
            <a:r>
              <a:rPr lang="ru-RU" dirty="0" smtClean="0"/>
              <a:t>ликвидировал </a:t>
            </a:r>
            <a:r>
              <a:rPr lang="ru-RU" dirty="0" smtClean="0"/>
              <a:t>самостоятельное присутствие («Мастерскую Оружейной палаты») и передал палату в ведение </a:t>
            </a:r>
            <a:r>
              <a:rPr lang="ru-RU" dirty="0" smtClean="0"/>
              <a:t>Московской дворцовой конторы.</a:t>
            </a:r>
          </a:p>
          <a:p>
            <a:r>
              <a:rPr lang="ru-RU" dirty="0" smtClean="0"/>
              <a:t>В 1849 году Московская дворцовая контора начала строительство нового здания Оружейной палаты по проекту архитектора </a:t>
            </a:r>
            <a:r>
              <a:rPr lang="ru-RU" dirty="0" smtClean="0"/>
              <a:t>К. Тона на месте </a:t>
            </a:r>
            <a:r>
              <a:rPr lang="ru-RU" dirty="0" smtClean="0"/>
              <a:t>бывшего </a:t>
            </a:r>
            <a:r>
              <a:rPr lang="ru-RU" dirty="0" smtClean="0"/>
              <a:t>Конюшенного приказа.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XIX век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 собрании Оружейной палаты представлены уникальные </a:t>
            </a:r>
            <a:r>
              <a:rPr lang="ru-RU" dirty="0" smtClean="0"/>
              <a:t>произведения:</a:t>
            </a:r>
          </a:p>
          <a:p>
            <a:r>
              <a:rPr lang="ru-RU" dirty="0" smtClean="0"/>
              <a:t> </a:t>
            </a:r>
            <a:r>
              <a:rPr lang="ru-RU" dirty="0" smtClean="0"/>
              <a:t>русских </a:t>
            </a:r>
            <a:r>
              <a:rPr lang="ru-RU" dirty="0" err="1" smtClean="0"/>
              <a:t>злато-кузнецов</a:t>
            </a:r>
            <a:r>
              <a:rPr lang="ru-RU" dirty="0" smtClean="0"/>
              <a:t> </a:t>
            </a:r>
            <a:r>
              <a:rPr lang="ru-RU" dirty="0" smtClean="0"/>
              <a:t>и серебряников XII — начала </a:t>
            </a:r>
            <a:r>
              <a:rPr lang="ru-RU" dirty="0" smtClean="0"/>
              <a:t>X</a:t>
            </a:r>
            <a:r>
              <a:rPr lang="ru-RU" dirty="0" smtClean="0"/>
              <a:t>X</a:t>
            </a:r>
            <a:r>
              <a:rPr lang="ru-RU" dirty="0" smtClean="0">
                <a:hlinkClick r:id="rId2" tooltip="XX век"/>
              </a:rPr>
              <a:t> </a:t>
            </a:r>
            <a:r>
              <a:rPr lang="ru-RU" dirty="0" smtClean="0"/>
              <a:t>века;</a:t>
            </a:r>
          </a:p>
          <a:p>
            <a:r>
              <a:rPr lang="ru-RU" dirty="0" smtClean="0"/>
              <a:t> </a:t>
            </a:r>
            <a:r>
              <a:rPr lang="ru-RU" dirty="0" smtClean="0"/>
              <a:t>коллекции западноевропейского художественного серебра XIII — </a:t>
            </a:r>
            <a:r>
              <a:rPr lang="ru-RU" dirty="0" smtClean="0"/>
              <a:t>XIX веков;</a:t>
            </a:r>
          </a:p>
          <a:p>
            <a:r>
              <a:rPr lang="ru-RU" dirty="0" smtClean="0"/>
              <a:t> </a:t>
            </a:r>
            <a:r>
              <a:rPr lang="ru-RU" dirty="0" smtClean="0"/>
              <a:t>памятники оружейного мастерства XII—XIX </a:t>
            </a:r>
            <a:r>
              <a:rPr lang="ru-RU" dirty="0" smtClean="0"/>
              <a:t>веков;</a:t>
            </a:r>
          </a:p>
          <a:p>
            <a:r>
              <a:rPr lang="ru-RU" dirty="0" smtClean="0"/>
              <a:t> </a:t>
            </a:r>
            <a:r>
              <a:rPr lang="ru-RU" dirty="0" smtClean="0"/>
              <a:t>военные награды </a:t>
            </a:r>
            <a:r>
              <a:rPr lang="ru-RU" dirty="0" smtClean="0"/>
              <a:t>России;</a:t>
            </a:r>
          </a:p>
          <a:p>
            <a:r>
              <a:rPr lang="ru-RU" dirty="0" smtClean="0"/>
              <a:t> </a:t>
            </a:r>
            <a:r>
              <a:rPr lang="ru-RU" dirty="0" smtClean="0"/>
              <a:t>роскошные драгоценные </a:t>
            </a:r>
            <a:r>
              <a:rPr lang="ru-RU" dirty="0" smtClean="0"/>
              <a:t> ткани;</a:t>
            </a:r>
          </a:p>
          <a:p>
            <a:r>
              <a:rPr lang="ru-RU" dirty="0" smtClean="0"/>
              <a:t> древнерусская светская и </a:t>
            </a:r>
            <a:r>
              <a:rPr lang="ru-RU" dirty="0" smtClean="0"/>
              <a:t>церковная </a:t>
            </a:r>
            <a:r>
              <a:rPr lang="ru-RU" dirty="0" smtClean="0"/>
              <a:t>одежда;</a:t>
            </a:r>
          </a:p>
          <a:p>
            <a:r>
              <a:rPr lang="ru-RU" dirty="0" smtClean="0"/>
              <a:t>парадный </a:t>
            </a:r>
            <a:r>
              <a:rPr lang="ru-RU" dirty="0" smtClean="0"/>
              <a:t>костюм XVIII—XX </a:t>
            </a:r>
            <a:r>
              <a:rPr lang="ru-RU" dirty="0" smtClean="0"/>
              <a:t>веков;</a:t>
            </a:r>
          </a:p>
          <a:p>
            <a:r>
              <a:rPr lang="ru-RU" dirty="0" smtClean="0"/>
              <a:t>государственные регалии;</a:t>
            </a:r>
          </a:p>
          <a:p>
            <a:r>
              <a:rPr lang="ru-RU" dirty="0" smtClean="0"/>
              <a:t>парадное </a:t>
            </a:r>
            <a:r>
              <a:rPr lang="ru-RU" dirty="0" smtClean="0"/>
              <a:t>конское убранство и редчайшая коллекция старинных экипажей XVI—XVIII столетий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Музей</a:t>
            </a:r>
            <a:endParaRPr lang="ru-RU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Современная Оружейная палата </a:t>
            </a:r>
            <a:endParaRPr lang="ru-RU" sz="3600" b="1" dirty="0"/>
          </a:p>
        </p:txBody>
      </p:sp>
      <p:pic>
        <p:nvPicPr>
          <p:cNvPr id="8" name="Picture 2" descr="C:\Users\Валентина\Desktop\20135152156729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00174"/>
            <a:ext cx="4059238" cy="4429156"/>
          </a:xfrm>
          <a:prstGeom prst="rect">
            <a:avLst/>
          </a:prstGeom>
          <a:noFill/>
        </p:spPr>
      </p:pic>
      <p:pic>
        <p:nvPicPr>
          <p:cNvPr id="3075" name="Picture 3" descr="C:\Users\Валентина\Desktop\d3d3LnJ1c3Nrb2VraW5vLnJ1L3BpYy9wYWxhY2UtMDUuanBnP19faWQ9MTg3NzQ=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500174"/>
            <a:ext cx="4059238" cy="442915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3600" b="1" dirty="0" smtClean="0"/>
              <a:t>Первый зал: </a:t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dirty="0" smtClean="0"/>
              <a:t>  </a:t>
            </a:r>
            <a:r>
              <a:rPr lang="ru-RU" sz="3100" b="1" dirty="0" smtClean="0"/>
              <a:t>Первый зал:  </a:t>
            </a:r>
            <a:r>
              <a:rPr lang="ru-RU" sz="3100" b="1" dirty="0" smtClean="0"/>
              <a:t>Русские золотые и серебряные изделия XII — начала XVII </a:t>
            </a:r>
            <a:r>
              <a:rPr lang="ru-RU" sz="3100" b="1" dirty="0" smtClean="0"/>
              <a:t>веков.</a:t>
            </a:r>
            <a:endParaRPr lang="ru-RU" sz="3100" b="1" dirty="0" smtClean="0"/>
          </a:p>
        </p:txBody>
      </p:sp>
      <p:pic>
        <p:nvPicPr>
          <p:cNvPr id="4098" name="Picture 2" descr="C:\Users\Валентина\Desktop\47930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8143932" cy="485778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63</TotalTime>
  <Words>327</Words>
  <PresentationFormat>Экран (4:3)</PresentationFormat>
  <Paragraphs>55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Оружейная палата</vt:lpstr>
      <vt:lpstr>Оружейная палата на Древней Руси</vt:lpstr>
      <vt:lpstr>Мастерские</vt:lpstr>
      <vt:lpstr>Мастерские</vt:lpstr>
      <vt:lpstr>  XVIII век </vt:lpstr>
      <vt:lpstr>XIX век </vt:lpstr>
      <vt:lpstr>Музей</vt:lpstr>
      <vt:lpstr>Современная Оружейная палата </vt:lpstr>
      <vt:lpstr>Первый зал:     Первый зал:  Русские золотые и серебряные изделия XII — начала XVII веков.</vt:lpstr>
      <vt:lpstr>Первый зал:    Второй зал: Русские золотые и серебряные изделия XVII — начала XX века. </vt:lpstr>
      <vt:lpstr>Первый зал:    Третий зал: Европейское и восточное парадное вооружение XV—XIX веков</vt:lpstr>
      <vt:lpstr>Первый зал:    Четвертый зал:  Русское вооружение XII — начала XIX века</vt:lpstr>
      <vt:lpstr>Первый зал:    Пятый зал: Западноевропейское  серебро XIII—XIX веков</vt:lpstr>
      <vt:lpstr>   Шестой зал: Драгоценные ткани, лицевое и орнаментальное шитье XIV—XVIII веков. Светский костюм в России XVI — начала XX века</vt:lpstr>
      <vt:lpstr>   Седьмой зал: Древние государственные регалии и предметы парадного церемониала XIII—XVIII веков</vt:lpstr>
      <vt:lpstr>Первый зал:    Восьмой зал: Предметы парадного конского убранства XVI—XVIII веков</vt:lpstr>
      <vt:lpstr>   Девятый зал: Экипажи XVI—XVIII веков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Оружейная палата</dc:title>
  <dc:creator>Валентина</dc:creator>
  <cp:lastModifiedBy>Валентина</cp:lastModifiedBy>
  <cp:revision>16</cp:revision>
  <dcterms:created xsi:type="dcterms:W3CDTF">2013-11-18T17:24:16Z</dcterms:created>
  <dcterms:modified xsi:type="dcterms:W3CDTF">2013-11-18T18:38:16Z</dcterms:modified>
</cp:coreProperties>
</file>