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1" r:id="rId4"/>
    <p:sldId id="264" r:id="rId5"/>
    <p:sldId id="262" r:id="rId6"/>
    <p:sldId id="259" r:id="rId7"/>
    <p:sldId id="260" r:id="rId8"/>
    <p:sldId id="263" r:id="rId9"/>
    <p:sldId id="265" r:id="rId10"/>
    <p:sldId id="271" r:id="rId11"/>
    <p:sldId id="274" r:id="rId12"/>
    <p:sldId id="277" r:id="rId13"/>
    <p:sldId id="278" r:id="rId14"/>
    <p:sldId id="281" r:id="rId15"/>
    <p:sldId id="280" r:id="rId16"/>
    <p:sldId id="266" r:id="rId17"/>
    <p:sldId id="275" r:id="rId18"/>
    <p:sldId id="282" r:id="rId19"/>
    <p:sldId id="283" r:id="rId20"/>
    <p:sldId id="284" r:id="rId21"/>
    <p:sldId id="276" r:id="rId22"/>
    <p:sldId id="268" r:id="rId23"/>
    <p:sldId id="289" r:id="rId24"/>
    <p:sldId id="269" r:id="rId25"/>
    <p:sldId id="290" r:id="rId26"/>
    <p:sldId id="270" r:id="rId27"/>
    <p:sldId id="285" r:id="rId28"/>
    <p:sldId id="288" r:id="rId29"/>
    <p:sldId id="273" r:id="rId30"/>
    <p:sldId id="272" r:id="rId31"/>
    <p:sldId id="287" r:id="rId32"/>
    <p:sldId id="286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ornik.ru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nik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nik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nik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nik.ru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nornik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11.jpeg"/><Relationship Id="rId7" Type="http://schemas.openxmlformats.org/officeDocument/2006/relationships/hyperlink" Target="http://www.nornik.r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nik.r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nik.ru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hyperlink" Target="https://ru.wikipedia.org/wiki/%D0%9D%D0%BE%D1%80%D0%B8%D0%BB%D1%8C%D1%81%D0%BA" TargetMode="External"/><Relationship Id="rId7" Type="http://schemas.openxmlformats.org/officeDocument/2006/relationships/hyperlink" Target="http://www.nornik.ru/" TargetMode="External"/><Relationship Id="rId2" Type="http://schemas.openxmlformats.org/officeDocument/2006/relationships/hyperlink" Target="https://ru.wikipedia.org/wiki/%D0%A2%D0%B0%D0%B9%D0%BC%D1%8B%D1%80%D1%81%D0%BA%D0%B8%D0%B9_%D0%BF%D0%BE%D0%BB%D1%83%D0%BE%D1%81%D1%82%D1%80%D0%BE%D0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1%83%D0%B4%D0%B8%D0%BD%D0%BA%D0%B0" TargetMode="External"/><Relationship Id="rId5" Type="http://schemas.openxmlformats.org/officeDocument/2006/relationships/hyperlink" Target="https://ru.wikipedia.org/wiki/%D0%9A%D0%B0%D0%B9%D0%B5%D1%80%D0%BA%D0%B0%D0%BD" TargetMode="External"/><Relationship Id="rId4" Type="http://schemas.openxmlformats.org/officeDocument/2006/relationships/hyperlink" Target="https://ru.wikipedia.org/wiki/%D0%A2%D0%B0%D0%BB%D0%BD%D0%B0%D1%8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nik.ru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ornik.ru/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nornik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nik.ru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nornik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nik.ru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nornik.r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nornik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8%D0%BA%D0%B5%D0%BB%D1%8C" TargetMode="External"/><Relationship Id="rId7" Type="http://schemas.openxmlformats.org/officeDocument/2006/relationships/image" Target="../media/image1.gif"/><Relationship Id="rId2" Type="http://schemas.openxmlformats.org/officeDocument/2006/relationships/hyperlink" Target="https://ru.wikipedia.org/wiki/%D0%9F%D0%BB%D0%B0%D1%82%D0%B8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rnik.ru/" TargetMode="External"/><Relationship Id="rId5" Type="http://schemas.openxmlformats.org/officeDocument/2006/relationships/hyperlink" Target="https://ru.wikipedia.org/wiki/%D0%9C%D0%B5%D0%B4%D1%8C" TargetMode="External"/><Relationship Id="rId4" Type="http://schemas.openxmlformats.org/officeDocument/2006/relationships/hyperlink" Target="https://ru.wikipedia.org/wiki/%D0%9A%D0%BE%D0%B1%D0%B0%D0%BB%D1%8C%D1%8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nornik.ru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rnik.ru/" TargetMode="External"/><Relationship Id="rId3" Type="http://schemas.openxmlformats.org/officeDocument/2006/relationships/hyperlink" Target="https://ru.wikipedia.org/wiki/%D0%9D%D0%B8%D0%BA%D0%B5%D0%BB%D1%8C" TargetMode="External"/><Relationship Id="rId7" Type="http://schemas.openxmlformats.org/officeDocument/2006/relationships/hyperlink" Target="https://ru.wikipedia.org/wiki/%D0%9C%D0%B5%D0%B4%D1%8C" TargetMode="External"/><Relationship Id="rId2" Type="http://schemas.openxmlformats.org/officeDocument/2006/relationships/hyperlink" Target="https://ru.wikipedia.org/wiki/%D0%9F%D0%B0%D0%BB%D0%BB%D0%B0%D0%B4%D0%B8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E%D0%B1%D0%B0%D0%BB%D1%8C%D1%82" TargetMode="External"/><Relationship Id="rId5" Type="http://schemas.openxmlformats.org/officeDocument/2006/relationships/hyperlink" Target="https://ru.wikipedia.org/wiki/%D0%9F%D0%BB%D0%B0%D1%82%D0%B8%D0%BD%D0%B0" TargetMode="External"/><Relationship Id="rId4" Type="http://schemas.openxmlformats.org/officeDocument/2006/relationships/hyperlink" Target="https://ru.wikipedia.org/wiki/%D0%9D%D0%BE%D1%80%D0%B8%D0%BB%D1%8C%D1%81%D0%BA%D0%B8%D0%B9_%D0%BD%D0%B8%D0%BA%D0%B5%D0%BB%D1%8C#cite_note-interview-19" TargetMode="External"/><Relationship Id="rId9" Type="http://schemas.openxmlformats.org/officeDocument/2006/relationships/image" Target="../media/image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nornik.ru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nornik.ru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" TargetMode="External"/><Relationship Id="rId2" Type="http://schemas.openxmlformats.org/officeDocument/2006/relationships/hyperlink" Target="http://www.nornik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nornik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nornik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nornik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nornik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nornik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nornik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424936" cy="374441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презентация к уроку географии</a:t>
            </a:r>
            <a:br>
              <a:rPr lang="ru-RU" sz="4000" dirty="0" smtClean="0"/>
            </a:br>
            <a:r>
              <a:rPr lang="ru-RU" sz="4000" dirty="0" smtClean="0"/>
              <a:t>«Заполярный филиал ОАО ГМК Норильский никель (к 80-летию компании</a:t>
            </a:r>
            <a:r>
              <a:rPr lang="ru-RU" dirty="0" smtClean="0"/>
              <a:t>»»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581128"/>
            <a:ext cx="4312568" cy="2040632"/>
          </a:xfrm>
        </p:spPr>
        <p:txBody>
          <a:bodyPr>
            <a:norm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Юсупова Румия </a:t>
            </a:r>
            <a:r>
              <a:rPr lang="ru-RU" dirty="0" err="1" smtClean="0"/>
              <a:t>Арифуллаевна</a:t>
            </a:r>
            <a:endParaRPr lang="ru-RU" dirty="0"/>
          </a:p>
          <a:p>
            <a:pPr algn="just"/>
            <a:r>
              <a:rPr lang="ru-RU" dirty="0" smtClean="0"/>
              <a:t>Учитель географии</a:t>
            </a:r>
          </a:p>
          <a:p>
            <a:pPr algn="just"/>
            <a:r>
              <a:rPr lang="ru-RU" dirty="0" smtClean="0"/>
              <a:t>МБОУ </a:t>
            </a:r>
            <a:r>
              <a:rPr lang="ru-RU" dirty="0" smtClean="0"/>
              <a:t>СШ </a:t>
            </a:r>
            <a:r>
              <a:rPr lang="ru-RU" dirty="0" smtClean="0"/>
              <a:t>№8</a:t>
            </a:r>
          </a:p>
          <a:p>
            <a:pPr algn="just"/>
            <a:r>
              <a:rPr lang="ru-RU" dirty="0" err="1"/>
              <a:t>г</a:t>
            </a:r>
            <a:r>
              <a:rPr lang="ru-RU" smtClean="0"/>
              <a:t>.Норильск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4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702017"/>
              </p:ext>
            </p:extLst>
          </p:nvPr>
        </p:nvGraphicFramePr>
        <p:xfrm>
          <a:off x="33180" y="74301"/>
          <a:ext cx="9110820" cy="6721999"/>
        </p:xfrm>
        <a:graphic>
          <a:graphicData uri="http://schemas.openxmlformats.org/drawingml/2006/table">
            <a:tbl>
              <a:tblPr/>
              <a:tblGrid>
                <a:gridCol w="2725459"/>
                <a:gridCol w="2725459"/>
                <a:gridCol w="3659902"/>
              </a:tblGrid>
              <a:tr h="36269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Open Sans"/>
                        </a:rPr>
                        <a:t>Месторождение/Рудник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Open Sans"/>
                        </a:rPr>
                        <a:t>Вид рудника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Open Sans"/>
                        </a:rPr>
                        <a:t>Руды</a:t>
                      </a:r>
                      <a:r>
                        <a:rPr lang="ru-RU" sz="1600" b="1" baseline="30000">
                          <a:solidFill>
                            <a:srgbClr val="FFFFFF"/>
                          </a:solidFill>
                          <a:effectLst/>
                          <a:latin typeface="Open Sans"/>
                        </a:rPr>
                        <a:t>(1)</a:t>
                      </a:r>
                      <a:endParaRPr lang="ru-RU" sz="1600" b="1">
                        <a:solidFill>
                          <a:srgbClr val="FFFFFF"/>
                        </a:solidFill>
                        <a:effectLst/>
                        <a:latin typeface="Open Sans"/>
                      </a:endParaRP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B7"/>
                    </a:solidFill>
                  </a:tcPr>
                </a:tc>
              </a:tr>
              <a:tr h="517219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Open Sans"/>
                        </a:rPr>
                        <a:t>Месторождение «Октябрьское»</a:t>
                      </a:r>
                      <a:endParaRPr lang="ru-RU" sz="1600" b="0" dirty="0">
                        <a:effectLst/>
                        <a:latin typeface="Open Sans"/>
                      </a:endParaRP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Open Sans"/>
                        </a:rPr>
                        <a:t>—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  <a:latin typeface="Open Sans"/>
                        </a:rPr>
                        <a:t>медно-никелевые сульфидные</a:t>
                      </a:r>
                      <a:endParaRPr lang="ru-RU" sz="1600" b="0">
                        <a:effectLst/>
                        <a:latin typeface="Open Sans"/>
                      </a:endParaRP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219"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Open Sans"/>
                        </a:rPr>
                        <a:t>Рудник «Октябрьский»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Open Sans"/>
                        </a:rPr>
                        <a:t>подземный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Open Sans"/>
                        </a:rPr>
                        <a:t>богатые, медистые и вкрапленные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697"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Open Sans"/>
                        </a:rPr>
                        <a:t>Рудник «Таймырский»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Open Sans"/>
                        </a:rPr>
                        <a:t>подземный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Open Sans"/>
                        </a:rPr>
                        <a:t>богатые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261"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Open Sans"/>
                        </a:rPr>
                        <a:t>Рудник «Комсомольский»</a:t>
                      </a:r>
                      <a:r>
                        <a:rPr lang="ru-RU" sz="1600" b="0" baseline="30000">
                          <a:effectLst/>
                          <a:latin typeface="Open Sans"/>
                        </a:rPr>
                        <a:t>2</a:t>
                      </a:r>
                      <a:r>
                        <a:rPr lang="ru-RU" sz="1600" b="0">
                          <a:effectLst/>
                          <a:latin typeface="Open Sans"/>
                        </a:rPr>
                        <a:t> шахта «Комсомольская»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Open Sans"/>
                        </a:rPr>
                        <a:t>подземный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Open Sans"/>
                        </a:rPr>
                        <a:t>медистые и вкрапленные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219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  <a:latin typeface="Open Sans"/>
                        </a:rPr>
                        <a:t>Месторождение «Талнахское»</a:t>
                      </a:r>
                      <a:endParaRPr lang="ru-RU" sz="1600" b="0">
                        <a:effectLst/>
                        <a:latin typeface="Open Sans"/>
                      </a:endParaRP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Open Sans"/>
                        </a:rPr>
                        <a:t>—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  <a:latin typeface="Open Sans"/>
                        </a:rPr>
                        <a:t>медно-никелевые сульфидные</a:t>
                      </a:r>
                      <a:endParaRPr lang="ru-RU" sz="1600" b="0">
                        <a:effectLst/>
                        <a:latin typeface="Open Sans"/>
                      </a:endParaRP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261"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Open Sans"/>
                        </a:rPr>
                        <a:t>Рудник «Комсомольский»</a:t>
                      </a:r>
                      <a:r>
                        <a:rPr lang="ru-RU" sz="1600" b="0" baseline="30000">
                          <a:effectLst/>
                          <a:latin typeface="Open Sans"/>
                        </a:rPr>
                        <a:t>2</a:t>
                      </a:r>
                      <a:r>
                        <a:rPr lang="ru-RU" sz="1600" b="0">
                          <a:effectLst/>
                          <a:latin typeface="Open Sans"/>
                        </a:rPr>
                        <a:t> шахта «Комсомольская»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Open Sans"/>
                        </a:rPr>
                        <a:t>подземный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Open Sans"/>
                        </a:rPr>
                        <a:t>медистые и вкрапленные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219"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Open Sans"/>
                        </a:rPr>
                        <a:t>Рудник «Комсомольский» шахта «Маяк»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Open Sans"/>
                        </a:rPr>
                        <a:t>подземный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Open Sans"/>
                        </a:rPr>
                        <a:t>богатые и вкрапленные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740"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Open Sans"/>
                        </a:rPr>
                        <a:t>Рудник «Комсомольский» шахта «Скалистая»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Open Sans"/>
                        </a:rPr>
                        <a:t>подземный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Open Sans"/>
                        </a:rPr>
                        <a:t>богатые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219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  <a:latin typeface="Open Sans"/>
                        </a:rPr>
                        <a:t>Месторождение «Норильск-1»</a:t>
                      </a:r>
                      <a:endParaRPr lang="ru-RU" sz="1600" b="0">
                        <a:effectLst/>
                        <a:latin typeface="Open Sans"/>
                      </a:endParaRP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Open Sans"/>
                        </a:rPr>
                        <a:t>—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  <a:latin typeface="Open Sans"/>
                        </a:rPr>
                        <a:t>медно-никелевые сульфидные</a:t>
                      </a:r>
                      <a:endParaRPr lang="ru-RU" sz="1600" b="0">
                        <a:effectLst/>
                        <a:latin typeface="Open Sans"/>
                      </a:endParaRP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59"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Open Sans"/>
                        </a:rPr>
                        <a:t>Карьер рудника «Заполярный»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Open Sans"/>
                        </a:rPr>
                        <a:t>открытый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Open Sans"/>
                        </a:rPr>
                        <a:t>вкрапленные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59"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Open Sans"/>
                        </a:rPr>
                        <a:t>Шахта рудника «Заполярный»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Open Sans"/>
                        </a:rPr>
                        <a:t>подземный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Open Sans"/>
                        </a:rPr>
                        <a:t>вкрапленные</a:t>
                      </a:r>
                    </a:p>
                  </a:txBody>
                  <a:tcPr marL="19087" marR="19087" marT="19087" marB="19087" anchor="ctr">
                    <a:lnL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2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выгрузка руды.jp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2629327"/>
            <a:ext cx="2401022" cy="1457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" name="Группа 5"/>
          <p:cNvGrpSpPr/>
          <p:nvPr/>
        </p:nvGrpSpPr>
        <p:grpSpPr>
          <a:xfrm>
            <a:off x="4286248" y="2643182"/>
            <a:ext cx="2786082" cy="1910015"/>
            <a:chOff x="3143240" y="1285860"/>
            <a:chExt cx="1928826" cy="1328446"/>
          </a:xfrm>
        </p:grpSpPr>
        <p:pic>
          <p:nvPicPr>
            <p:cNvPr id="4" name="Рисунок 3" descr="бурение шпуров.jp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7554" y="1285860"/>
              <a:ext cx="1500198" cy="100941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3143240" y="2357430"/>
              <a:ext cx="1928826" cy="256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бурение шпуров</a:t>
              </a:r>
              <a:endParaRPr lang="ru-RU" dirty="0"/>
            </a:p>
          </p:txBody>
        </p:sp>
      </p:grpSp>
      <p:pic>
        <p:nvPicPr>
          <p:cNvPr id="7" name="Рисунок 6" descr="подземный автобус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1" y="2670892"/>
            <a:ext cx="2574519" cy="1427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в забое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2660073"/>
            <a:ext cx="2047590" cy="1434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2516316" y="4184945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забой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86578" y="4184945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выгрузка руды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-13855" y="4187108"/>
            <a:ext cx="257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движение в забой на подземном автобусе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928662" y="571480"/>
            <a:ext cx="500066" cy="1857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ьная выноска 13"/>
          <p:cNvSpPr/>
          <p:nvPr/>
        </p:nvSpPr>
        <p:spPr>
          <a:xfrm>
            <a:off x="1500166" y="1285860"/>
            <a:ext cx="2000264" cy="785818"/>
          </a:xfrm>
          <a:prstGeom prst="wedgeEllipseCallout">
            <a:avLst>
              <a:gd name="adj1" fmla="val -52404"/>
              <a:gd name="adj2" fmla="val 607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Спуск в шахту</a:t>
            </a:r>
            <a:endParaRPr lang="ru-RU" dirty="0"/>
          </a:p>
        </p:txBody>
      </p:sp>
      <p:sp>
        <p:nvSpPr>
          <p:cNvPr id="15" name="Овальная выноска 14"/>
          <p:cNvSpPr/>
          <p:nvPr/>
        </p:nvSpPr>
        <p:spPr>
          <a:xfrm>
            <a:off x="3571868" y="214289"/>
            <a:ext cx="3929090" cy="1464479"/>
          </a:xfrm>
          <a:prstGeom prst="wedgeEllipseCallout">
            <a:avLst>
              <a:gd name="adj1" fmla="val 59169"/>
              <a:gd name="adj2" fmla="val 41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Подъем руды и транспортировка руды на горно-обогатительный </a:t>
            </a:r>
            <a:r>
              <a:rPr lang="ru-RU" dirty="0" smtClean="0">
                <a:hlinkClick r:id="" action="ppaction://noaction"/>
              </a:rPr>
              <a:t>комбинат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 rot="10800000">
            <a:off x="7786710" y="642918"/>
            <a:ext cx="500066" cy="1857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://www.nornik.ru/_i/logo_nikel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488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Рудник «Таймырский»</a:t>
            </a:r>
            <a:endParaRPr lang="ru-RU" dirty="0"/>
          </a:p>
        </p:txBody>
      </p:sp>
      <p:pic>
        <p:nvPicPr>
          <p:cNvPr id="4" name="Объект 3" descr="рудник таймырски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268760"/>
            <a:ext cx="7488832" cy="5184576"/>
          </a:xfrm>
          <a:prstGeom prst="rect">
            <a:avLst/>
          </a:prstGeom>
        </p:spPr>
      </p:pic>
      <p:pic>
        <p:nvPicPr>
          <p:cNvPr id="6" name="Picture 2" descr="http://www.nornik.ru/_i/logo_nike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66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Рудник «Комсомольский»</a:t>
            </a:r>
            <a:endParaRPr lang="ru-RU" dirty="0"/>
          </a:p>
        </p:txBody>
      </p:sp>
      <p:pic>
        <p:nvPicPr>
          <p:cNvPr id="4" name="Объект 3" descr="helybr комсомольски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484784"/>
            <a:ext cx="7344816" cy="4968552"/>
          </a:xfrm>
          <a:prstGeom prst="rect">
            <a:avLst/>
          </a:prstGeom>
        </p:spPr>
      </p:pic>
      <p:pic>
        <p:nvPicPr>
          <p:cNvPr id="5" name="Picture 2" descr="http://www.nornik.ru/_i/logo_nike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03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 descr="подземный автобу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692696"/>
            <a:ext cx="7531174" cy="5688632"/>
          </a:xfrm>
          <a:prstGeom prst="rect">
            <a:avLst/>
          </a:prstGeom>
        </p:spPr>
      </p:pic>
      <p:pic>
        <p:nvPicPr>
          <p:cNvPr id="9" name="Picture 2" descr="http://www.nornik.ru/_i/logo_nike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33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бурение шпур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908720"/>
            <a:ext cx="7848872" cy="5400600"/>
          </a:xfrm>
          <a:prstGeom prst="rect">
            <a:avLst/>
          </a:prstGeom>
        </p:spPr>
      </p:pic>
      <p:pic>
        <p:nvPicPr>
          <p:cNvPr id="5" name="Picture 2" descr="http://www.nornik.ru/_i/logo_nike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8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ТОФ и НОФ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" indent="0">
              <a:buNone/>
            </a:pPr>
            <a:r>
              <a:rPr lang="ru-RU" dirty="0"/>
              <a:t>Обогащение руды производится на </a:t>
            </a:r>
            <a:r>
              <a:rPr lang="ru-RU" dirty="0" err="1"/>
              <a:t>Талнахской</a:t>
            </a:r>
            <a:r>
              <a:rPr lang="ru-RU" dirty="0"/>
              <a:t> и Норильской обогатительных фабриках.</a:t>
            </a:r>
          </a:p>
          <a:p>
            <a:r>
              <a:rPr lang="ru-RU" dirty="0" err="1"/>
              <a:t>Талнахская</a:t>
            </a:r>
            <a:r>
              <a:rPr lang="ru-RU" dirty="0"/>
              <a:t> обогатительная фабрика перерабатывает богатые руды месторождений «</a:t>
            </a:r>
            <a:r>
              <a:rPr lang="ru-RU" dirty="0" err="1"/>
              <a:t>Талнахское</a:t>
            </a:r>
            <a:r>
              <a:rPr lang="ru-RU" dirty="0"/>
              <a:t>» и «Октябрьское», а также медистые руды месторождения «Октябрьское» с получением никелевого, медного и </a:t>
            </a:r>
            <a:r>
              <a:rPr lang="ru-RU" dirty="0" err="1"/>
              <a:t>пирротинового</a:t>
            </a:r>
            <a:r>
              <a:rPr lang="ru-RU" dirty="0"/>
              <a:t> концентратов.</a:t>
            </a:r>
          </a:p>
          <a:p>
            <a:r>
              <a:rPr lang="ru-RU" dirty="0"/>
              <a:t>Норильская обогатительная фабрика перерабатывает весь объём вкрапленных руд, медистые руды месторождений «</a:t>
            </a:r>
            <a:r>
              <a:rPr lang="ru-RU" dirty="0" err="1"/>
              <a:t>Талнахское</a:t>
            </a:r>
            <a:r>
              <a:rPr lang="ru-RU" dirty="0"/>
              <a:t>» и «Октябрьское» с получением никелевого и медного концентратов.</a:t>
            </a:r>
          </a:p>
          <a:p>
            <a:endParaRPr lang="ru-RU" dirty="0"/>
          </a:p>
        </p:txBody>
      </p:sp>
      <p:pic>
        <p:nvPicPr>
          <p:cNvPr id="4" name="Picture 2" descr="http://www.nornik.ru/_i/logo_nike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3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ельница.jp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298" y="785794"/>
            <a:ext cx="2039654" cy="1428760"/>
          </a:xfrm>
          <a:prstGeom prst="rect">
            <a:avLst/>
          </a:prstGeom>
        </p:spPr>
      </p:pic>
      <p:pic>
        <p:nvPicPr>
          <p:cNvPr id="5" name="Рисунок 4" descr="подача руды на обогатительный комбинат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0" y="785794"/>
            <a:ext cx="2052632" cy="1437850"/>
          </a:xfrm>
          <a:prstGeom prst="rect">
            <a:avLst/>
          </a:prstGeom>
        </p:spPr>
      </p:pic>
      <p:pic>
        <p:nvPicPr>
          <p:cNvPr id="6" name="Рисунок 5" descr="талнахская обогатительная фабрика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625" y="785794"/>
            <a:ext cx="2039655" cy="1428760"/>
          </a:xfrm>
          <a:prstGeom prst="rect">
            <a:avLst/>
          </a:prstGeom>
        </p:spPr>
      </p:pic>
      <p:pic>
        <p:nvPicPr>
          <p:cNvPr id="7" name="Рисунок 6" descr="сушильное отделение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785794"/>
            <a:ext cx="2039654" cy="14287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6815" y="142852"/>
            <a:ext cx="55617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Обогащение руды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2214554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подача руды на мельницы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00298" y="2214554"/>
            <a:ext cx="2053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дробление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38" y="2214554"/>
            <a:ext cx="2059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сушка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86578" y="2214554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обогащение</a:t>
            </a:r>
            <a:endParaRPr lang="ru-RU" sz="1200" b="1" dirty="0"/>
          </a:p>
        </p:txBody>
      </p:sp>
      <p:pic>
        <p:nvPicPr>
          <p:cNvPr id="16" name="Объект 15" descr="подача руды на обогатительный комбинат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83568" y="2708919"/>
            <a:ext cx="7704856" cy="3744417"/>
          </a:xfrm>
          <a:prstGeom prst="rect">
            <a:avLst/>
          </a:prstGeom>
        </p:spPr>
      </p:pic>
      <p:pic>
        <p:nvPicPr>
          <p:cNvPr id="17" name="Picture 2" descr="http://www.nornik.ru/_i/logo_nikel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178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мельни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764704"/>
            <a:ext cx="7488832" cy="5544616"/>
          </a:xfrm>
          <a:prstGeom prst="rect">
            <a:avLst/>
          </a:prstGeom>
        </p:spPr>
      </p:pic>
      <p:pic>
        <p:nvPicPr>
          <p:cNvPr id="5" name="Picture 2" descr="http://www.nornik.ru/_i/logo_nike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9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сушильное отделе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692696"/>
            <a:ext cx="7344816" cy="5472608"/>
          </a:xfrm>
          <a:prstGeom prst="rect">
            <a:avLst/>
          </a:prstGeom>
        </p:spPr>
      </p:pic>
      <p:pic>
        <p:nvPicPr>
          <p:cNvPr id="5" name="Picture 2" descr="http://www.nornik.ru/_i/logo_nike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86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91264" cy="5145435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dirty="0" smtClean="0"/>
              <a:t>«Норильский никель»</a:t>
            </a:r>
            <a:r>
              <a:rPr lang="ru-RU" dirty="0"/>
              <a:t> — российская горно-металлургическая </a:t>
            </a:r>
            <a:r>
              <a:rPr lang="ru-RU" dirty="0" smtClean="0"/>
              <a:t>компания, объединяет </a:t>
            </a:r>
            <a:r>
              <a:rPr lang="ru-RU" dirty="0"/>
              <a:t>две основных производственных площадки расположенных на </a:t>
            </a:r>
            <a:r>
              <a:rPr lang="ru-RU" dirty="0">
                <a:hlinkClick r:id="rId2" tooltip="Таймырский полуостров"/>
              </a:rPr>
              <a:t>Таймырском </a:t>
            </a:r>
            <a:r>
              <a:rPr lang="ru-RU" dirty="0" smtClean="0">
                <a:hlinkClick r:id="rId2" tooltip="Таймырский полуостров"/>
              </a:rPr>
              <a:t>полуострове</a:t>
            </a:r>
            <a:r>
              <a:rPr lang="ru-RU" dirty="0" smtClean="0"/>
              <a:t>: в</a:t>
            </a:r>
            <a:r>
              <a:rPr lang="ru-RU" dirty="0"/>
              <a:t> </a:t>
            </a:r>
            <a:r>
              <a:rPr lang="ru-RU" dirty="0">
                <a:hlinkClick r:id="rId3" tooltip="Норильск"/>
              </a:rPr>
              <a:t>Норильске</a:t>
            </a:r>
            <a:r>
              <a:rPr lang="ru-RU" dirty="0"/>
              <a:t>, </a:t>
            </a:r>
            <a:r>
              <a:rPr lang="ru-RU" dirty="0" err="1">
                <a:hlinkClick r:id="rId4" tooltip="Талнах"/>
              </a:rPr>
              <a:t>Талнахе</a:t>
            </a:r>
            <a:r>
              <a:rPr lang="ru-RU" dirty="0"/>
              <a:t>, </a:t>
            </a:r>
            <a:r>
              <a:rPr lang="ru-RU" dirty="0" err="1">
                <a:hlinkClick r:id="rId5" tooltip="Кайеркан"/>
              </a:rPr>
              <a:t>Кайеркане</a:t>
            </a:r>
            <a:r>
              <a:rPr lang="ru-RU" dirty="0"/>
              <a:t> и </a:t>
            </a:r>
            <a:r>
              <a:rPr lang="ru-RU" dirty="0">
                <a:hlinkClick r:id="rId6" tooltip="Дудинка"/>
              </a:rPr>
              <a:t>Дудинке</a:t>
            </a:r>
            <a:r>
              <a:rPr lang="ru-RU" dirty="0"/>
              <a:t> — Заполярный </a:t>
            </a:r>
            <a:r>
              <a:rPr lang="ru-RU" dirty="0" smtClean="0"/>
              <a:t>филиал, и Кольском полуострове, а также </a:t>
            </a:r>
            <a:r>
              <a:rPr lang="ru-RU" dirty="0" err="1" smtClean="0"/>
              <a:t>вспомагательные</a:t>
            </a:r>
            <a:r>
              <a:rPr lang="ru-RU" dirty="0" smtClean="0"/>
              <a:t> предприятия в разных регионах России.</a:t>
            </a:r>
            <a:endParaRPr lang="ru-RU" dirty="0"/>
          </a:p>
        </p:txBody>
      </p:sp>
      <p:pic>
        <p:nvPicPr>
          <p:cNvPr id="4" name="Picture 2" descr="http://www.nornik.ru/_i/logo_nikel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352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талнахская обогатительная фабр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692696"/>
            <a:ext cx="7344816" cy="5472608"/>
          </a:xfrm>
          <a:prstGeom prst="rect">
            <a:avLst/>
          </a:prstGeom>
        </p:spPr>
      </p:pic>
      <p:pic>
        <p:nvPicPr>
          <p:cNvPr id="5" name="Picture 2" descr="http://www.nornik.ru/_i/logo_nike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95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4017" y="3214686"/>
            <a:ext cx="9248494" cy="2423559"/>
            <a:chOff x="-44017" y="3214686"/>
            <a:chExt cx="9248494" cy="242355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44017" y="3214686"/>
              <a:ext cx="924849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36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Металлургическое производство</a:t>
              </a:r>
              <a:endPara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grpSp>
          <p:nvGrpSpPr>
            <p:cNvPr id="4" name="Группа 17"/>
            <p:cNvGrpSpPr/>
            <p:nvPr/>
          </p:nvGrpSpPr>
          <p:grpSpPr>
            <a:xfrm>
              <a:off x="2526047" y="3893614"/>
              <a:ext cx="2077165" cy="1741187"/>
              <a:chOff x="324607" y="3885052"/>
              <a:chExt cx="2077165" cy="1741187"/>
            </a:xfrm>
          </p:grpSpPr>
          <p:pic>
            <p:nvPicPr>
              <p:cNvPr id="12" name="Рисунок 11" descr="плавка.jpg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4607" y="3885052"/>
                <a:ext cx="2077165" cy="1455036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40034" y="5349240"/>
                <a:ext cx="20534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плавка</a:t>
                </a:r>
                <a:endParaRPr lang="ru-RU" sz="1200" b="1" dirty="0"/>
              </a:p>
            </p:txBody>
          </p:sp>
        </p:grpSp>
        <p:grpSp>
          <p:nvGrpSpPr>
            <p:cNvPr id="5" name="Группа 22"/>
            <p:cNvGrpSpPr/>
            <p:nvPr/>
          </p:nvGrpSpPr>
          <p:grpSpPr>
            <a:xfrm>
              <a:off x="340608" y="3899912"/>
              <a:ext cx="2064113" cy="1738333"/>
              <a:chOff x="2524884" y="3897050"/>
              <a:chExt cx="2064113" cy="1738333"/>
            </a:xfrm>
          </p:grpSpPr>
          <p:pic>
            <p:nvPicPr>
              <p:cNvPr id="10" name="Рисунок 9" descr="НМЗ. Конвертерный пролет.jpg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24884" y="3897050"/>
                <a:ext cx="2064113" cy="1445892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527164" y="5358384"/>
                <a:ext cx="20534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конверторный пролет</a:t>
                </a:r>
                <a:endParaRPr lang="ru-RU" sz="1200" b="1" dirty="0"/>
              </a:p>
            </p:txBody>
          </p:sp>
        </p:grpSp>
        <p:pic>
          <p:nvPicPr>
            <p:cNvPr id="6" name="Рисунок 5" descr="Никелевый завод_Разлив никелевых анодов.jp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7080" y="3894553"/>
              <a:ext cx="2040625" cy="142943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701148" y="5326950"/>
              <a:ext cx="2053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розлив никелевых анодов</a:t>
              </a:r>
              <a:endParaRPr lang="ru-RU" sz="1200" b="1" dirty="0"/>
            </a:p>
          </p:txBody>
        </p:sp>
        <p:pic>
          <p:nvPicPr>
            <p:cNvPr id="8" name="Рисунок 7" descr="Разлив файнштейна.jp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1994" y="3895336"/>
              <a:ext cx="2023335" cy="14173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48848" y="5308662"/>
              <a:ext cx="2053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розлив </a:t>
              </a:r>
              <a:r>
                <a:rPr lang="ru-RU" sz="1200" b="1" dirty="0" err="1" smtClean="0"/>
                <a:t>файнштейна</a:t>
              </a:r>
              <a:endParaRPr lang="ru-RU" sz="1200" b="1" dirty="0"/>
            </a:p>
          </p:txBody>
        </p:sp>
      </p:grp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7200" y="274320"/>
            <a:ext cx="8075240" cy="2434600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prstClr val="white"/>
                </a:solidFill>
                <a:latin typeface="Arial"/>
              </a:rPr>
              <a:t>Металлургические мощности Заполярного филиала включают </a:t>
            </a:r>
            <a:r>
              <a:rPr lang="ru-RU" sz="2700" dirty="0" err="1">
                <a:solidFill>
                  <a:prstClr val="white"/>
                </a:solidFill>
                <a:latin typeface="Arial"/>
              </a:rPr>
              <a:t>Надеждинский</a:t>
            </a:r>
            <a:r>
              <a:rPr lang="ru-RU" sz="2700" dirty="0">
                <a:solidFill>
                  <a:prstClr val="white"/>
                </a:solidFill>
                <a:latin typeface="Arial"/>
              </a:rPr>
              <a:t> металлургический завод, Никелевый и Медный заводы</a:t>
            </a:r>
            <a:endParaRPr lang="ru-RU" dirty="0"/>
          </a:p>
        </p:txBody>
      </p:sp>
      <p:pic>
        <p:nvPicPr>
          <p:cNvPr id="19" name="Picture 2" descr="http://www.nornik.ru/_i/logo_nikel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543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Надеждинский</a:t>
            </a:r>
            <a:r>
              <a:rPr lang="ru-RU" dirty="0"/>
              <a:t> металлургический завод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ерерабатывает </a:t>
            </a:r>
            <a:r>
              <a:rPr lang="ru-RU" dirty="0"/>
              <a:t>весь объем никелевого концентрата </a:t>
            </a:r>
            <a:r>
              <a:rPr lang="ru-RU" dirty="0" err="1"/>
              <a:t>Талнахской</a:t>
            </a:r>
            <a:r>
              <a:rPr lang="ru-RU" dirty="0"/>
              <a:t> обогатительной фабрики, основную часть </a:t>
            </a:r>
            <a:r>
              <a:rPr lang="ru-RU" dirty="0" err="1"/>
              <a:t>пирротинового</a:t>
            </a:r>
            <a:r>
              <a:rPr lang="ru-RU" dirty="0"/>
              <a:t> концентрата </a:t>
            </a:r>
            <a:r>
              <a:rPr lang="ru-RU" dirty="0" err="1"/>
              <a:t>Талнахской</a:t>
            </a:r>
            <a:r>
              <a:rPr lang="ru-RU" dirty="0"/>
              <a:t> обогатительной фабрики, часть ранее </a:t>
            </a:r>
            <a:r>
              <a:rPr lang="ru-RU" dirty="0" err="1"/>
              <a:t>заскладированного</a:t>
            </a:r>
            <a:r>
              <a:rPr lang="ru-RU" dirty="0"/>
              <a:t> на </a:t>
            </a:r>
            <a:r>
              <a:rPr lang="ru-RU" dirty="0" err="1"/>
              <a:t>Кайерканском</a:t>
            </a:r>
            <a:r>
              <a:rPr lang="ru-RU" dirty="0"/>
              <a:t> угольном разрезе (КУР-1) </a:t>
            </a:r>
            <a:r>
              <a:rPr lang="ru-RU" dirty="0" err="1"/>
              <a:t>пирротинового</a:t>
            </a:r>
            <a:r>
              <a:rPr lang="ru-RU" dirty="0"/>
              <a:t> концентрата и весь объем медного концентрата участка разделения </a:t>
            </a:r>
            <a:r>
              <a:rPr lang="ru-RU" dirty="0" err="1"/>
              <a:t>файнштейна</a:t>
            </a:r>
            <a:r>
              <a:rPr lang="ru-RU" dirty="0"/>
              <a:t> обжигового цеха Никелевого завода с получением </a:t>
            </a:r>
            <a:r>
              <a:rPr lang="ru-RU" dirty="0" err="1"/>
              <a:t>файнштейна</a:t>
            </a:r>
            <a:r>
              <a:rPr lang="ru-RU" dirty="0"/>
              <a:t>, медных анодов и элементарной серы.</a:t>
            </a:r>
          </a:p>
        </p:txBody>
      </p:sp>
      <p:pic>
        <p:nvPicPr>
          <p:cNvPr id="4" name="Picture 2" descr="http://www.nornik.ru/_i/logo_nike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22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НМЗ. Конвертерный проле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476672"/>
            <a:ext cx="7803110" cy="5688632"/>
          </a:xfrm>
          <a:prstGeom prst="rect">
            <a:avLst/>
          </a:prstGeom>
        </p:spPr>
      </p:pic>
      <p:pic>
        <p:nvPicPr>
          <p:cNvPr id="5" name="Picture 2" descr="http://www.nornik.ru/_i/logo_nike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0" y="0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15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Никелевый завод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перерабатывает </a:t>
            </a:r>
            <a:r>
              <a:rPr lang="ru-RU" dirty="0"/>
              <a:t>весь объем никелевого концентрата Норильской обогатительной фабрики, часть ранее </a:t>
            </a:r>
            <a:r>
              <a:rPr lang="ru-RU" dirty="0" err="1"/>
              <a:t>заскладированного</a:t>
            </a:r>
            <a:r>
              <a:rPr lang="ru-RU" dirty="0"/>
              <a:t> на </a:t>
            </a:r>
            <a:r>
              <a:rPr lang="ru-RU" dirty="0" err="1"/>
              <a:t>Кайерканском</a:t>
            </a:r>
            <a:r>
              <a:rPr lang="ru-RU" dirty="0"/>
              <a:t> угольном разрезе (КУР-1) </a:t>
            </a:r>
            <a:r>
              <a:rPr lang="ru-RU" dirty="0" err="1"/>
              <a:t>пирротинового</a:t>
            </a:r>
            <a:r>
              <a:rPr lang="ru-RU" dirty="0"/>
              <a:t> концентрата, часть </a:t>
            </a:r>
            <a:r>
              <a:rPr lang="ru-RU" dirty="0" err="1"/>
              <a:t>файнштейна</a:t>
            </a:r>
            <a:r>
              <a:rPr lang="ru-RU" dirty="0"/>
              <a:t> </a:t>
            </a:r>
            <a:r>
              <a:rPr lang="ru-RU" dirty="0" err="1"/>
              <a:t>Надеждинского</a:t>
            </a:r>
            <a:r>
              <a:rPr lang="ru-RU" dirty="0"/>
              <a:t> металлургического завода с получением товарного никеля и кобальта.</a:t>
            </a:r>
          </a:p>
        </p:txBody>
      </p:sp>
      <p:pic>
        <p:nvPicPr>
          <p:cNvPr id="4" name="Picture 2" descr="http://www.nornik.ru/_i/logo_nike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4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Никелевый завод_Разлив никелевых анод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836712"/>
            <a:ext cx="7488832" cy="5112568"/>
          </a:xfrm>
          <a:prstGeom prst="rect">
            <a:avLst/>
          </a:prstGeom>
        </p:spPr>
      </p:pic>
      <p:pic>
        <p:nvPicPr>
          <p:cNvPr id="5" name="Picture 2" descr="http://www.nornik.ru/_i/logo_nike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27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Медный завод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перерабатывает </a:t>
            </a:r>
            <a:r>
              <a:rPr lang="ru-RU" dirty="0"/>
              <a:t>весь объем медных концентратов Норильской и </a:t>
            </a:r>
            <a:r>
              <a:rPr lang="ru-RU" dirty="0" err="1"/>
              <a:t>Талнахской</a:t>
            </a:r>
            <a:r>
              <a:rPr lang="ru-RU" dirty="0"/>
              <a:t> обогатительных фабрик и медные аноды </a:t>
            </a:r>
            <a:r>
              <a:rPr lang="ru-RU" dirty="0" err="1"/>
              <a:t>Надеждинского</a:t>
            </a:r>
            <a:r>
              <a:rPr lang="ru-RU" dirty="0"/>
              <a:t> металлургического завода с получением товарной меди, элементарной серы и серной кислоты. Металлургический цех производства концентратов драгоценных металлов, являющийся подразделением Медного завода, перерабатывает шламы Цеха электролиза меди Медного завода и Цеха электролиза никеля Никелевого завода, медный шлам ОАО «Кольская ГМК» с последующим получением концентратов платиновых металлов, чернового серебра и селена.</a:t>
            </a:r>
          </a:p>
        </p:txBody>
      </p:sp>
      <p:pic>
        <p:nvPicPr>
          <p:cNvPr id="4" name="Picture 2" descr="http://www.nornik.ru/_i/logo_nike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03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ornik.ru/_i/logo_nike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  <p:pic>
        <p:nvPicPr>
          <p:cNvPr id="5" name="Рисунок 4" descr="плав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836712"/>
            <a:ext cx="7776864" cy="56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9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86116" y="214311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214311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86116" y="214311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2" name="Группа 15"/>
          <p:cNvGrpSpPr/>
          <p:nvPr/>
        </p:nvGrpSpPr>
        <p:grpSpPr>
          <a:xfrm>
            <a:off x="357158" y="1233058"/>
            <a:ext cx="2651551" cy="2195942"/>
            <a:chOff x="357158" y="285728"/>
            <a:chExt cx="2651551" cy="2195942"/>
          </a:xfrm>
        </p:grpSpPr>
        <p:pic>
          <p:nvPicPr>
            <p:cNvPr id="4" name="Рисунок 3" descr="Гранулированное серебро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158" y="285728"/>
              <a:ext cx="2651551" cy="18573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57158" y="2143116"/>
              <a:ext cx="26432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Гранулированное серебро</a:t>
              </a:r>
              <a:endParaRPr lang="ru-RU" sz="1600" dirty="0"/>
            </a:p>
          </p:txBody>
        </p:sp>
      </p:grpSp>
      <p:grpSp>
        <p:nvGrpSpPr>
          <p:cNvPr id="7" name="Группа 20"/>
          <p:cNvGrpSpPr/>
          <p:nvPr/>
        </p:nvGrpSpPr>
        <p:grpSpPr>
          <a:xfrm>
            <a:off x="3286116" y="3661950"/>
            <a:ext cx="2651552" cy="2195942"/>
            <a:chOff x="3286116" y="3357562"/>
            <a:chExt cx="2651552" cy="2195942"/>
          </a:xfrm>
        </p:grpSpPr>
        <p:pic>
          <p:nvPicPr>
            <p:cNvPr id="19" name="Рисунок 18" descr="Огневой кобальт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6116" y="3357562"/>
              <a:ext cx="2651552" cy="185738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286116" y="5214950"/>
              <a:ext cx="26432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Огневой кобальт</a:t>
              </a:r>
              <a:endParaRPr lang="ru-RU" sz="1600" dirty="0"/>
            </a:p>
          </p:txBody>
        </p:sp>
      </p:grpSp>
      <p:grpSp>
        <p:nvGrpSpPr>
          <p:cNvPr id="12" name="Группа 23"/>
          <p:cNvGrpSpPr/>
          <p:nvPr/>
        </p:nvGrpSpPr>
        <p:grpSpPr>
          <a:xfrm>
            <a:off x="6215074" y="3661950"/>
            <a:ext cx="2682038" cy="2195942"/>
            <a:chOff x="6215074" y="3357562"/>
            <a:chExt cx="2682038" cy="2195942"/>
          </a:xfrm>
        </p:grpSpPr>
        <p:pic>
          <p:nvPicPr>
            <p:cNvPr id="22" name="Рисунок 21" descr="Теллур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5074" y="3357562"/>
              <a:ext cx="2676535" cy="187488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215074" y="5214950"/>
              <a:ext cx="26820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Теллур</a:t>
              </a:r>
              <a:endParaRPr lang="ru-RU" sz="1600" dirty="0"/>
            </a:p>
          </p:txBody>
        </p:sp>
      </p:grpSp>
      <p:grpSp>
        <p:nvGrpSpPr>
          <p:cNvPr id="13" name="Группа 26"/>
          <p:cNvGrpSpPr/>
          <p:nvPr/>
        </p:nvGrpSpPr>
        <p:grpSpPr>
          <a:xfrm>
            <a:off x="357158" y="3661950"/>
            <a:ext cx="2643206" cy="2195942"/>
            <a:chOff x="357158" y="3357562"/>
            <a:chExt cx="2643206" cy="2195942"/>
          </a:xfrm>
        </p:grpSpPr>
        <p:pic>
          <p:nvPicPr>
            <p:cNvPr id="17" name="Рисунок 16" descr="Палладий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158" y="3357562"/>
              <a:ext cx="2643206" cy="185154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57158" y="5214950"/>
              <a:ext cx="26432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Палладий</a:t>
              </a:r>
              <a:endParaRPr lang="ru-RU" sz="1600" dirty="0"/>
            </a:p>
          </p:txBody>
        </p:sp>
      </p:grpSp>
      <p:grpSp>
        <p:nvGrpSpPr>
          <p:cNvPr id="14" name="Группа 28"/>
          <p:cNvGrpSpPr/>
          <p:nvPr/>
        </p:nvGrpSpPr>
        <p:grpSpPr>
          <a:xfrm>
            <a:off x="3286116" y="1233058"/>
            <a:ext cx="2643206" cy="2195942"/>
            <a:chOff x="3286116" y="285728"/>
            <a:chExt cx="2643206" cy="2195942"/>
          </a:xfrm>
        </p:grpSpPr>
        <p:pic>
          <p:nvPicPr>
            <p:cNvPr id="5" name="Рисунок 4" descr="Катодный никель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6116" y="285728"/>
              <a:ext cx="2643206" cy="185154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286116" y="2143116"/>
              <a:ext cx="26432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Катодный никель</a:t>
              </a:r>
              <a:endParaRPr lang="ru-RU" sz="1600" dirty="0"/>
            </a:p>
          </p:txBody>
        </p:sp>
      </p:grpSp>
      <p:grpSp>
        <p:nvGrpSpPr>
          <p:cNvPr id="15" name="Группа 30"/>
          <p:cNvGrpSpPr/>
          <p:nvPr/>
        </p:nvGrpSpPr>
        <p:grpSpPr>
          <a:xfrm>
            <a:off x="6215074" y="1233058"/>
            <a:ext cx="2643206" cy="2195942"/>
            <a:chOff x="6215074" y="285728"/>
            <a:chExt cx="2643206" cy="2195942"/>
          </a:xfrm>
        </p:grpSpPr>
        <p:pic>
          <p:nvPicPr>
            <p:cNvPr id="6" name="Рисунок 5" descr="Никелевая дробь.jp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5074" y="285728"/>
              <a:ext cx="2643206" cy="185154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215074" y="2143116"/>
              <a:ext cx="26432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Никелевая дробь</a:t>
              </a:r>
              <a:endParaRPr lang="ru-RU" sz="1600" dirty="0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3079380" y="506536"/>
            <a:ext cx="29852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продукция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4214810" y="71414"/>
            <a:ext cx="57150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71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На отечественном рынке на долю ГМК «Норильский никель» приходится: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100 % </a:t>
            </a:r>
            <a:r>
              <a:rPr lang="ru-RU" dirty="0">
                <a:hlinkClick r:id="rId2" tooltip="Платина"/>
              </a:rPr>
              <a:t>платины</a:t>
            </a:r>
            <a:r>
              <a:rPr lang="ru-RU" dirty="0"/>
              <a:t>,</a:t>
            </a:r>
          </a:p>
          <a:p>
            <a:r>
              <a:rPr lang="ru-RU" dirty="0"/>
              <a:t>96 % </a:t>
            </a:r>
            <a:r>
              <a:rPr lang="ru-RU" dirty="0">
                <a:hlinkClick r:id="rId3" tooltip="Никель"/>
              </a:rPr>
              <a:t>никеля</a:t>
            </a:r>
            <a:r>
              <a:rPr lang="ru-RU" dirty="0"/>
              <a:t>,</a:t>
            </a:r>
          </a:p>
          <a:p>
            <a:r>
              <a:rPr lang="ru-RU" dirty="0"/>
              <a:t>95 % </a:t>
            </a:r>
            <a:r>
              <a:rPr lang="ru-RU" dirty="0">
                <a:hlinkClick r:id="rId4" tooltip="Кобальт"/>
              </a:rPr>
              <a:t>кобальта</a:t>
            </a:r>
            <a:r>
              <a:rPr lang="ru-RU" dirty="0"/>
              <a:t>,</a:t>
            </a:r>
          </a:p>
          <a:p>
            <a:r>
              <a:rPr lang="ru-RU" dirty="0"/>
              <a:t>55 % </a:t>
            </a:r>
            <a:r>
              <a:rPr lang="ru-RU" dirty="0">
                <a:hlinkClick r:id="rId5" tooltip="Медь"/>
              </a:rPr>
              <a:t>меди</a:t>
            </a:r>
            <a:r>
              <a:rPr lang="ru-RU" dirty="0"/>
              <a:t>.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4" name="Picture 2" descr="http://www.nornik.ru/_i/logo_nikel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31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4857403"/>
          </a:xfrm>
        </p:spPr>
        <p:txBody>
          <a:bodyPr>
            <a:noAutofit/>
          </a:bodyPr>
          <a:lstStyle/>
          <a:p>
            <a:r>
              <a:rPr lang="ru-RU" sz="2800" dirty="0"/>
              <a:t>Заполярный филиал находится на Таймырском полуострове (Красноярский край</a:t>
            </a:r>
            <a:r>
              <a:rPr lang="ru-RU" sz="2800" dirty="0" smtClean="0"/>
              <a:t>), </a:t>
            </a:r>
            <a:r>
              <a:rPr lang="ru-RU" sz="2800" dirty="0"/>
              <a:t>за Полярным кругом. Транспортное сообщение филиала с поставщиками и покупателями осуществляется по реке Енисей и Северному морскому пути, а также воздушным сообщением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Кольская ГМК расположена на Кольском полуострове и является ведущим производственным комплексом Мурманской области.</a:t>
            </a:r>
          </a:p>
          <a:p>
            <a:endParaRPr lang="ru-RU" sz="2400" dirty="0"/>
          </a:p>
        </p:txBody>
      </p:sp>
      <p:pic>
        <p:nvPicPr>
          <p:cNvPr id="4" name="Picture 2" descr="http://www.nornik.ru/_i/logo_nike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69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его долю (от мировой) приходится: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50 % </a:t>
            </a:r>
            <a:r>
              <a:rPr lang="ru-RU" dirty="0">
                <a:hlinkClick r:id="rId2" tooltip="Палладий"/>
              </a:rPr>
              <a:t>палладия</a:t>
            </a:r>
            <a:r>
              <a:rPr lang="ru-RU" dirty="0"/>
              <a:t>,</a:t>
            </a:r>
          </a:p>
          <a:p>
            <a:r>
              <a:rPr lang="ru-RU" dirty="0"/>
              <a:t>более 20 % </a:t>
            </a:r>
            <a:r>
              <a:rPr lang="ru-RU" dirty="0">
                <a:hlinkClick r:id="rId3" tooltip="Никель"/>
              </a:rPr>
              <a:t>никеля</a:t>
            </a:r>
            <a:r>
              <a:rPr lang="ru-RU" dirty="0"/>
              <a:t> (первое место в мире по объёму производства — 244 тыс. т в 2006 году</a:t>
            </a:r>
            <a:r>
              <a:rPr lang="ru-RU" baseline="30000" dirty="0">
                <a:hlinkClick r:id="rId4"/>
              </a:rPr>
              <a:t>[19]</a:t>
            </a:r>
            <a:r>
              <a:rPr lang="ru-RU" dirty="0"/>
              <a:t>),</a:t>
            </a:r>
          </a:p>
          <a:p>
            <a:r>
              <a:rPr lang="ru-RU" dirty="0"/>
              <a:t>20 % </a:t>
            </a:r>
            <a:r>
              <a:rPr lang="ru-RU" dirty="0">
                <a:hlinkClick r:id="rId5" tooltip="Платина"/>
              </a:rPr>
              <a:t>платины</a:t>
            </a:r>
            <a:r>
              <a:rPr lang="ru-RU" dirty="0"/>
              <a:t>,</a:t>
            </a:r>
          </a:p>
          <a:p>
            <a:r>
              <a:rPr lang="ru-RU" dirty="0"/>
              <a:t>более 10 % </a:t>
            </a:r>
            <a:r>
              <a:rPr lang="ru-RU" dirty="0">
                <a:hlinkClick r:id="rId6" tooltip="Кобальт"/>
              </a:rPr>
              <a:t>кобальта</a:t>
            </a:r>
            <a:r>
              <a:rPr lang="ru-RU" dirty="0"/>
              <a:t> (кобальтовый концентрат),</a:t>
            </a:r>
          </a:p>
          <a:p>
            <a:r>
              <a:rPr lang="ru-RU" dirty="0"/>
              <a:t>3 % </a:t>
            </a:r>
            <a:r>
              <a:rPr lang="ru-RU" dirty="0">
                <a:hlinkClick r:id="rId7" tooltip="Медь"/>
              </a:rPr>
              <a:t>меди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Picture 2" descr="http://www.nornik.ru/_i/logo_nikel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08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5793507"/>
          </a:xfrm>
        </p:spPr>
        <p:txBody>
          <a:bodyPr/>
          <a:lstStyle/>
          <a:p>
            <a:pPr marL="36576" indent="0">
              <a:buNone/>
            </a:pPr>
            <a:r>
              <a:rPr lang="ru-RU" b="1" dirty="0"/>
              <a:t>Группа Норильский никель – это:</a:t>
            </a:r>
          </a:p>
          <a:p>
            <a:pPr marL="36576" indent="0">
              <a:buNone/>
            </a:pPr>
            <a:r>
              <a:rPr lang="ru-RU" dirty="0"/>
              <a:t>крупнейший в мире производитель никеля и палладия</a:t>
            </a:r>
          </a:p>
          <a:p>
            <a:r>
              <a:rPr lang="ru-RU" dirty="0"/>
              <a:t>один из крупнейших в мире производителей платины и меди.</a:t>
            </a:r>
          </a:p>
          <a:p>
            <a:r>
              <a:rPr lang="ru-RU" dirty="0"/>
              <a:t>Компания производит также кобальт, родий, серебро, золото, иридий, рутений, селен, теллур и серу.</a:t>
            </a:r>
          </a:p>
          <a:p>
            <a:endParaRPr lang="ru-RU" dirty="0"/>
          </a:p>
        </p:txBody>
      </p:sp>
      <p:pic>
        <p:nvPicPr>
          <p:cNvPr id="4" name="Picture 2" descr="http://www.nornik.ru/_i/logo_nike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45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Проверим свои знания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каких основных частей состоит ОАО ГМК «Норильский никель»?</a:t>
            </a:r>
          </a:p>
          <a:p>
            <a:r>
              <a:rPr lang="ru-RU" dirty="0" smtClean="0"/>
              <a:t>В каких странах находятся производственные </a:t>
            </a:r>
            <a:r>
              <a:rPr lang="ru-RU" dirty="0"/>
              <a:t>подразделения компании </a:t>
            </a:r>
            <a:r>
              <a:rPr lang="ru-RU" dirty="0" smtClean="0"/>
              <a:t>? </a:t>
            </a:r>
          </a:p>
          <a:p>
            <a:r>
              <a:rPr lang="ru-RU" sz="2800" dirty="0" smtClean="0"/>
              <a:t>Назовите основные виды </a:t>
            </a:r>
            <a:r>
              <a:rPr lang="ru-RU" sz="2800" dirty="0"/>
              <a:t>деятельности предприятий </a:t>
            </a:r>
            <a:r>
              <a:rPr lang="ru-RU" sz="2800" dirty="0" smtClean="0"/>
              <a:t>компании.</a:t>
            </a:r>
            <a:endParaRPr lang="ru-RU" dirty="0" smtClean="0"/>
          </a:p>
          <a:p>
            <a:r>
              <a:rPr lang="ru-RU" dirty="0" smtClean="0"/>
              <a:t>Когда было принято </a:t>
            </a:r>
            <a:r>
              <a:rPr lang="ru-RU" dirty="0"/>
              <a:t>Постановление </a:t>
            </a:r>
            <a:r>
              <a:rPr lang="ru-RU" dirty="0" smtClean="0"/>
              <a:t>«О </a:t>
            </a:r>
            <a:r>
              <a:rPr lang="ru-RU" dirty="0"/>
              <a:t>строительстве Норильского </a:t>
            </a:r>
            <a:r>
              <a:rPr lang="ru-RU" dirty="0" smtClean="0"/>
              <a:t>комбината»?</a:t>
            </a:r>
            <a:endParaRPr lang="ru-RU" dirty="0"/>
          </a:p>
        </p:txBody>
      </p:sp>
      <p:pic>
        <p:nvPicPr>
          <p:cNvPr id="4" name="Picture 2" descr="http://www.nornik.ru/_i/logo_nike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96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hlinkClick r:id="rId2"/>
              </a:rPr>
              <a:t>http://www.nornik.ru/</a:t>
            </a:r>
            <a:endParaRPr lang="ru-RU" sz="3200" dirty="0"/>
          </a:p>
          <a:p>
            <a:r>
              <a:rPr lang="en-US" sz="3200" dirty="0">
                <a:hlinkClick r:id="rId3"/>
              </a:rPr>
              <a:t>http://ru.wikipedia.org/wiki</a:t>
            </a:r>
            <a:endParaRPr lang="en-US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55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dirty="0"/>
              <a:t>В Финляндии действует завод </a:t>
            </a:r>
            <a:r>
              <a:rPr lang="ru-RU" sz="3200" dirty="0" err="1"/>
              <a:t>Norilsk</a:t>
            </a:r>
            <a:r>
              <a:rPr lang="ru-RU" sz="3200" dirty="0"/>
              <a:t> </a:t>
            </a:r>
            <a:r>
              <a:rPr lang="ru-RU" sz="3200" dirty="0" err="1"/>
              <a:t>Nickel</a:t>
            </a:r>
            <a:r>
              <a:rPr lang="ru-RU" sz="3200" dirty="0"/>
              <a:t> </a:t>
            </a:r>
            <a:r>
              <a:rPr lang="ru-RU" sz="3200" dirty="0" err="1"/>
              <a:t>Harjavalta</a:t>
            </a:r>
            <a:r>
              <a:rPr lang="ru-RU" sz="3200" dirty="0"/>
              <a:t>, входящий в состав </a:t>
            </a:r>
            <a:r>
              <a:rPr lang="ru-RU" sz="3200" dirty="0" smtClean="0"/>
              <a:t>Группы. </a:t>
            </a:r>
            <a:r>
              <a:rPr lang="ru-RU" sz="3200" dirty="0"/>
              <a:t>Это единственный в стране завод, занимающийся рафинированием никеля.</a:t>
            </a:r>
          </a:p>
          <a:p>
            <a:pPr marL="36576" indent="0">
              <a:buNone/>
            </a:pPr>
            <a:endParaRPr lang="ru-RU" sz="2800" dirty="0"/>
          </a:p>
          <a:p>
            <a:r>
              <a:rPr lang="ru-RU" dirty="0" smtClean="0"/>
              <a:t>Производственные </a:t>
            </a:r>
            <a:r>
              <a:rPr lang="ru-RU" dirty="0"/>
              <a:t>подразделения </a:t>
            </a:r>
            <a:r>
              <a:rPr lang="ru-RU" dirty="0" smtClean="0"/>
              <a:t>компании </a:t>
            </a:r>
            <a:r>
              <a:rPr lang="ru-RU" dirty="0"/>
              <a:t>находятся на трех континентах в пяти странах мира – России, Австралии, Ботсване, Финляндии и ЮАР.</a:t>
            </a:r>
          </a:p>
        </p:txBody>
      </p:sp>
      <p:pic>
        <p:nvPicPr>
          <p:cNvPr id="4" name="Picture 2" descr="http://www.nornik.ru/_i/logo_nike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8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" indent="0">
              <a:buNone/>
            </a:pPr>
            <a:r>
              <a:rPr lang="ru-RU" dirty="0"/>
              <a:t>В Группу также входят исследовательские подразделения:</a:t>
            </a:r>
          </a:p>
          <a:p>
            <a:r>
              <a:rPr lang="ru-RU" dirty="0"/>
              <a:t>в Санкт-Петербурге (Россия) - научно-исследовательский институт ООО «Институт </a:t>
            </a:r>
            <a:r>
              <a:rPr lang="ru-RU" dirty="0" err="1"/>
              <a:t>Гипроникель</a:t>
            </a:r>
            <a:r>
              <a:rPr lang="ru-RU" dirty="0"/>
              <a:t>» (его отделения действуют также в городах Норильск и Мончегорск)</a:t>
            </a:r>
          </a:p>
          <a:p>
            <a:r>
              <a:rPr lang="ru-RU" dirty="0"/>
              <a:t>в Австралии - научно-техническое подразделение </a:t>
            </a:r>
            <a:r>
              <a:rPr lang="ru-RU" dirty="0" err="1"/>
              <a:t>Norilsk</a:t>
            </a:r>
            <a:r>
              <a:rPr lang="ru-RU" dirty="0"/>
              <a:t> </a:t>
            </a:r>
            <a:r>
              <a:rPr lang="ru-RU" dirty="0" err="1"/>
              <a:t>Process</a:t>
            </a:r>
            <a:r>
              <a:rPr lang="ru-RU" dirty="0"/>
              <a:t> </a:t>
            </a:r>
            <a:r>
              <a:rPr lang="ru-RU" dirty="0" err="1"/>
              <a:t>Technology</a:t>
            </a:r>
            <a:r>
              <a:rPr lang="ru-RU" dirty="0"/>
              <a:t>.</a:t>
            </a:r>
          </a:p>
          <a:p>
            <a:r>
              <a:rPr lang="ru-RU" dirty="0"/>
              <a:t>Собственная глобальная сеть представительств и сбытовых офисов Норильского никеля действует в России, Великобритании, Китае, США и Швейцарии.</a:t>
            </a:r>
          </a:p>
          <a:p>
            <a:endParaRPr lang="ru-RU" dirty="0"/>
          </a:p>
        </p:txBody>
      </p:sp>
      <p:pic>
        <p:nvPicPr>
          <p:cNvPr id="4" name="Picture 2" descr="http://www.nornik.ru/_i/logo_nike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49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377" y="1196752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Основными видами деятельности предприятий компании являются: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7467600" cy="3705275"/>
          </a:xfrm>
        </p:spPr>
        <p:txBody>
          <a:bodyPr/>
          <a:lstStyle/>
          <a:p>
            <a:r>
              <a:rPr lang="ru-RU" dirty="0" smtClean="0"/>
              <a:t>поиск</a:t>
            </a:r>
            <a:r>
              <a:rPr lang="ru-RU" dirty="0"/>
              <a:t>, разведка, добыча, обогащение и переработка полезных ископаемых</a:t>
            </a:r>
          </a:p>
          <a:p>
            <a:r>
              <a:rPr lang="ru-RU" dirty="0"/>
              <a:t>производство, маркетинг и реализация цветных и драгоценных металлов.</a:t>
            </a:r>
          </a:p>
          <a:p>
            <a:endParaRPr lang="ru-RU" dirty="0"/>
          </a:p>
        </p:txBody>
      </p:sp>
      <p:pic>
        <p:nvPicPr>
          <p:cNvPr id="4" name="Picture 2" descr="http://www.nornik.ru/_i/logo_nike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82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Медно-никелевые месторождения на полуострове Таймыр  известны еще с XVII века, но активное исследование этих месторождений началось в 20-х годах XX века. 23 июня 1935 года Совет Народных Комиссаров СССР принял Постановление “О строительстве Норильского комбината” и о передаче "</a:t>
            </a:r>
            <a:r>
              <a:rPr lang="ru-RU" dirty="0" err="1"/>
              <a:t>Норильскстроя</a:t>
            </a:r>
            <a:r>
              <a:rPr lang="ru-RU" dirty="0"/>
              <a:t>" в состав НКВД СССР, что положило начало строительству на Таймыре, почти в 2000 километров к северу от Красноярска, крупнейшего в стране горно-металлургического комплекса.</a:t>
            </a:r>
          </a:p>
        </p:txBody>
      </p:sp>
      <p:pic>
        <p:nvPicPr>
          <p:cNvPr id="4" name="Picture 2" descr="http://www.nornik.ru/_i/logo_nike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0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На Кольском полуострове расположены два предприятия, производящие медно-никелевую продукцию. Горно-металлургический комбинат “</a:t>
            </a:r>
            <a:r>
              <a:rPr lang="ru-RU" dirty="0" err="1"/>
              <a:t>Печенганикель</a:t>
            </a:r>
            <a:r>
              <a:rPr lang="ru-RU" dirty="0"/>
              <a:t>” расположен в северо-западной части Кольского полуострова на двух промышленных площадках в г. Заполярном и поселке Никель. Комбинат был построен в 1940 г. компанией "</a:t>
            </a:r>
            <a:r>
              <a:rPr lang="ru-RU" dirty="0" err="1"/>
              <a:t>Инко</a:t>
            </a:r>
            <a:r>
              <a:rPr lang="ru-RU" dirty="0"/>
              <a:t>" на той части территории </a:t>
            </a:r>
            <a:r>
              <a:rPr lang="ru-RU" dirty="0" err="1"/>
              <a:t>Финлядии</a:t>
            </a:r>
            <a:r>
              <a:rPr lang="ru-RU" dirty="0"/>
              <a:t>, которая после Великой Отечественной войны отошла к СССР. Комбинат “</a:t>
            </a:r>
            <a:r>
              <a:rPr lang="ru-RU" dirty="0" err="1"/>
              <a:t>Североникель</a:t>
            </a:r>
            <a:r>
              <a:rPr lang="ru-RU" dirty="0"/>
              <a:t>” создан в 1935 г. Он расположен в г. Мончегорске Мурманской области.</a:t>
            </a:r>
          </a:p>
        </p:txBody>
      </p:sp>
      <p:pic>
        <p:nvPicPr>
          <p:cNvPr id="4" name="Picture 2" descr="http://www.nornik.ru/_i/logo_nike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Заполярный филиал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Четыре рудника Заполярного филиала ведут добычу сульфидных медно-никелевых руд месторождений «Октябрьское», «</a:t>
            </a:r>
            <a:r>
              <a:rPr lang="ru-RU" dirty="0" err="1"/>
              <a:t>Талнахское</a:t>
            </a:r>
            <a:r>
              <a:rPr lang="ru-RU" dirty="0"/>
              <a:t>» и «Норильск-1». Руды различной ценности содержат никель, медь, кобальт, металлы платиновой группы, золото, серебро и другие компоненты.</a:t>
            </a:r>
          </a:p>
        </p:txBody>
      </p:sp>
      <p:pic>
        <p:nvPicPr>
          <p:cNvPr id="4" name="Picture 2" descr="http://www.nornik.ru/_i/logo_nike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157" y="116632"/>
            <a:ext cx="1071570" cy="46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50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133</TotalTime>
  <Words>844</Words>
  <Application>Microsoft Office PowerPoint</Application>
  <PresentationFormat>Экран (4:3)</PresentationFormat>
  <Paragraphs>120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Техническая</vt:lpstr>
      <vt:lpstr>презентация к уроку географии «Заполярный филиал ОАО ГМК Норильский никель (к 80-летию компании»»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Основными видами деятельности предприятий компании являются:</vt:lpstr>
      <vt:lpstr>История</vt:lpstr>
      <vt:lpstr>История</vt:lpstr>
      <vt:lpstr>Заполярный филиал</vt:lpstr>
      <vt:lpstr>Презентация PowerPoint</vt:lpstr>
      <vt:lpstr>Презентация PowerPoint</vt:lpstr>
      <vt:lpstr>Рудник «Таймырский»</vt:lpstr>
      <vt:lpstr>Рудник «Комсомольский»</vt:lpstr>
      <vt:lpstr>Презентация PowerPoint</vt:lpstr>
      <vt:lpstr>Презентация PowerPoint</vt:lpstr>
      <vt:lpstr>ТОФ и НОФ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Металлургические мощности Заполярного филиала включают Надеждинский металлургический завод, Никелевый и Медный заводы</vt:lpstr>
      <vt:lpstr>Надеждинский металлургический завод</vt:lpstr>
      <vt:lpstr>Презентация PowerPoint</vt:lpstr>
      <vt:lpstr>Никелевый завод</vt:lpstr>
      <vt:lpstr>Презентация PowerPoint</vt:lpstr>
      <vt:lpstr>Медный завод</vt:lpstr>
      <vt:lpstr>Презентация PowerPoint</vt:lpstr>
      <vt:lpstr>Презентация PowerPoint</vt:lpstr>
      <vt:lpstr>На отечественном рынке на долю ГМК «Норильский никель» приходится:</vt:lpstr>
      <vt:lpstr>На его долю (от мировой) приходится:</vt:lpstr>
      <vt:lpstr>Презентация PowerPoint</vt:lpstr>
      <vt:lpstr>Проверим свои знания</vt:lpstr>
      <vt:lpstr>Используемые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АРТ-образования Всероссийский конкурс «Гордость Отчизны»: Юбилейные даты России в 2015 году презентация к уроку географии «Норильский никель (к 80-летию компании»»</dc:title>
  <dc:creator>user</dc:creator>
  <cp:lastModifiedBy>user</cp:lastModifiedBy>
  <cp:revision>15</cp:revision>
  <dcterms:created xsi:type="dcterms:W3CDTF">2015-03-03T16:08:39Z</dcterms:created>
  <dcterms:modified xsi:type="dcterms:W3CDTF">2015-09-20T12:08:08Z</dcterms:modified>
</cp:coreProperties>
</file>