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04664"/>
            <a:ext cx="7198568" cy="1296144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FF0000"/>
                </a:solidFill>
              </a:rPr>
              <a:t>Смежные  и  вертикальные углы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2060849"/>
            <a:ext cx="5936704" cy="1872208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>
                <a:solidFill>
                  <a:srgbClr val="002060"/>
                </a:solidFill>
              </a:rPr>
              <a:t>Цель урока: </a:t>
            </a:r>
            <a:r>
              <a:rPr lang="ru-RU" dirty="0" smtClean="0">
                <a:solidFill>
                  <a:srgbClr val="002060"/>
                </a:solidFill>
              </a:rPr>
              <a:t>     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  Знакомство с понятиями смежных и вертикальных углов, рассмотреть их свойства.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Научиться  строить угол, смежный с данным  углом, изображать вертикальные углы, находить на рисунке вертикальные и смежные углы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216025" y="5589240"/>
            <a:ext cx="439248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ru-RU" alt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Галина Ивановна Чернышова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100" kern="0" dirty="0" smtClean="0">
                <a:solidFill>
                  <a:prstClr val="black"/>
                </a:solidFill>
              </a:rPr>
              <a:t>   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            Наталья </a:t>
            </a:r>
            <a:r>
              <a:rPr lang="ru-RU" altLang="ru-RU" sz="1100" kern="0" dirty="0">
                <a:solidFill>
                  <a:prstClr val="black"/>
                </a:solidFill>
              </a:rPr>
              <a:t>И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вановна Ковригина         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1100" kern="0" dirty="0">
                <a:solidFill>
                  <a:prstClr val="black"/>
                </a:solidFill>
              </a:rPr>
              <a:t> 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                                                                        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  МБОУ 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СОШ №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14 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ст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. </a:t>
            </a:r>
            <a:r>
              <a:rPr lang="ru-RU" altLang="ru-RU" sz="1100" kern="0" dirty="0" smtClean="0">
                <a:solidFill>
                  <a:prstClr val="black"/>
                </a:solidFill>
              </a:rPr>
              <a:t>Кавказская</a:t>
            </a:r>
            <a:endParaRPr kumimoji="0" lang="ru-RU" altLang="ru-RU" sz="1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6156176" y="4581128"/>
            <a:ext cx="107504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1" name="Text Box 1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727945" y="4672806"/>
            <a:ext cx="13686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7 класс</a:t>
            </a:r>
          </a:p>
        </p:txBody>
      </p:sp>
    </p:spTree>
    <p:extLst>
      <p:ext uri="{BB962C8B-B14F-4D97-AF65-F5344CB8AC3E}">
        <p14:creationId xmlns:p14="http://schemas.microsoft.com/office/powerpoint/2010/main" val="20617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985" y="6338"/>
            <a:ext cx="7199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 i="1" u="sng" dirty="0" smtClean="0">
                <a:solidFill>
                  <a:srgbClr val="FF0000"/>
                </a:solidFill>
                <a:latin typeface="Comic Sans MS" pitchFamily="66" charset="0"/>
              </a:rPr>
              <a:t>Обучающая самостоятельная работа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31775" y="929084"/>
            <a:ext cx="2124076" cy="1107831"/>
            <a:chOff x="0" y="663"/>
            <a:chExt cx="1429" cy="986"/>
          </a:xfrm>
        </p:grpSpPr>
        <p:sp>
          <p:nvSpPr>
            <p:cNvPr id="4" name="Line 5"/>
            <p:cNvSpPr>
              <a:spLocks noChangeShapeType="1"/>
            </p:cNvSpPr>
            <p:nvPr/>
          </p:nvSpPr>
          <p:spPr bwMode="auto">
            <a:xfrm>
              <a:off x="295" y="663"/>
              <a:ext cx="953" cy="589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249" y="663"/>
              <a:ext cx="907" cy="771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340" y="1434"/>
              <a:ext cx="227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А</a:t>
              </a:r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1156" y="709"/>
              <a:ext cx="273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С</a:t>
              </a: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0" y="709"/>
              <a:ext cx="340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В</a:t>
              </a:r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1111" y="1389"/>
              <a:ext cx="227" cy="2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D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</p:grp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468313" y="2276475"/>
            <a:ext cx="806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Comic Sans MS" pitchFamily="66" charset="0"/>
              </a:rPr>
              <a:t>2. Начертите угол МОК. Постройте смежный с ним: а) угол КО</a:t>
            </a:r>
            <a:r>
              <a:rPr lang="en-US" altLang="ru-RU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ru-RU" altLang="ru-RU" dirty="0" smtClean="0">
                <a:solidFill>
                  <a:prstClr val="black"/>
                </a:solidFill>
                <a:latin typeface="Comic Sans MS" pitchFamily="66" charset="0"/>
              </a:rPr>
              <a:t>; б) угол </a:t>
            </a:r>
            <a:r>
              <a:rPr lang="en-US" altLang="ru-RU" dirty="0" smtClean="0">
                <a:solidFill>
                  <a:prstClr val="black"/>
                </a:solidFill>
                <a:latin typeface="Comic Sans MS" pitchFamily="66" charset="0"/>
              </a:rPr>
              <a:t>MOR.</a:t>
            </a:r>
            <a:endParaRPr lang="ru-RU" altLang="ru-RU" dirty="0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468313" y="2924175"/>
            <a:ext cx="8064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</a:rPr>
              <a:t>3. Запишите пары смежных углов, имеющиеся на рисунке:</a:t>
            </a:r>
          </a:p>
        </p:txBody>
      </p:sp>
      <p:grpSp>
        <p:nvGrpSpPr>
          <p:cNvPr id="12" name="Group 31"/>
          <p:cNvGrpSpPr>
            <a:grpSpLocks/>
          </p:cNvGrpSpPr>
          <p:nvPr/>
        </p:nvGrpSpPr>
        <p:grpSpPr bwMode="auto">
          <a:xfrm>
            <a:off x="2627313" y="3500438"/>
            <a:ext cx="3313112" cy="1512887"/>
            <a:chOff x="1610" y="2659"/>
            <a:chExt cx="2540" cy="771"/>
          </a:xfrm>
        </p:grpSpPr>
        <p:sp>
          <p:nvSpPr>
            <p:cNvPr id="13" name="Line 20"/>
            <p:cNvSpPr>
              <a:spLocks noChangeShapeType="1"/>
            </p:cNvSpPr>
            <p:nvPr/>
          </p:nvSpPr>
          <p:spPr bwMode="auto">
            <a:xfrm>
              <a:off x="1701" y="3158"/>
              <a:ext cx="2222" cy="272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4" name="Line 21"/>
            <p:cNvSpPr>
              <a:spLocks noChangeShapeType="1"/>
            </p:cNvSpPr>
            <p:nvPr/>
          </p:nvSpPr>
          <p:spPr bwMode="auto">
            <a:xfrm flipV="1">
              <a:off x="2200" y="2659"/>
              <a:ext cx="1633" cy="544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5" name="Line 22"/>
            <p:cNvSpPr>
              <a:spLocks noChangeShapeType="1"/>
            </p:cNvSpPr>
            <p:nvPr/>
          </p:nvSpPr>
          <p:spPr bwMode="auto">
            <a:xfrm flipH="1">
              <a:off x="3379" y="2659"/>
              <a:ext cx="454" cy="68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 flipH="1">
              <a:off x="2880" y="2659"/>
              <a:ext cx="953" cy="635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>
              <a:off x="1610" y="2970"/>
              <a:ext cx="181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Е</a:t>
              </a:r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>
              <a:off x="2064" y="2931"/>
              <a:ext cx="316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А</a:t>
              </a:r>
            </a:p>
          </p:txBody>
        </p:sp>
        <p:sp>
          <p:nvSpPr>
            <p:cNvPr id="19" name="Text Box 26"/>
            <p:cNvSpPr txBox="1">
              <a:spLocks noChangeArrowheads="1"/>
            </p:cNvSpPr>
            <p:nvPr/>
          </p:nvSpPr>
          <p:spPr bwMode="auto">
            <a:xfrm>
              <a:off x="2653" y="3022"/>
              <a:ext cx="318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D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20" name="Text Box 27"/>
            <p:cNvSpPr txBox="1">
              <a:spLocks noChangeArrowheads="1"/>
            </p:cNvSpPr>
            <p:nvPr/>
          </p:nvSpPr>
          <p:spPr bwMode="auto">
            <a:xfrm>
              <a:off x="3423" y="3158"/>
              <a:ext cx="183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C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21" name="Text Box 28"/>
            <p:cNvSpPr txBox="1">
              <a:spLocks noChangeArrowheads="1"/>
            </p:cNvSpPr>
            <p:nvPr/>
          </p:nvSpPr>
          <p:spPr bwMode="auto">
            <a:xfrm>
              <a:off x="3879" y="2659"/>
              <a:ext cx="271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В</a:t>
              </a:r>
            </a:p>
          </p:txBody>
        </p:sp>
        <p:sp>
          <p:nvSpPr>
            <p:cNvPr id="22" name="Text Box 29"/>
            <p:cNvSpPr txBox="1">
              <a:spLocks noChangeArrowheads="1"/>
            </p:cNvSpPr>
            <p:nvPr/>
          </p:nvSpPr>
          <p:spPr bwMode="auto">
            <a:xfrm>
              <a:off x="3879" y="3158"/>
              <a:ext cx="271" cy="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F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</p:grp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1908175" y="5013325"/>
            <a:ext cx="6767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</a:rPr>
              <a:t>. Запишите пары вертикальных углов, имеющиеся на рисунке:</a:t>
            </a:r>
          </a:p>
        </p:txBody>
      </p:sp>
      <p:grpSp>
        <p:nvGrpSpPr>
          <p:cNvPr id="24" name="Group 50"/>
          <p:cNvGrpSpPr>
            <a:grpSpLocks/>
          </p:cNvGrpSpPr>
          <p:nvPr/>
        </p:nvGrpSpPr>
        <p:grpSpPr bwMode="auto">
          <a:xfrm>
            <a:off x="3322036" y="5654674"/>
            <a:ext cx="4128101" cy="965201"/>
            <a:chOff x="1837" y="3475"/>
            <a:chExt cx="3039" cy="866"/>
          </a:xfrm>
        </p:grpSpPr>
        <p:sp>
          <p:nvSpPr>
            <p:cNvPr id="25" name="Line 35"/>
            <p:cNvSpPr>
              <a:spLocks noChangeShapeType="1"/>
            </p:cNvSpPr>
            <p:nvPr/>
          </p:nvSpPr>
          <p:spPr bwMode="auto">
            <a:xfrm>
              <a:off x="2517" y="3612"/>
              <a:ext cx="1134" cy="70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grpSp>
          <p:nvGrpSpPr>
            <p:cNvPr id="26" name="Group 47"/>
            <p:cNvGrpSpPr>
              <a:grpSpLocks/>
            </p:cNvGrpSpPr>
            <p:nvPr/>
          </p:nvGrpSpPr>
          <p:grpSpPr bwMode="auto">
            <a:xfrm>
              <a:off x="1837" y="3475"/>
              <a:ext cx="3039" cy="866"/>
              <a:chOff x="1837" y="3475"/>
              <a:chExt cx="3039" cy="866"/>
            </a:xfrm>
          </p:grpSpPr>
          <p:sp>
            <p:nvSpPr>
              <p:cNvPr id="27" name="Line 33"/>
              <p:cNvSpPr>
                <a:spLocks noChangeShapeType="1"/>
              </p:cNvSpPr>
              <p:nvPr/>
            </p:nvSpPr>
            <p:spPr bwMode="auto">
              <a:xfrm flipH="1">
                <a:off x="2154" y="3475"/>
                <a:ext cx="1588" cy="591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  <p:sp>
            <p:nvSpPr>
              <p:cNvPr id="28" name="Line 34"/>
              <p:cNvSpPr>
                <a:spLocks noChangeShapeType="1"/>
              </p:cNvSpPr>
              <p:nvPr/>
            </p:nvSpPr>
            <p:spPr bwMode="auto">
              <a:xfrm>
                <a:off x="2154" y="4065"/>
                <a:ext cx="2722" cy="0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  <p:sp>
            <p:nvSpPr>
              <p:cNvPr id="29" name="Text Box 37"/>
              <p:cNvSpPr txBox="1">
                <a:spLocks noChangeArrowheads="1"/>
              </p:cNvSpPr>
              <p:nvPr/>
            </p:nvSpPr>
            <p:spPr bwMode="auto">
              <a:xfrm>
                <a:off x="3833" y="361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</a:rPr>
                  <a:t>D</a:t>
                </a:r>
                <a:endPara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  <p:sp>
            <p:nvSpPr>
              <p:cNvPr id="30" name="Text Box 38"/>
              <p:cNvSpPr txBox="1">
                <a:spLocks noChangeArrowheads="1"/>
              </p:cNvSpPr>
              <p:nvPr/>
            </p:nvSpPr>
            <p:spPr bwMode="auto">
              <a:xfrm>
                <a:off x="2789" y="3521"/>
                <a:ext cx="18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</a:rPr>
                  <a:t>В</a:t>
                </a:r>
              </a:p>
            </p:txBody>
          </p:sp>
          <p:sp>
            <p:nvSpPr>
              <p:cNvPr id="31" name="Text Box 39"/>
              <p:cNvSpPr txBox="1">
                <a:spLocks noChangeArrowheads="1"/>
              </p:cNvSpPr>
              <p:nvPr/>
            </p:nvSpPr>
            <p:spPr bwMode="auto">
              <a:xfrm>
                <a:off x="1837" y="3974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</a:rPr>
                  <a:t>А</a:t>
                </a:r>
              </a:p>
            </p:txBody>
          </p:sp>
          <p:sp>
            <p:nvSpPr>
              <p:cNvPr id="32" name="Text Box 40"/>
              <p:cNvSpPr txBox="1">
                <a:spLocks noChangeArrowheads="1"/>
              </p:cNvSpPr>
              <p:nvPr/>
            </p:nvSpPr>
            <p:spPr bwMode="auto">
              <a:xfrm>
                <a:off x="2245" y="3650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</a:rPr>
                  <a:t>М</a:t>
                </a:r>
              </a:p>
            </p:txBody>
          </p:sp>
          <p:sp>
            <p:nvSpPr>
              <p:cNvPr id="33" name="Text Box 41"/>
              <p:cNvSpPr txBox="1">
                <a:spLocks noChangeArrowheads="1"/>
              </p:cNvSpPr>
              <p:nvPr/>
            </p:nvSpPr>
            <p:spPr bwMode="auto">
              <a:xfrm>
                <a:off x="3107" y="4065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alt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</a:rPr>
                  <a:t>С</a:t>
                </a:r>
              </a:p>
            </p:txBody>
          </p:sp>
          <p:sp>
            <p:nvSpPr>
              <p:cNvPr id="34" name="Text Box 42"/>
              <p:cNvSpPr txBox="1">
                <a:spLocks noChangeArrowheads="1"/>
              </p:cNvSpPr>
              <p:nvPr/>
            </p:nvSpPr>
            <p:spPr bwMode="auto">
              <a:xfrm>
                <a:off x="3742" y="4110"/>
                <a:ext cx="22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ru-RU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itchFamily="66" charset="0"/>
                  </a:rPr>
                  <a:t>N</a:t>
                </a:r>
                <a:endPara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endParaRPr>
              </a:p>
            </p:txBody>
          </p:sp>
        </p:grpSp>
      </p:grpSp>
      <p:grpSp>
        <p:nvGrpSpPr>
          <p:cNvPr id="35" name="Group 49"/>
          <p:cNvGrpSpPr>
            <a:grpSpLocks/>
          </p:cNvGrpSpPr>
          <p:nvPr/>
        </p:nvGrpSpPr>
        <p:grpSpPr bwMode="auto">
          <a:xfrm>
            <a:off x="2555875" y="476250"/>
            <a:ext cx="5688013" cy="1766888"/>
            <a:chOff x="1610" y="300"/>
            <a:chExt cx="3583" cy="1113"/>
          </a:xfrm>
        </p:grpSpPr>
        <p:sp>
          <p:nvSpPr>
            <p:cNvPr id="36" name="Text Box 12"/>
            <p:cNvSpPr txBox="1">
              <a:spLocks noChangeArrowheads="1"/>
            </p:cNvSpPr>
            <p:nvPr/>
          </p:nvSpPr>
          <p:spPr bwMode="auto">
            <a:xfrm>
              <a:off x="1610" y="300"/>
              <a:ext cx="358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</a:rPr>
                <a:t>1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</a:rPr>
                <a:t>. На рисунке изображены прямые АС и В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</a:rPr>
                <a:t>D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</a:rPr>
                <a:t>, пересекающиеся в точке О. Дополните записи:</a:t>
              </a:r>
            </a:p>
          </p:txBody>
        </p:sp>
        <p:sp>
          <p:nvSpPr>
            <p:cNvPr id="37" name="Text Box 44"/>
            <p:cNvSpPr txBox="1">
              <a:spLocks noChangeArrowheads="1"/>
            </p:cNvSpPr>
            <p:nvPr/>
          </p:nvSpPr>
          <p:spPr bwMode="auto">
            <a:xfrm>
              <a:off x="2562" y="663"/>
              <a:ext cx="2541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ВОС  и   . . .   -  вертикальные,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ВОС  и   . . .   -  смежные,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СО</a:t>
              </a:r>
              <a:r>
                <a:rPr lang="en-US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D</a:t>
              </a: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  и   . . .   -  вертикальные,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СО</a:t>
              </a:r>
              <a:r>
                <a:rPr lang="en-US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D</a:t>
              </a: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  <a:sym typeface="Symbol" pitchFamily="18" charset="2"/>
                </a:rPr>
                <a:t>  и   . . .   - смежные.</a:t>
              </a:r>
            </a:p>
          </p:txBody>
        </p:sp>
      </p:grpSp>
      <p:grpSp>
        <p:nvGrpSpPr>
          <p:cNvPr id="38" name="Group 48"/>
          <p:cNvGrpSpPr>
            <a:grpSpLocks/>
          </p:cNvGrpSpPr>
          <p:nvPr/>
        </p:nvGrpSpPr>
        <p:grpSpPr bwMode="auto">
          <a:xfrm>
            <a:off x="8458220" y="6339563"/>
            <a:ext cx="578275" cy="369472"/>
            <a:chOff x="5148" y="3793"/>
            <a:chExt cx="771" cy="846"/>
          </a:xfrm>
        </p:grpSpPr>
        <p:sp>
          <p:nvSpPr>
            <p:cNvPr id="39" name="AutoShape 45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148" y="4020"/>
              <a:ext cx="612" cy="300"/>
            </a:xfrm>
            <a:prstGeom prst="actionButtonForwardNext">
              <a:avLst/>
            </a:prstGeom>
            <a:solidFill>
              <a:srgbClr val="31B6F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5148" y="3793"/>
              <a:ext cx="771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alt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55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2700338" y="3644900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250825" y="4076700"/>
            <a:ext cx="82089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 i="1" dirty="0">
                <a:solidFill>
                  <a:srgbClr val="FF0000"/>
                </a:solidFill>
              </a:rPr>
              <a:t>Задача 2</a:t>
            </a:r>
            <a:r>
              <a:rPr lang="ru-RU" altLang="ru-RU" sz="2000" b="1" i="1" dirty="0">
                <a:solidFill>
                  <a:srgbClr val="FFFF00"/>
                </a:solidFill>
              </a:rPr>
              <a:t>.</a:t>
            </a:r>
            <a:r>
              <a:rPr lang="ru-RU" altLang="ru-RU" sz="2000" dirty="0"/>
              <a:t> </a:t>
            </a:r>
            <a:r>
              <a:rPr lang="ru-RU" altLang="ru-RU" sz="2000" b="1" dirty="0"/>
              <a:t>Один из четырех углов, получающихся при пересечении двух прямых, равен 96</a:t>
            </a:r>
            <a:r>
              <a:rPr lang="ru-RU" altLang="ru-RU" sz="2000" b="1" baseline="30000" dirty="0"/>
              <a:t>0</a:t>
            </a:r>
            <a:r>
              <a:rPr lang="ru-RU" altLang="ru-RU" sz="2000" b="1" dirty="0"/>
              <a:t>. Определите остальные три угла.</a:t>
            </a:r>
            <a:endParaRPr lang="ru-RU" altLang="ru-RU" sz="2000" b="1" baseline="30000" dirty="0"/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1979712" y="5009624"/>
            <a:ext cx="730885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 i="1" dirty="0">
                <a:solidFill>
                  <a:srgbClr val="C00000"/>
                </a:solidFill>
              </a:rPr>
              <a:t>Задача 3</a:t>
            </a:r>
            <a:r>
              <a:rPr lang="ru-RU" altLang="ru-RU" sz="2000" b="1" i="1" dirty="0">
                <a:solidFill>
                  <a:srgbClr val="CC3300"/>
                </a:solidFill>
              </a:rPr>
              <a:t>.</a:t>
            </a:r>
            <a:r>
              <a:rPr lang="ru-RU" altLang="ru-RU" sz="2000" dirty="0"/>
              <a:t> </a:t>
            </a:r>
            <a:r>
              <a:rPr lang="ru-RU" altLang="ru-RU" sz="2000" b="1" dirty="0"/>
              <a:t>Определите градусную меру углов, если:</a:t>
            </a:r>
          </a:p>
          <a:p>
            <a:r>
              <a:rPr lang="ru-RU" altLang="ru-RU" sz="2000" dirty="0"/>
              <a:t>  а) один из них в 4 раза больше другого;</a:t>
            </a:r>
          </a:p>
          <a:p>
            <a:r>
              <a:rPr lang="ru-RU" altLang="ru-RU" sz="2000" dirty="0"/>
              <a:t>  б) один из них на 22</a:t>
            </a:r>
            <a:r>
              <a:rPr lang="ru-RU" altLang="ru-RU" sz="2000" baseline="30000" dirty="0"/>
              <a:t>0</a:t>
            </a:r>
            <a:r>
              <a:rPr lang="ru-RU" altLang="ru-RU" sz="2000" dirty="0"/>
              <a:t> больше другого;</a:t>
            </a:r>
          </a:p>
          <a:p>
            <a:r>
              <a:rPr lang="ru-RU" altLang="ru-RU" sz="2000" dirty="0"/>
              <a:t>  в) они равны между собой.</a:t>
            </a:r>
            <a:endParaRPr lang="ru-RU" altLang="ru-RU" sz="2000" baseline="30000" dirty="0"/>
          </a:p>
        </p:txBody>
      </p: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10116616" y="5569743"/>
            <a:ext cx="1116012" cy="981075"/>
            <a:chOff x="5057" y="3702"/>
            <a:chExt cx="703" cy="618"/>
          </a:xfrm>
        </p:grpSpPr>
        <p:sp>
          <p:nvSpPr>
            <p:cNvPr id="12" name="AutoShape 58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103" y="4020"/>
              <a:ext cx="657" cy="300"/>
            </a:xfrm>
            <a:prstGeom prst="actionButtonForwardNex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5057" y="3702"/>
              <a:ext cx="70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ru-RU" altLang="ru-RU" dirty="0"/>
            </a:p>
          </p:txBody>
        </p:sp>
      </p:grpSp>
      <p:grpSp>
        <p:nvGrpSpPr>
          <p:cNvPr id="18" name="Group 64"/>
          <p:cNvGrpSpPr>
            <a:grpSpLocks/>
          </p:cNvGrpSpPr>
          <p:nvPr/>
        </p:nvGrpSpPr>
        <p:grpSpPr bwMode="auto">
          <a:xfrm>
            <a:off x="1168437" y="1842886"/>
            <a:ext cx="7238851" cy="1533727"/>
            <a:chOff x="0" y="1071"/>
            <a:chExt cx="5760" cy="1598"/>
          </a:xfrm>
        </p:grpSpPr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381" y="225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С</a:t>
              </a:r>
            </a:p>
          </p:txBody>
        </p:sp>
        <p:grpSp>
          <p:nvGrpSpPr>
            <p:cNvPr id="20" name="Group 62"/>
            <p:cNvGrpSpPr>
              <a:grpSpLocks/>
            </p:cNvGrpSpPr>
            <p:nvPr/>
          </p:nvGrpSpPr>
          <p:grpSpPr bwMode="auto">
            <a:xfrm>
              <a:off x="0" y="1071"/>
              <a:ext cx="5760" cy="1598"/>
              <a:chOff x="0" y="1071"/>
              <a:chExt cx="5760" cy="1598"/>
            </a:xfrm>
          </p:grpSpPr>
          <p:grpSp>
            <p:nvGrpSpPr>
              <p:cNvPr id="21" name="Group 26"/>
              <p:cNvGrpSpPr>
                <a:grpSpLocks/>
              </p:cNvGrpSpPr>
              <p:nvPr/>
            </p:nvGrpSpPr>
            <p:grpSpPr bwMode="auto">
              <a:xfrm>
                <a:off x="0" y="1071"/>
                <a:ext cx="1655" cy="1056"/>
                <a:chOff x="204" y="1570"/>
                <a:chExt cx="1905" cy="1103"/>
              </a:xfrm>
            </p:grpSpPr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>
                  <a:off x="567" y="1797"/>
                  <a:ext cx="1134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476" y="1616"/>
                  <a:ext cx="1270" cy="77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9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31" y="1609"/>
                  <a:ext cx="273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В</a:t>
                  </a:r>
                </a:p>
              </p:txBody>
            </p:sp>
            <p:sp>
              <p:nvSpPr>
                <p:cNvPr id="50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04" y="2432"/>
                  <a:ext cx="272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А</a:t>
                  </a:r>
                </a:p>
              </p:txBody>
            </p:sp>
            <p:sp>
              <p:nvSpPr>
                <p:cNvPr id="51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021" y="1661"/>
                  <a:ext cx="225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М</a:t>
                  </a:r>
                </a:p>
              </p:txBody>
            </p:sp>
            <p:sp>
              <p:nvSpPr>
                <p:cNvPr id="5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91" y="1570"/>
                  <a:ext cx="318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К</a:t>
                  </a:r>
                </a:p>
              </p:txBody>
            </p:sp>
            <p:sp>
              <p:nvSpPr>
                <p:cNvPr id="5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748" y="2205"/>
                  <a:ext cx="224" cy="2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С</a:t>
                  </a:r>
                </a:p>
              </p:txBody>
            </p:sp>
            <p:sp>
              <p:nvSpPr>
                <p:cNvPr id="5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21" y="1933"/>
                  <a:ext cx="500" cy="24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42</a:t>
                  </a:r>
                  <a:r>
                    <a:rPr lang="ru-RU" altLang="ru-RU" baseline="30000"/>
                    <a:t>0</a:t>
                  </a:r>
                </a:p>
              </p:txBody>
            </p:sp>
            <p:sp>
              <p:nvSpPr>
                <p:cNvPr id="55" name="Arc 24"/>
                <p:cNvSpPr>
                  <a:spLocks/>
                </p:cNvSpPr>
                <p:nvPr/>
              </p:nvSpPr>
              <p:spPr bwMode="auto">
                <a:xfrm flipH="1">
                  <a:off x="884" y="1933"/>
                  <a:ext cx="46" cy="18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2" name="Group 43"/>
              <p:cNvGrpSpPr>
                <a:grpSpLocks/>
              </p:cNvGrpSpPr>
              <p:nvPr/>
            </p:nvGrpSpPr>
            <p:grpSpPr bwMode="auto">
              <a:xfrm>
                <a:off x="1610" y="1117"/>
                <a:ext cx="2223" cy="1552"/>
                <a:chOff x="1837" y="1162"/>
                <a:chExt cx="1633" cy="1556"/>
              </a:xfrm>
            </p:grpSpPr>
            <p:sp>
              <p:nvSpPr>
                <p:cNvPr id="37" name="Line 27"/>
                <p:cNvSpPr>
                  <a:spLocks noChangeShapeType="1"/>
                </p:cNvSpPr>
                <p:nvPr/>
              </p:nvSpPr>
              <p:spPr bwMode="auto">
                <a:xfrm>
                  <a:off x="1973" y="2115"/>
                  <a:ext cx="1315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8" name="Group 39"/>
                <p:cNvGrpSpPr>
                  <a:grpSpLocks/>
                </p:cNvGrpSpPr>
                <p:nvPr/>
              </p:nvGrpSpPr>
              <p:grpSpPr bwMode="auto">
                <a:xfrm>
                  <a:off x="1837" y="1162"/>
                  <a:ext cx="1633" cy="1556"/>
                  <a:chOff x="1837" y="1525"/>
                  <a:chExt cx="1769" cy="1385"/>
                </a:xfrm>
              </p:grpSpPr>
              <p:sp>
                <p:nvSpPr>
                  <p:cNvPr id="39" name="Line 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09" y="1752"/>
                    <a:ext cx="907" cy="90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016" y="1752"/>
                    <a:ext cx="408" cy="63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73" y="2115"/>
                    <a:ext cx="227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ru-RU" altLang="ru-RU"/>
                      <a:t>В</a:t>
                    </a:r>
                  </a:p>
                </p:txBody>
              </p:sp>
              <p:sp>
                <p:nvSpPr>
                  <p:cNvPr id="42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7" y="2704"/>
                    <a:ext cx="272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ru-RU" altLang="ru-RU"/>
                      <a:t>К</a:t>
                    </a:r>
                  </a:p>
                </p:txBody>
              </p:sp>
              <p:sp>
                <p:nvSpPr>
                  <p:cNvPr id="43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61" y="1525"/>
                    <a:ext cx="182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ru-RU" altLang="ru-RU"/>
                      <a:t>Р</a:t>
                    </a:r>
                  </a:p>
                </p:txBody>
              </p:sp>
              <p:sp>
                <p:nvSpPr>
                  <p:cNvPr id="4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88" y="2387"/>
                    <a:ext cx="318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ru-RU" altLang="ru-RU"/>
                      <a:t>О</a:t>
                    </a:r>
                  </a:p>
                </p:txBody>
              </p:sp>
              <p:sp>
                <p:nvSpPr>
                  <p:cNvPr id="4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7" y="2387"/>
                    <a:ext cx="544" cy="20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r>
                      <a:rPr lang="ru-RU" altLang="ru-RU"/>
                      <a:t>36</a:t>
                    </a:r>
                    <a:r>
                      <a:rPr lang="ru-RU" altLang="ru-RU" baseline="30000"/>
                      <a:t>0</a:t>
                    </a:r>
                  </a:p>
                </p:txBody>
              </p:sp>
              <p:sp>
                <p:nvSpPr>
                  <p:cNvPr id="46" name="Arc 38"/>
                  <p:cNvSpPr>
                    <a:spLocks/>
                  </p:cNvSpPr>
                  <p:nvPr/>
                </p:nvSpPr>
                <p:spPr bwMode="auto">
                  <a:xfrm flipH="1">
                    <a:off x="2200" y="2387"/>
                    <a:ext cx="45" cy="182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" name="Group 61"/>
              <p:cNvGrpSpPr>
                <a:grpSpLocks/>
              </p:cNvGrpSpPr>
              <p:nvPr/>
            </p:nvGrpSpPr>
            <p:grpSpPr bwMode="auto">
              <a:xfrm>
                <a:off x="3969" y="1162"/>
                <a:ext cx="1791" cy="1184"/>
                <a:chOff x="3969" y="1162"/>
                <a:chExt cx="1791" cy="1184"/>
              </a:xfrm>
            </p:grpSpPr>
            <p:grpSp>
              <p:nvGrpSpPr>
                <p:cNvPr id="24" name="Group 48"/>
                <p:cNvGrpSpPr>
                  <a:grpSpLocks/>
                </p:cNvGrpSpPr>
                <p:nvPr/>
              </p:nvGrpSpPr>
              <p:grpSpPr bwMode="auto">
                <a:xfrm>
                  <a:off x="3969" y="1480"/>
                  <a:ext cx="1406" cy="589"/>
                  <a:chOff x="3969" y="1480"/>
                  <a:chExt cx="1406" cy="589"/>
                </a:xfrm>
              </p:grpSpPr>
              <p:sp>
                <p:nvSpPr>
                  <p:cNvPr id="33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4468" y="1480"/>
                    <a:ext cx="90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4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69" y="1480"/>
                    <a:ext cx="499" cy="58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3969" y="2069"/>
                    <a:ext cx="131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6" name="Line 4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284" y="1480"/>
                    <a:ext cx="91" cy="58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" name="Line 49"/>
                <p:cNvSpPr>
                  <a:spLocks noChangeShapeType="1"/>
                </p:cNvSpPr>
                <p:nvPr/>
              </p:nvSpPr>
              <p:spPr bwMode="auto">
                <a:xfrm>
                  <a:off x="4468" y="1480"/>
                  <a:ext cx="816" cy="5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3969" y="1480"/>
                  <a:ext cx="1406" cy="589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4558" y="1842"/>
                  <a:ext cx="635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145</a:t>
                  </a:r>
                  <a:r>
                    <a:rPr lang="ru-RU" altLang="ru-RU" baseline="30000"/>
                    <a:t>0</a:t>
                  </a:r>
                  <a:endParaRPr lang="ru-RU" altLang="ru-RU"/>
                </a:p>
              </p:txBody>
            </p:sp>
            <p:sp>
              <p:nvSpPr>
                <p:cNvPr id="28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3969" y="2115"/>
                  <a:ext cx="40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Р</a:t>
                  </a:r>
                </a:p>
              </p:txBody>
            </p:sp>
            <p:sp>
              <p:nvSpPr>
                <p:cNvPr id="2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4332" y="1162"/>
                  <a:ext cx="27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Н</a:t>
                  </a:r>
                </a:p>
              </p:txBody>
            </p:sp>
            <p:sp>
              <p:nvSpPr>
                <p:cNvPr id="30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5193" y="2115"/>
                  <a:ext cx="567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Т</a:t>
                  </a:r>
                </a:p>
              </p:txBody>
            </p:sp>
            <p:sp>
              <p:nvSpPr>
                <p:cNvPr id="31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5284" y="1207"/>
                  <a:ext cx="181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ru-RU"/>
                    <a:t>L</a:t>
                  </a:r>
                  <a:endParaRPr lang="ru-RU" altLang="ru-RU"/>
                </a:p>
              </p:txBody>
            </p:sp>
            <p:sp>
              <p:nvSpPr>
                <p:cNvPr id="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4694" y="1480"/>
                  <a:ext cx="36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altLang="ru-RU"/>
                    <a:t>О</a:t>
                  </a:r>
                </a:p>
              </p:txBody>
            </p:sp>
          </p:grpSp>
        </p:grpSp>
      </p:grpSp>
      <p:grpSp>
        <p:nvGrpSpPr>
          <p:cNvPr id="56" name="Group 60"/>
          <p:cNvGrpSpPr>
            <a:grpSpLocks/>
          </p:cNvGrpSpPr>
          <p:nvPr/>
        </p:nvGrpSpPr>
        <p:grpSpPr bwMode="auto">
          <a:xfrm>
            <a:off x="485265" y="488398"/>
            <a:ext cx="7767781" cy="897913"/>
            <a:chOff x="305" y="436"/>
            <a:chExt cx="5328" cy="467"/>
          </a:xfrm>
        </p:grpSpPr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305" y="436"/>
              <a:ext cx="4989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400" b="1" i="1" dirty="0">
                  <a:solidFill>
                    <a:srgbClr val="FF0000"/>
                  </a:solidFill>
                </a:rPr>
                <a:t>Задача 1.</a:t>
              </a:r>
              <a:r>
                <a:rPr lang="ru-RU" altLang="ru-RU" sz="2400" dirty="0">
                  <a:solidFill>
                    <a:srgbClr val="FF0000"/>
                  </a:solidFill>
                </a:rPr>
                <a:t> </a:t>
              </a:r>
              <a:r>
                <a:rPr lang="ru-RU" altLang="ru-RU" sz="2000" b="1" dirty="0">
                  <a:solidFill>
                    <a:srgbClr val="FF0000"/>
                  </a:solidFill>
                </a:rPr>
                <a:t>Определите по рисункам:</a:t>
              </a:r>
            </a:p>
          </p:txBody>
        </p:sp>
        <p:graphicFrame>
          <p:nvGraphicFramePr>
            <p:cNvPr id="58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5601971"/>
                </p:ext>
              </p:extLst>
            </p:nvPr>
          </p:nvGraphicFramePr>
          <p:xfrm>
            <a:off x="553" y="676"/>
            <a:ext cx="5080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Формула" r:id="rId3" imgW="3619440" imgH="203040" progId="Equation.3">
                    <p:embed/>
                  </p:oleObj>
                </mc:Choice>
                <mc:Fallback>
                  <p:oleObj name="Формула" r:id="rId3" imgW="36194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3" y="676"/>
                          <a:ext cx="5080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5312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9"/>
          <p:cNvSpPr>
            <a:spLocks noChangeArrowheads="1" noChangeShapeType="1" noTextEdit="1"/>
          </p:cNvSpPr>
          <p:nvPr/>
        </p:nvSpPr>
        <p:spPr bwMode="auto">
          <a:xfrm rot="5400000">
            <a:off x="-1512093" y="2745581"/>
            <a:ext cx="4967288" cy="5746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B2B2B2">
                      <a:alpha val="80000"/>
                    </a:srgbClr>
                  </a:outerShdw>
                </a:effectLst>
                <a:latin typeface="Arial"/>
                <a:cs typeface="Arial"/>
              </a:rPr>
              <a:t>Какие углы?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268538" y="1700213"/>
            <a:ext cx="5400675" cy="2449512"/>
            <a:chOff x="1202" y="1207"/>
            <a:chExt cx="3402" cy="1543"/>
          </a:xfrm>
        </p:grpSpPr>
        <p:sp>
          <p:nvSpPr>
            <p:cNvPr id="4" name="Oval 10"/>
            <p:cNvSpPr>
              <a:spLocks noChangeArrowheads="1"/>
            </p:cNvSpPr>
            <p:nvPr/>
          </p:nvSpPr>
          <p:spPr bwMode="auto">
            <a:xfrm>
              <a:off x="1202" y="1298"/>
              <a:ext cx="1452" cy="1452"/>
            </a:xfrm>
            <a:prstGeom prst="ellipse">
              <a:avLst/>
            </a:prstGeom>
            <a:solidFill>
              <a:srgbClr val="FFFF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Line 14"/>
            <p:cNvSpPr>
              <a:spLocks noChangeShapeType="1"/>
            </p:cNvSpPr>
            <p:nvPr/>
          </p:nvSpPr>
          <p:spPr bwMode="auto">
            <a:xfrm flipH="1">
              <a:off x="1701" y="1979"/>
              <a:ext cx="181" cy="36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23"/>
            <p:cNvGrpSpPr>
              <a:grpSpLocks/>
            </p:cNvGrpSpPr>
            <p:nvPr/>
          </p:nvGrpSpPr>
          <p:grpSpPr bwMode="auto">
            <a:xfrm>
              <a:off x="3152" y="1207"/>
              <a:ext cx="1452" cy="1452"/>
              <a:chOff x="3152" y="1207"/>
              <a:chExt cx="1452" cy="1452"/>
            </a:xfrm>
          </p:grpSpPr>
          <p:sp>
            <p:nvSpPr>
              <p:cNvPr id="8" name="Oval 11"/>
              <p:cNvSpPr>
                <a:spLocks noChangeArrowheads="1"/>
              </p:cNvSpPr>
              <p:nvPr/>
            </p:nvSpPr>
            <p:spPr bwMode="auto">
              <a:xfrm>
                <a:off x="3152" y="1207"/>
                <a:ext cx="1452" cy="1452"/>
              </a:xfrm>
              <a:prstGeom prst="ellipse">
                <a:avLst/>
              </a:prstGeom>
              <a:solidFill>
                <a:srgbClr val="FFFFFF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Line 15"/>
              <p:cNvSpPr>
                <a:spLocks noChangeShapeType="1"/>
              </p:cNvSpPr>
              <p:nvPr/>
            </p:nvSpPr>
            <p:spPr bwMode="auto">
              <a:xfrm flipH="1" flipV="1">
                <a:off x="3606" y="1706"/>
                <a:ext cx="317" cy="22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>
                <a:off x="3923" y="1933"/>
                <a:ext cx="0" cy="635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" name="Line 17"/>
            <p:cNvSpPr>
              <a:spLocks noChangeShapeType="1"/>
            </p:cNvSpPr>
            <p:nvPr/>
          </p:nvSpPr>
          <p:spPr bwMode="auto">
            <a:xfrm flipV="1">
              <a:off x="1882" y="1344"/>
              <a:ext cx="0" cy="63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835150" y="4480434"/>
            <a:ext cx="63357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Какой величины углы между стрелками?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1835150" y="5516563"/>
            <a:ext cx="59769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Какие углы составляют между собой стрелки часов на рисунке? Порассуждайте, транспортира-то нет!</a:t>
            </a:r>
          </a:p>
          <a:p>
            <a:pPr>
              <a:spcBef>
                <a:spcPct val="0"/>
              </a:spcBef>
            </a:pPr>
            <a:r>
              <a:rPr lang="ru-RU" altLang="ru-RU"/>
              <a:t>             (Я. И. Перельман «Живая математика»)</a:t>
            </a:r>
          </a:p>
        </p:txBody>
      </p:sp>
    </p:spTree>
    <p:extLst>
      <p:ext uri="{BB962C8B-B14F-4D97-AF65-F5344CB8AC3E}">
        <p14:creationId xmlns:p14="http://schemas.microsoft.com/office/powerpoint/2010/main" val="41262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13544" y="1384300"/>
            <a:ext cx="7829550" cy="4708525"/>
            <a:chOff x="397" y="528"/>
            <a:chExt cx="4932" cy="2966"/>
          </a:xfrm>
        </p:grpSpPr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397" y="528"/>
              <a:ext cx="4763" cy="15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b="1" dirty="0" smtClean="0">
                  <a:solidFill>
                    <a:prstClr val="black"/>
                  </a:solidFill>
                  <a:latin typeface="Comic Sans MS" pitchFamily="66" charset="0"/>
                </a:rPr>
                <a:t>Если при выполнении обучающей самостоятельной работы у Вас возникали затруднения или Вы не успели полностью выполнить эту работу, тогда Ваше домашнее задание: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Tx/>
                <a:buAutoNum type="arabicPeriod"/>
              </a:pPr>
              <a:r>
                <a:rPr lang="ru-RU" altLang="ru-RU" dirty="0" smtClean="0">
                  <a:solidFill>
                    <a:srgbClr val="FF0000"/>
                  </a:solidFill>
                  <a:latin typeface="Comic Sans MS" pitchFamily="66" charset="0"/>
                </a:rPr>
                <a:t>знать определения смежных и вертикальных углов;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Tx/>
                <a:buAutoNum type="arabicPeriod"/>
              </a:pPr>
              <a:r>
                <a:rPr lang="ru-RU" altLang="ru-RU" dirty="0" smtClean="0">
                  <a:solidFill>
                    <a:srgbClr val="FF0000"/>
                  </a:solidFill>
                  <a:latin typeface="Comic Sans MS" pitchFamily="66" charset="0"/>
                </a:rPr>
                <a:t> знать и уметь доказывать свойства смежных и вертикальных углов;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FF00"/>
                </a:buClr>
                <a:buFontTx/>
                <a:buAutoNum type="arabicPeriod"/>
              </a:pPr>
              <a:r>
                <a:rPr lang="ru-RU" altLang="ru-RU" dirty="0" smtClean="0">
                  <a:solidFill>
                    <a:srgbClr val="FF0000"/>
                  </a:solidFill>
                  <a:latin typeface="Comic Sans MS" pitchFamily="66" charset="0"/>
                </a:rPr>
                <a:t>№1, №2, №3, №7 (учебник, с.30-31).</a:t>
              </a:r>
            </a:p>
          </p:txBody>
        </p:sp>
        <p:sp>
          <p:nvSpPr>
            <p:cNvPr id="4" name="Text Box 6"/>
            <p:cNvSpPr txBox="1">
              <a:spLocks noChangeArrowheads="1"/>
            </p:cNvSpPr>
            <p:nvPr/>
          </p:nvSpPr>
          <p:spPr bwMode="auto">
            <a:xfrm>
              <a:off x="431" y="2069"/>
              <a:ext cx="4898" cy="1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8001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2573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7145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1717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b="1" dirty="0" smtClean="0">
                  <a:solidFill>
                    <a:prstClr val="black"/>
                  </a:solidFill>
                  <a:latin typeface="Comic Sans MS" pitchFamily="66" charset="0"/>
                </a:rPr>
                <a:t>Если при выполнении заданий Вы не испытывали затруднений и полностью справились с обучающей самостоятельной работой, тогда Ваше домашнее задание:</a:t>
              </a:r>
            </a:p>
            <a:p>
              <a:pPr fontAlgn="base">
                <a:spcBef>
                  <a:spcPct val="3000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</a:rPr>
                <a:t>1) знать и уметь доказывать свойства смежных и вертикальных углов;</a:t>
              </a:r>
            </a:p>
            <a:p>
              <a:pPr fontAlgn="base">
                <a:spcBef>
                  <a:spcPct val="3000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</a:rPr>
                <a:t>2) знать определения смежных и вертикальных углов;</a:t>
              </a:r>
            </a:p>
            <a:p>
              <a:pPr fontAlgn="base">
                <a:spcBef>
                  <a:spcPct val="30000"/>
                </a:spcBef>
                <a:spcAft>
                  <a:spcPct val="0"/>
                </a:spcAft>
              </a:pPr>
              <a:r>
                <a:rPr lang="ru-RU" altLang="ru-RU" dirty="0" smtClean="0">
                  <a:solidFill>
                    <a:srgbClr val="C00000"/>
                  </a:solidFill>
                  <a:latin typeface="Comic Sans MS" pitchFamily="66" charset="0"/>
                </a:rPr>
                <a:t>3) №4(3), №5, №6(1), №8 (учебник, с.30-31).</a:t>
              </a:r>
            </a:p>
          </p:txBody>
        </p:sp>
      </p:grp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5100" y="250825"/>
            <a:ext cx="612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>
          <a:xfrm>
            <a:off x="685800" y="152400"/>
            <a:ext cx="6870700" cy="46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Домашнее задание</a:t>
            </a:r>
            <a:endParaRPr kumimoji="0" lang="ru-RU" altLang="ru-R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5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851275" y="5445125"/>
            <a:ext cx="38893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b="1" i="1" smtClean="0">
                <a:solidFill>
                  <a:prstClr val="black"/>
                </a:solidFill>
                <a:latin typeface="Comic Sans MS" pitchFamily="66" charset="0"/>
              </a:rPr>
              <a:t>Козьма Прутков</a:t>
            </a:r>
          </a:p>
        </p:txBody>
      </p:sp>
      <p:sp>
        <p:nvSpPr>
          <p:cNvPr id="3" name="WordArt 8"/>
          <p:cNvSpPr>
            <a:spLocks noChangeArrowheads="1" noChangeShapeType="1" noTextEdit="1"/>
          </p:cNvSpPr>
          <p:nvPr/>
        </p:nvSpPr>
        <p:spPr bwMode="auto">
          <a:xfrm>
            <a:off x="468313" y="620713"/>
            <a:ext cx="7488237" cy="3332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FFCC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Отыщи сему начало,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3600" kern="10" smtClean="0">
                <a:solidFill>
                  <a:srgbClr val="FFCC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ты многое поймешь</a:t>
            </a:r>
          </a:p>
        </p:txBody>
      </p:sp>
      <p:sp>
        <p:nvSpPr>
          <p:cNvPr id="4" name="Rectangle 1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284956" y="563439"/>
            <a:ext cx="8297863" cy="5616575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39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643438" y="1557338"/>
            <a:ext cx="2233612" cy="4110037"/>
            <a:chOff x="1927" y="981"/>
            <a:chExt cx="1407" cy="2589"/>
          </a:xfrm>
        </p:grpSpPr>
        <p:sp>
          <p:nvSpPr>
            <p:cNvPr id="3" name="Line 5"/>
            <p:cNvSpPr>
              <a:spLocks noChangeShapeType="1"/>
            </p:cNvSpPr>
            <p:nvPr/>
          </p:nvSpPr>
          <p:spPr bwMode="auto">
            <a:xfrm>
              <a:off x="1927" y="1071"/>
              <a:ext cx="1271" cy="2359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H="1">
              <a:off x="2018" y="1026"/>
              <a:ext cx="1180" cy="2449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5" name="Text Box 7"/>
            <p:cNvSpPr txBox="1">
              <a:spLocks noChangeArrowheads="1"/>
            </p:cNvSpPr>
            <p:nvPr/>
          </p:nvSpPr>
          <p:spPr bwMode="auto">
            <a:xfrm>
              <a:off x="2018" y="98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L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2426" y="1790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O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2835" y="1026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D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109" y="3294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S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2925" y="3339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N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755650" y="0"/>
            <a:ext cx="68707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spcBef>
                <a:spcPct val="0"/>
              </a:spcBef>
              <a:defRPr sz="4400">
                <a:solidFill>
                  <a:schemeClr val="tx1"/>
                </a:solidFill>
                <a:latin typeface="Comic Sans MS" pitchFamily="66" charset="0"/>
              </a:defRPr>
            </a:lvl1pPr>
            <a:lvl2pPr algn="ctr">
              <a:spcBef>
                <a:spcPct val="0"/>
              </a:spcBef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>
              <a:spcBef>
                <a:spcPct val="0"/>
              </a:spcBef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>
              <a:spcBef>
                <a:spcPct val="0"/>
              </a:spcBef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>
              <a:spcBef>
                <a:spcPct val="0"/>
              </a:spcBef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Если правильно, то</a:t>
            </a:r>
            <a:r>
              <a:rPr kumimoji="0" lang="ru-RU" alt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/>
                <a:uLnTx/>
                <a:uFillTx/>
                <a:latin typeface="Comic Sans MS" pitchFamily="66" charset="0"/>
              </a:rPr>
              <a:t>…</a:t>
            </a:r>
          </a:p>
        </p:txBody>
      </p:sp>
      <p:grpSp>
        <p:nvGrpSpPr>
          <p:cNvPr id="11" name="Group 17"/>
          <p:cNvGrpSpPr>
            <a:grpSpLocks/>
          </p:cNvGrpSpPr>
          <p:nvPr/>
        </p:nvGrpSpPr>
        <p:grpSpPr bwMode="auto">
          <a:xfrm>
            <a:off x="755650" y="1341438"/>
            <a:ext cx="3079750" cy="1806575"/>
            <a:chOff x="476" y="845"/>
            <a:chExt cx="1940" cy="1138"/>
          </a:xfrm>
        </p:grpSpPr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476" y="845"/>
              <a:ext cx="19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LOD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и 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DON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смежные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76" y="1752"/>
              <a:ext cx="19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SON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и 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DON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смежные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76" y="1162"/>
              <a:ext cx="18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LOD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и 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LOS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смежные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476" y="1480"/>
              <a:ext cx="19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SON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и 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SOL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смежные</a:t>
              </a:r>
            </a:p>
          </p:txBody>
        </p:sp>
      </p:grpSp>
      <p:grpSp>
        <p:nvGrpSpPr>
          <p:cNvPr id="16" name="Group 23"/>
          <p:cNvGrpSpPr>
            <a:grpSpLocks/>
          </p:cNvGrpSpPr>
          <p:nvPr/>
        </p:nvGrpSpPr>
        <p:grpSpPr bwMode="auto">
          <a:xfrm>
            <a:off x="684213" y="4076700"/>
            <a:ext cx="3960812" cy="869950"/>
            <a:chOff x="476" y="2115"/>
            <a:chExt cx="2495" cy="548"/>
          </a:xfrm>
        </p:grpSpPr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476" y="2115"/>
              <a:ext cx="24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LOD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и 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SON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вертикальные</a:t>
              </a:r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76" y="2432"/>
              <a:ext cx="22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LOS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и 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DON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вертикальные</a:t>
              </a:r>
            </a:p>
          </p:txBody>
        </p:sp>
      </p:grp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611188" y="3573463"/>
            <a:ext cx="338455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0" name="Rectangle 2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11189" y="908721"/>
            <a:ext cx="7345362" cy="5041230"/>
          </a:xfrm>
          <a:prstGeom prst="rect">
            <a:avLst/>
          </a:prstGeom>
          <a:noFill/>
          <a:ln w="9525" algn="ctr">
            <a:solidFill>
              <a:sysClr val="windowText" lastClr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3" name="Text Box 3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9577311" y="5295114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58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19438" y="1064687"/>
            <a:ext cx="7696200" cy="457835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altLang="ru-RU" sz="2800" smtClean="0"/>
              <a:t>Определение смежных углов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Построение смежных углов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Свойство смежных углов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Пример оформления задачи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Вертикальные углы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Свойство вертикальных углов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Построение вертикальных углов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Пример оформления задачи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Приложения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Домашнее задание</a:t>
            </a:r>
            <a:endParaRPr lang="ru-RU" altLang="ru-RU" sz="28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216993" y="202406"/>
            <a:ext cx="6870700" cy="75565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4000" dirty="0" smtClean="0">
                <a:solidFill>
                  <a:srgbClr val="FF0000"/>
                </a:solidFill>
              </a:rPr>
              <a:t>План</a:t>
            </a:r>
            <a:endParaRPr lang="ru-RU" alt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329406" y="200918"/>
            <a:ext cx="6870700" cy="14049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4000" dirty="0" smtClean="0">
                <a:solidFill>
                  <a:srgbClr val="FF0000"/>
                </a:solidFill>
              </a:rPr>
              <a:t>Определение смежных углов</a:t>
            </a:r>
            <a:endParaRPr lang="ru-RU" altLang="ru-RU" sz="4000" dirty="0">
              <a:solidFill>
                <a:srgbClr val="FF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0825" y="1628775"/>
            <a:ext cx="4033838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800" u="sng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CC00"/>
                </a:solidFill>
              </a:rPr>
              <a:t>Определение</a:t>
            </a:r>
            <a:r>
              <a:rPr lang="ru-RU" altLang="ru-RU" sz="2800" u="sng" dirty="0">
                <a:solidFill>
                  <a:srgbClr val="FFCC00"/>
                </a:solidFill>
              </a:rPr>
              <a:t>.</a:t>
            </a:r>
            <a:r>
              <a:rPr lang="ru-RU" altLang="ru-RU" sz="2800" dirty="0"/>
              <a:t> Два угла называются </a:t>
            </a:r>
            <a:r>
              <a:rPr lang="ru-RU" altLang="ru-RU" sz="2800" i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смежными</a:t>
            </a:r>
            <a:r>
              <a:rPr lang="ru-RU" altLang="ru-RU" sz="2800" dirty="0">
                <a:ln>
                  <a:solidFill>
                    <a:srgbClr val="FF0000"/>
                  </a:solidFill>
                </a:ln>
              </a:rPr>
              <a:t>, </a:t>
            </a:r>
            <a:r>
              <a:rPr lang="ru-RU" altLang="ru-RU" sz="2800" dirty="0"/>
              <a:t>если у них одна сторона общая, а другие стороны этих углов являются дополнительными полупрямыми.</a:t>
            </a: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867400" y="1196975"/>
            <a:ext cx="576263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6443663" y="1341438"/>
            <a:ext cx="1512887" cy="172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6443663" y="3068638"/>
            <a:ext cx="649287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5364163" y="1052513"/>
            <a:ext cx="3529012" cy="3895725"/>
            <a:chOff x="3379" y="663"/>
            <a:chExt cx="2223" cy="2454"/>
          </a:xfrm>
        </p:grpSpPr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379" y="663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А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 flipV="1">
              <a:off x="3878" y="1477"/>
              <a:ext cx="3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О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967" y="799"/>
              <a:ext cx="6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В</a:t>
              </a: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4150" y="2886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С</a:t>
              </a:r>
            </a:p>
          </p:txBody>
        </p:sp>
      </p:grp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3924300" y="5300663"/>
            <a:ext cx="4608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276600" y="5516563"/>
            <a:ext cx="50403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995738" y="5661025"/>
            <a:ext cx="3960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3132138" y="5445125"/>
            <a:ext cx="532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6" name="Text Box 31"/>
          <p:cNvSpPr txBox="1">
            <a:spLocks noChangeArrowheads="1"/>
          </p:cNvSpPr>
          <p:nvPr/>
        </p:nvSpPr>
        <p:spPr bwMode="auto">
          <a:xfrm>
            <a:off x="4643438" y="5516563"/>
            <a:ext cx="4105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400">
                <a:sym typeface="Symbol" pitchFamily="18" charset="2"/>
              </a:rPr>
              <a:t>ВОА  и ВОС  </a:t>
            </a:r>
            <a:r>
              <a:rPr lang="ru-RU" altLang="ru-RU" sz="2400" i="1">
                <a:sym typeface="Symbol" pitchFamily="18" charset="2"/>
              </a:rPr>
              <a:t>смежные</a:t>
            </a:r>
          </a:p>
        </p:txBody>
      </p:sp>
    </p:spTree>
    <p:extLst>
      <p:ext uri="{BB962C8B-B14F-4D97-AF65-F5344CB8AC3E}">
        <p14:creationId xmlns:p14="http://schemas.microsoft.com/office/powerpoint/2010/main" val="998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animBg="1"/>
      <p:bldP spid="5" grpId="0" animBg="1"/>
      <p:bldP spid="6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dirty="0" smtClean="0">
                <a:solidFill>
                  <a:srgbClr val="C00000"/>
                </a:solidFill>
              </a:rPr>
              <a:t>Построение смежных углов</a:t>
            </a:r>
            <a:endParaRPr lang="ru-RU" altLang="ru-RU" dirty="0">
              <a:solidFill>
                <a:srgbClr val="C00000"/>
              </a:solidFill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331913" y="2852738"/>
            <a:ext cx="1295400" cy="1657350"/>
            <a:chOff x="839" y="1752"/>
            <a:chExt cx="816" cy="1044"/>
          </a:xfrm>
        </p:grpSpPr>
        <p:sp>
          <p:nvSpPr>
            <p:cNvPr id="4" name="Line 9"/>
            <p:cNvSpPr>
              <a:spLocks noChangeShapeType="1"/>
            </p:cNvSpPr>
            <p:nvPr/>
          </p:nvSpPr>
          <p:spPr bwMode="auto">
            <a:xfrm>
              <a:off x="839" y="1752"/>
              <a:ext cx="544" cy="10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1383" y="2478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K</a:t>
              </a:r>
              <a:endParaRPr lang="ru-RU" alt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5003800" y="1341438"/>
            <a:ext cx="2808288" cy="1727200"/>
            <a:chOff x="3152" y="845"/>
            <a:chExt cx="1769" cy="1088"/>
          </a:xfrm>
        </p:grpSpPr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470" y="981"/>
              <a:ext cx="499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Line 12"/>
            <p:cNvSpPr>
              <a:spLocks noChangeShapeType="1"/>
            </p:cNvSpPr>
            <p:nvPr/>
          </p:nvSpPr>
          <p:spPr bwMode="auto">
            <a:xfrm flipH="1">
              <a:off x="3969" y="935"/>
              <a:ext cx="952" cy="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3152" y="98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F</a:t>
              </a:r>
              <a:endParaRPr lang="ru-RU" altLang="ru-RU"/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3878" y="161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4422" y="845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P</a:t>
              </a:r>
              <a:endParaRPr lang="ru-RU" altLang="ru-RU"/>
            </a:p>
          </p:txBody>
        </p:sp>
      </p:grpSp>
      <p:grpSp>
        <p:nvGrpSpPr>
          <p:cNvPr id="12" name="Group 69"/>
          <p:cNvGrpSpPr>
            <a:grpSpLocks/>
          </p:cNvGrpSpPr>
          <p:nvPr/>
        </p:nvGrpSpPr>
        <p:grpSpPr bwMode="auto">
          <a:xfrm>
            <a:off x="5219700" y="3068638"/>
            <a:ext cx="1081088" cy="1374775"/>
            <a:chOff x="3288" y="1933"/>
            <a:chExt cx="681" cy="866"/>
          </a:xfrm>
        </p:grpSpPr>
        <p:sp>
          <p:nvSpPr>
            <p:cNvPr id="13" name="Line 16"/>
            <p:cNvSpPr>
              <a:spLocks noChangeShapeType="1"/>
            </p:cNvSpPr>
            <p:nvPr/>
          </p:nvSpPr>
          <p:spPr bwMode="auto">
            <a:xfrm flipH="1">
              <a:off x="3288" y="1933"/>
              <a:ext cx="681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3334" y="2568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D</a:t>
              </a:r>
              <a:endParaRPr lang="ru-RU" altLang="ru-RU"/>
            </a:p>
          </p:txBody>
        </p:sp>
      </p:grpSp>
      <p:sp>
        <p:nvSpPr>
          <p:cNvPr id="15" name="Text Box 61"/>
          <p:cNvSpPr txBox="1">
            <a:spLocks noChangeArrowheads="1"/>
          </p:cNvSpPr>
          <p:nvPr/>
        </p:nvSpPr>
        <p:spPr bwMode="auto">
          <a:xfrm>
            <a:off x="422838" y="4581525"/>
            <a:ext cx="4176712" cy="847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300000"/>
              </a:lnSpc>
            </a:pPr>
            <a:r>
              <a:rPr lang="ru-RU" altLang="ru-RU" sz="2000" dirty="0" smtClean="0">
                <a:sym typeface="Symbol" pitchFamily="18" charset="2"/>
              </a:rPr>
              <a:t>   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</a:t>
            </a:r>
            <a:r>
              <a:rPr lang="en-US" altLang="ru-RU" sz="2000" dirty="0" smtClean="0"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POF  </a:t>
            </a:r>
            <a:r>
              <a:rPr lang="ru-RU" altLang="ru-RU" sz="2000" dirty="0" smtClean="0"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и  </a:t>
            </a:r>
            <a:r>
              <a:rPr lang="en-US" altLang="ru-RU" sz="2000" dirty="0"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POK  </a:t>
            </a:r>
            <a:r>
              <a:rPr lang="ru-RU" altLang="ru-RU" sz="2000" i="1" dirty="0">
                <a:solidFill>
                  <a:schemeClr val="tx2">
                    <a:lumMod val="50000"/>
                  </a:schemeClr>
                </a:solidFill>
                <a:sym typeface="Symbol" pitchFamily="18" charset="2"/>
              </a:rPr>
              <a:t>смежные</a:t>
            </a:r>
            <a:endParaRPr lang="en-US" altLang="ru-RU" sz="2000" i="1" dirty="0">
              <a:solidFill>
                <a:schemeClr val="tx2">
                  <a:lumMod val="50000"/>
                </a:schemeClr>
              </a:solidFill>
              <a:sym typeface="Symbol" pitchFamily="18" charset="2"/>
            </a:endParaRPr>
          </a:p>
        </p:txBody>
      </p:sp>
      <p:sp>
        <p:nvSpPr>
          <p:cNvPr id="16" name="Text Box 66"/>
          <p:cNvSpPr txBox="1">
            <a:spLocks noChangeArrowheads="1"/>
          </p:cNvSpPr>
          <p:nvPr/>
        </p:nvSpPr>
        <p:spPr bwMode="auto">
          <a:xfrm>
            <a:off x="4716463" y="4581525"/>
            <a:ext cx="3743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dirty="0">
                <a:sym typeface="Symbol" pitchFamily="18" charset="2"/>
              </a:rPr>
              <a:t></a:t>
            </a:r>
            <a:r>
              <a:rPr lang="en-US" altLang="ru-RU" sz="2000" dirty="0">
                <a:sym typeface="Symbol" pitchFamily="18" charset="2"/>
              </a:rPr>
              <a:t>FOP  </a:t>
            </a:r>
            <a:r>
              <a:rPr lang="ru-RU" altLang="ru-RU" sz="2000" dirty="0">
                <a:sym typeface="Symbol" pitchFamily="18" charset="2"/>
              </a:rPr>
              <a:t>и  </a:t>
            </a:r>
            <a:r>
              <a:rPr lang="en-US" altLang="ru-RU" sz="2000" dirty="0">
                <a:sym typeface="Symbol" pitchFamily="18" charset="2"/>
              </a:rPr>
              <a:t>FOD  </a:t>
            </a:r>
            <a:r>
              <a:rPr lang="ru-RU" altLang="ru-RU" sz="2000" i="1" dirty="0">
                <a:sym typeface="Symbol" pitchFamily="18" charset="2"/>
              </a:rPr>
              <a:t>смежные</a:t>
            </a:r>
            <a:endParaRPr lang="en-US" altLang="ru-RU" sz="2000" i="1" dirty="0">
              <a:sym typeface="Symbol" pitchFamily="18" charset="2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3425874" y="4316016"/>
            <a:ext cx="0" cy="559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3" name="Group 54"/>
          <p:cNvGrpSpPr>
            <a:grpSpLocks/>
          </p:cNvGrpSpPr>
          <p:nvPr/>
        </p:nvGrpSpPr>
        <p:grpSpPr bwMode="auto">
          <a:xfrm>
            <a:off x="0" y="1263650"/>
            <a:ext cx="3059113" cy="1593850"/>
            <a:chOff x="0" y="778"/>
            <a:chExt cx="1927" cy="1004"/>
          </a:xfrm>
        </p:grpSpPr>
        <p:sp>
          <p:nvSpPr>
            <p:cNvPr id="24" name="Line 4"/>
            <p:cNvSpPr>
              <a:spLocks noChangeShapeType="1"/>
            </p:cNvSpPr>
            <p:nvPr/>
          </p:nvSpPr>
          <p:spPr bwMode="auto">
            <a:xfrm>
              <a:off x="340" y="830"/>
              <a:ext cx="499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5"/>
            <p:cNvSpPr>
              <a:spLocks noChangeShapeType="1"/>
            </p:cNvSpPr>
            <p:nvPr/>
          </p:nvSpPr>
          <p:spPr bwMode="auto">
            <a:xfrm flipH="1">
              <a:off x="839" y="785"/>
              <a:ext cx="952" cy="9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0" y="778"/>
              <a:ext cx="249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dirty="0" smtClean="0"/>
                <a:t>    </a:t>
              </a:r>
              <a:r>
                <a:rPr lang="en-US" altLang="ru-RU" dirty="0" smtClean="0"/>
                <a:t>F</a:t>
              </a:r>
              <a:endParaRPr lang="ru-RU" altLang="ru-RU" dirty="0"/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793" y="1434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O</a:t>
              </a:r>
              <a:endParaRPr lang="ru-RU" altLang="ru-RU"/>
            </a:p>
          </p:txBody>
        </p:sp>
        <p:sp>
          <p:nvSpPr>
            <p:cNvPr id="28" name="Text Box 8"/>
            <p:cNvSpPr txBox="1">
              <a:spLocks noChangeArrowheads="1"/>
            </p:cNvSpPr>
            <p:nvPr/>
          </p:nvSpPr>
          <p:spPr bwMode="auto">
            <a:xfrm>
              <a:off x="1383" y="799"/>
              <a:ext cx="5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P</a:t>
              </a:r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212026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6870700" cy="7556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ru-RU" sz="4000" smtClean="0">
                <a:solidFill>
                  <a:srgbClr val="FF0000"/>
                </a:solidFill>
              </a:rPr>
              <a:t>C</a:t>
            </a:r>
            <a:r>
              <a:rPr lang="ru-RU" altLang="ru-RU" sz="4000" smtClean="0">
                <a:solidFill>
                  <a:srgbClr val="FF0000"/>
                </a:solidFill>
              </a:rPr>
              <a:t>войство смежных углов</a:t>
            </a:r>
            <a:endParaRPr lang="ru-RU" altLang="ru-RU" sz="4000" dirty="0">
              <a:solidFill>
                <a:srgbClr val="FF0000"/>
              </a:solidFill>
            </a:endParaRP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250825" y="981075"/>
            <a:ext cx="4357688" cy="2016125"/>
            <a:chOff x="158" y="618"/>
            <a:chExt cx="2745" cy="1270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V="1">
              <a:off x="204" y="709"/>
              <a:ext cx="2699" cy="11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567" y="709"/>
              <a:ext cx="1179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76" y="845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С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156" y="1117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О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58" y="1570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D</a:t>
              </a:r>
              <a:endParaRPr lang="ru-RU" altLang="ru-RU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245" y="618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F</a:t>
              </a:r>
              <a:endParaRPr lang="ru-RU" altLang="ru-RU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84663" y="1341438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1. Сколько углов изображено на рисунке? Какие это углы?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284663" y="2060575"/>
            <a:ext cx="4248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2. Существует ли какая-нибудь взаимосвязь между этими углами? (Вспомните свойство измерения углов).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284663" y="3284538"/>
            <a:ext cx="439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3. Как по-другому можно записать данное равенство? Почему?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284663" y="4149725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4. Для всякой ли пары смежных углов выполняется это равенство?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4284663" y="5013325"/>
            <a:ext cx="43910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/>
              <a:t>5. Данные равенства – математическая запись свойства смежных углов. Сформулируйте само свойство смежных углов.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0" y="3284538"/>
            <a:ext cx="4211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278607" y="4902199"/>
            <a:ext cx="3915569" cy="83099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altLang="ru-RU" sz="2400" b="1" i="1" u="sng" dirty="0" smtClean="0">
                <a:solidFill>
                  <a:srgbClr val="FFCC00"/>
                </a:solidFill>
              </a:rPr>
              <a:t>Сумма </a:t>
            </a:r>
            <a:r>
              <a:rPr lang="ru-RU" altLang="ru-RU" sz="2400" b="1" i="1" u="sng" dirty="0">
                <a:solidFill>
                  <a:srgbClr val="FFCC00"/>
                </a:solidFill>
              </a:rPr>
              <a:t>смежных углов    равна 180</a:t>
            </a:r>
            <a:r>
              <a:rPr lang="ru-RU" altLang="ru-RU" sz="2400" b="1" i="1" u="sng" baseline="30000" dirty="0">
                <a:solidFill>
                  <a:srgbClr val="FFCC00"/>
                </a:solidFill>
              </a:rPr>
              <a:t>0</a:t>
            </a:r>
            <a:endParaRPr lang="ru-RU" altLang="ru-RU" sz="2400" b="1" i="1" u="sng" dirty="0">
              <a:solidFill>
                <a:srgbClr val="FFCC00"/>
              </a:solidFill>
            </a:endParaRP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 flipV="1">
            <a:off x="1835150" y="2959100"/>
            <a:ext cx="26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endParaRPr lang="ru-RU" altLang="ru-RU"/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755650" y="2781300"/>
            <a:ext cx="3455988" cy="70167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sz="2000" b="1" dirty="0" smtClean="0">
                <a:solidFill>
                  <a:srgbClr val="FFFF00"/>
                </a:solidFill>
                <a:sym typeface="Symbol" pitchFamily="18" charset="2"/>
              </a:rPr>
              <a:t></a:t>
            </a:r>
            <a:r>
              <a:rPr lang="ru-RU" altLang="ru-RU" sz="2000" b="1" dirty="0">
                <a:solidFill>
                  <a:srgbClr val="FFFF00"/>
                </a:solidFill>
                <a:sym typeface="Symbol" pitchFamily="18" charset="2"/>
              </a:rPr>
              <a:t>С</a:t>
            </a:r>
            <a:r>
              <a:rPr lang="en-US" altLang="ru-RU" sz="2000" b="1" dirty="0">
                <a:solidFill>
                  <a:srgbClr val="FFFF00"/>
                </a:solidFill>
                <a:sym typeface="Symbol" pitchFamily="18" charset="2"/>
              </a:rPr>
              <a:t>OD  </a:t>
            </a:r>
            <a:r>
              <a:rPr lang="ru-RU" altLang="ru-RU" sz="2000" b="1" dirty="0">
                <a:solidFill>
                  <a:srgbClr val="FFFF00"/>
                </a:solidFill>
                <a:sym typeface="Symbol" pitchFamily="18" charset="2"/>
              </a:rPr>
              <a:t>и</a:t>
            </a:r>
            <a:r>
              <a:rPr lang="en-US" altLang="ru-RU" sz="2000" b="1" dirty="0">
                <a:solidFill>
                  <a:srgbClr val="FFFF00"/>
                </a:solidFill>
                <a:sym typeface="Symbol" pitchFamily="18" charset="2"/>
              </a:rPr>
              <a:t>  COF  </a:t>
            </a:r>
            <a:r>
              <a:rPr lang="ru-RU" altLang="ru-RU" sz="2000" b="1" dirty="0">
                <a:solidFill>
                  <a:srgbClr val="FFFF00"/>
                </a:solidFill>
                <a:sym typeface="Symbol" pitchFamily="18" charset="2"/>
              </a:rPr>
              <a:t>смежные, а</a:t>
            </a:r>
          </a:p>
          <a:p>
            <a:pPr>
              <a:spcBef>
                <a:spcPct val="0"/>
              </a:spcBef>
            </a:pPr>
            <a:r>
              <a:rPr lang="en-US" altLang="ru-RU" sz="2000" b="1" dirty="0">
                <a:solidFill>
                  <a:srgbClr val="FFFF00"/>
                </a:solidFill>
                <a:sym typeface="Symbol" pitchFamily="18" charset="2"/>
              </a:rPr>
              <a:t>DOF</a:t>
            </a:r>
            <a:r>
              <a:rPr lang="ru-RU" altLang="ru-RU" sz="2000" b="1" dirty="0">
                <a:solidFill>
                  <a:srgbClr val="FFFF00"/>
                </a:solidFill>
                <a:sym typeface="Symbol" pitchFamily="18" charset="2"/>
              </a:rPr>
              <a:t> – развернутый</a:t>
            </a:r>
            <a:endParaRPr lang="en-US" altLang="ru-RU" b="1" dirty="0">
              <a:solidFill>
                <a:srgbClr val="FFFF00"/>
              </a:solidFill>
              <a:sym typeface="Symbol" pitchFamily="18" charset="2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611188" y="3573463"/>
            <a:ext cx="3455987" cy="3968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ru-RU" altLang="ru-RU" sz="2000" b="1" dirty="0" smtClean="0">
                <a:solidFill>
                  <a:srgbClr val="FFFF00"/>
                </a:solidFill>
              </a:rPr>
              <a:t> </a:t>
            </a:r>
            <a:r>
              <a:rPr lang="ru-RU" altLang="ru-RU" sz="2000" b="1" dirty="0">
                <a:solidFill>
                  <a:srgbClr val="FFFF00"/>
                </a:solidFill>
                <a:sym typeface="Symbol" pitchFamily="18" charset="2"/>
              </a:rPr>
              <a:t></a:t>
            </a:r>
            <a:r>
              <a:rPr lang="en-US" altLang="ru-RU" sz="2000" b="1" dirty="0">
                <a:solidFill>
                  <a:srgbClr val="FFFF00"/>
                </a:solidFill>
                <a:sym typeface="Symbol" pitchFamily="18" charset="2"/>
              </a:rPr>
              <a:t>DOF=COD+COF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611188" y="4149725"/>
            <a:ext cx="3455987" cy="396875"/>
          </a:xfrm>
          <a:prstGeom prst="rect">
            <a:avLst/>
          </a:prstGeom>
          <a:solidFill>
            <a:srgbClr val="7030A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FFFF00"/>
                </a:solidFill>
              </a:rPr>
              <a:t>180</a:t>
            </a:r>
            <a:r>
              <a:rPr lang="en-US" altLang="ru-RU" sz="2000" b="1" dirty="0">
                <a:solidFill>
                  <a:srgbClr val="FFFF00"/>
                </a:solidFill>
              </a:rPr>
              <a:t>°</a:t>
            </a:r>
            <a:r>
              <a:rPr lang="ru-RU" altLang="ru-RU" sz="2000" b="1" dirty="0">
                <a:solidFill>
                  <a:srgbClr val="FFFF00"/>
                </a:solidFill>
              </a:rPr>
              <a:t>=</a:t>
            </a:r>
            <a:r>
              <a:rPr lang="ru-RU" altLang="ru-RU" sz="2000" b="1" dirty="0">
                <a:solidFill>
                  <a:srgbClr val="FFFF00"/>
                </a:solidFill>
                <a:sym typeface="Symbol" pitchFamily="18" charset="2"/>
              </a:rPr>
              <a:t>С</a:t>
            </a:r>
            <a:r>
              <a:rPr lang="en-US" altLang="ru-RU" sz="2000" b="1" dirty="0">
                <a:solidFill>
                  <a:srgbClr val="FFFF00"/>
                </a:solidFill>
                <a:sym typeface="Symbol" pitchFamily="18" charset="2"/>
              </a:rPr>
              <a:t>OD+COF</a:t>
            </a:r>
          </a:p>
        </p:txBody>
      </p:sp>
    </p:spTree>
    <p:extLst>
      <p:ext uri="{BB962C8B-B14F-4D97-AF65-F5344CB8AC3E}">
        <p14:creationId xmlns:p14="http://schemas.microsoft.com/office/powerpoint/2010/main" val="6247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19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4213" y="202406"/>
            <a:ext cx="6870700" cy="14168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dirty="0" smtClean="0">
                <a:solidFill>
                  <a:srgbClr val="FF0000"/>
                </a:solidFill>
              </a:rPr>
              <a:t>Пример оформления решения задачи</a:t>
            </a:r>
            <a:endParaRPr lang="ru-RU" altLang="ru-RU" dirty="0">
              <a:solidFill>
                <a:srgbClr val="FF0000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598" y="1268413"/>
            <a:ext cx="8243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000" b="1" i="1" dirty="0" smtClean="0"/>
              <a:t>Один </a:t>
            </a:r>
            <a:r>
              <a:rPr lang="ru-RU" altLang="ru-RU" sz="2000" b="1" i="1" dirty="0"/>
              <a:t>из смежных углов на 32</a:t>
            </a:r>
            <a:r>
              <a:rPr lang="ru-RU" altLang="ru-RU" sz="2000" b="1" i="1" baseline="30000" dirty="0"/>
              <a:t>0</a:t>
            </a:r>
            <a:r>
              <a:rPr lang="ru-RU" altLang="ru-RU" sz="2000" b="1" i="1" dirty="0"/>
              <a:t> больше другого. Найдите величину </a:t>
            </a:r>
            <a:r>
              <a:rPr lang="ru-RU" altLang="ru-RU" sz="2000" b="1" i="1" dirty="0" smtClean="0"/>
              <a:t>каждого </a:t>
            </a:r>
            <a:r>
              <a:rPr lang="ru-RU" altLang="ru-RU" sz="2000" b="1" i="1" dirty="0"/>
              <a:t>угла.</a:t>
            </a:r>
            <a:endParaRPr lang="ru-RU" altLang="ru-RU" sz="2000" b="1" i="1" baseline="30000" dirty="0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0" y="2185988"/>
            <a:ext cx="2987675" cy="2959100"/>
            <a:chOff x="0" y="1377"/>
            <a:chExt cx="1882" cy="1864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793" y="1377"/>
              <a:ext cx="0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158" y="1706"/>
              <a:ext cx="1543" cy="1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76" y="1422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К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748" y="242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О</a:t>
              </a: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0" y="3010"/>
              <a:ext cx="38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/>
                <a:t>М</a:t>
              </a: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655" y="1785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ru-RU"/>
                <a:t>N</a:t>
              </a:r>
              <a:endParaRPr lang="ru-RU" altLang="ru-RU"/>
            </a:p>
          </p:txBody>
        </p:sp>
      </p:grp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96850" y="425674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3708400" y="2599849"/>
            <a:ext cx="1295400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endParaRPr lang="ru-RU" altLang="ru-RU" b="1" dirty="0" smtClean="0">
              <a:solidFill>
                <a:srgbClr val="FFFF00"/>
              </a:solidFill>
            </a:endParaRPr>
          </a:p>
          <a:p>
            <a:endParaRPr lang="ru-RU" altLang="ru-RU" b="1" dirty="0">
              <a:solidFill>
                <a:srgbClr val="FFFF00"/>
              </a:solidFill>
            </a:endParaRPr>
          </a:p>
          <a:p>
            <a:endParaRPr lang="ru-RU" altLang="ru-RU" b="1" dirty="0" smtClean="0">
              <a:solidFill>
                <a:srgbClr val="FFFF00"/>
              </a:solidFill>
            </a:endParaRPr>
          </a:p>
          <a:p>
            <a:r>
              <a:rPr lang="ru-RU" altLang="ru-RU" b="1" dirty="0" smtClean="0">
                <a:solidFill>
                  <a:srgbClr val="FFFF00"/>
                </a:solidFill>
              </a:rPr>
              <a:t>Решение</a:t>
            </a:r>
            <a:r>
              <a:rPr lang="ru-RU" altLang="ru-RU" b="1" dirty="0">
                <a:solidFill>
                  <a:srgbClr val="FFFF00"/>
                </a:solidFill>
              </a:rPr>
              <a:t>:</a:t>
            </a: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Rectangle 30"/>
          <p:cNvSpPr>
            <a:spLocks noChangeArrowheads="1"/>
          </p:cNvSpPr>
          <p:nvPr/>
        </p:nvSpPr>
        <p:spPr bwMode="auto">
          <a:xfrm>
            <a:off x="0" y="2767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003800" y="1989138"/>
            <a:ext cx="34559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ym typeface="Symbol" pitchFamily="18" charset="2"/>
              </a:rPr>
              <a:t></a:t>
            </a:r>
            <a:r>
              <a:rPr lang="en-US" altLang="ru-RU">
                <a:sym typeface="Symbol" pitchFamily="18" charset="2"/>
              </a:rPr>
              <a:t>KOM  </a:t>
            </a:r>
            <a:r>
              <a:rPr lang="ru-RU" altLang="ru-RU">
                <a:sym typeface="Symbol" pitchFamily="18" charset="2"/>
              </a:rPr>
              <a:t>и  </a:t>
            </a:r>
            <a:r>
              <a:rPr lang="en-US" altLang="ru-RU">
                <a:sym typeface="Symbol" pitchFamily="18" charset="2"/>
              </a:rPr>
              <a:t>KON </a:t>
            </a:r>
            <a:r>
              <a:rPr lang="ru-RU" altLang="ru-RU">
                <a:sym typeface="Symbol" pitchFamily="18" charset="2"/>
              </a:rPr>
              <a:t>смежные,</a:t>
            </a:r>
          </a:p>
          <a:p>
            <a:r>
              <a:rPr lang="ru-RU" altLang="ru-RU">
                <a:sym typeface="Symbol" pitchFamily="18" charset="2"/>
              </a:rPr>
              <a:t></a:t>
            </a:r>
            <a:r>
              <a:rPr lang="en-US" altLang="ru-RU">
                <a:sym typeface="Symbol" pitchFamily="18" charset="2"/>
              </a:rPr>
              <a:t>KOM  </a:t>
            </a:r>
            <a:r>
              <a:rPr lang="ru-RU" altLang="ru-RU">
                <a:sym typeface="Symbol" pitchFamily="18" charset="2"/>
              </a:rPr>
              <a:t>-  </a:t>
            </a:r>
            <a:r>
              <a:rPr lang="en-US" altLang="ru-RU">
                <a:sym typeface="Symbol" pitchFamily="18" charset="2"/>
              </a:rPr>
              <a:t>KON</a:t>
            </a:r>
            <a:r>
              <a:rPr lang="ru-RU" altLang="ru-RU">
                <a:sym typeface="Symbol" pitchFamily="18" charset="2"/>
              </a:rPr>
              <a:t> = 32</a:t>
            </a:r>
            <a:r>
              <a:rPr lang="en-US" altLang="ru-RU">
                <a:sym typeface="Symbol" pitchFamily="18" charset="2"/>
              </a:rPr>
              <a:t>°</a:t>
            </a:r>
            <a:r>
              <a:rPr lang="ru-RU" altLang="ru-RU">
                <a:sym typeface="Symbol" pitchFamily="18" charset="2"/>
              </a:rPr>
              <a:t>.</a:t>
            </a:r>
            <a:endParaRPr lang="en-US" altLang="ru-RU">
              <a:sym typeface="Symbol" pitchFamily="18" charset="2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3689350" y="1989138"/>
            <a:ext cx="1079500" cy="3667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ru-RU" altLang="ru-RU" dirty="0" smtClean="0">
                <a:solidFill>
                  <a:srgbClr val="FFFF00"/>
                </a:solidFill>
              </a:rPr>
              <a:t>Дано:</a:t>
            </a:r>
            <a:endParaRPr lang="ru-RU" altLang="ru-RU" dirty="0">
              <a:solidFill>
                <a:srgbClr val="FFFF00"/>
              </a:solidFill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3708400" y="2708275"/>
            <a:ext cx="1150938" cy="366713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FFFF00"/>
                </a:solidFill>
              </a:rPr>
              <a:t>Найти:</a:t>
            </a: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5076825" y="2997200"/>
            <a:ext cx="2735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5003800" y="3059113"/>
            <a:ext cx="3313113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endParaRPr lang="ru-RU" altLang="ru-RU"/>
          </a:p>
        </p:txBody>
      </p:sp>
      <p:sp>
        <p:nvSpPr>
          <p:cNvPr id="22" name="Text Box 51"/>
          <p:cNvSpPr txBox="1">
            <a:spLocks noChangeArrowheads="1"/>
          </p:cNvSpPr>
          <p:nvPr/>
        </p:nvSpPr>
        <p:spPr bwMode="auto">
          <a:xfrm>
            <a:off x="5003800" y="2781300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sym typeface="Symbol" pitchFamily="18" charset="2"/>
              </a:rPr>
              <a:t></a:t>
            </a:r>
            <a:r>
              <a:rPr lang="en-US" altLang="ru-RU">
                <a:sym typeface="Symbol" pitchFamily="18" charset="2"/>
              </a:rPr>
              <a:t>KOM  </a:t>
            </a:r>
            <a:r>
              <a:rPr lang="ru-RU" altLang="ru-RU">
                <a:sym typeface="Symbol" pitchFamily="18" charset="2"/>
              </a:rPr>
              <a:t>,  </a:t>
            </a:r>
            <a:r>
              <a:rPr lang="en-US" altLang="ru-RU">
                <a:sym typeface="Symbol" pitchFamily="18" charset="2"/>
              </a:rPr>
              <a:t>KON</a:t>
            </a:r>
            <a:r>
              <a:rPr lang="ru-RU" altLang="ru-RU">
                <a:sym typeface="Symbol" pitchFamily="18" charset="2"/>
              </a:rPr>
              <a:t> .</a:t>
            </a: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1763713" y="4208463"/>
            <a:ext cx="6683459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dirty="0"/>
              <a:t>Пусть </a:t>
            </a:r>
            <a:r>
              <a:rPr lang="ru-RU" altLang="ru-RU" dirty="0">
                <a:sym typeface="Symbol" pitchFamily="18" charset="2"/>
              </a:rPr>
              <a:t>КО</a:t>
            </a:r>
            <a:r>
              <a:rPr lang="en-US" altLang="ru-RU" dirty="0">
                <a:sym typeface="Symbol" pitchFamily="18" charset="2"/>
              </a:rPr>
              <a:t>N</a:t>
            </a:r>
            <a:r>
              <a:rPr lang="ru-RU" altLang="ru-RU" dirty="0">
                <a:sym typeface="Symbol" pitchFamily="18" charset="2"/>
              </a:rPr>
              <a:t> =</a:t>
            </a:r>
            <a:r>
              <a:rPr lang="en-US" altLang="ru-RU" dirty="0">
                <a:sym typeface="Symbol" pitchFamily="18" charset="2"/>
              </a:rPr>
              <a:t> x</a:t>
            </a:r>
            <a:r>
              <a:rPr lang="ru-RU" altLang="ru-RU" dirty="0">
                <a:sym typeface="Symbol" pitchFamily="18" charset="2"/>
              </a:rPr>
              <a:t>, тогда КО</a:t>
            </a:r>
            <a:r>
              <a:rPr lang="en-US" altLang="ru-RU" dirty="0">
                <a:sym typeface="Symbol" pitchFamily="18" charset="2"/>
              </a:rPr>
              <a:t>M</a:t>
            </a:r>
            <a:r>
              <a:rPr lang="ru-RU" altLang="ru-RU" dirty="0">
                <a:sym typeface="Symbol" pitchFamily="18" charset="2"/>
              </a:rPr>
              <a:t> = </a:t>
            </a:r>
            <a:r>
              <a:rPr lang="en-US" altLang="ru-RU" dirty="0">
                <a:sym typeface="Symbol" pitchFamily="18" charset="2"/>
              </a:rPr>
              <a:t>x</a:t>
            </a:r>
            <a:r>
              <a:rPr lang="ru-RU" altLang="ru-RU" dirty="0">
                <a:sym typeface="Symbol" pitchFamily="18" charset="2"/>
              </a:rPr>
              <a:t>+32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. </a:t>
            </a:r>
          </a:p>
          <a:p>
            <a:r>
              <a:rPr lang="ru-RU" altLang="ru-RU" dirty="0">
                <a:sym typeface="Symbol" pitchFamily="18" charset="2"/>
              </a:rPr>
              <a:t>По свойству смежных углов: </a:t>
            </a:r>
            <a:r>
              <a:rPr lang="en-US" altLang="ru-RU" dirty="0">
                <a:sym typeface="Symbol" pitchFamily="18" charset="2"/>
              </a:rPr>
              <a:t>KOM  </a:t>
            </a:r>
            <a:r>
              <a:rPr lang="ru-RU" altLang="ru-RU" dirty="0">
                <a:sym typeface="Symbol" pitchFamily="18" charset="2"/>
              </a:rPr>
              <a:t>+  </a:t>
            </a:r>
            <a:r>
              <a:rPr lang="en-US" altLang="ru-RU" dirty="0">
                <a:sym typeface="Symbol" pitchFamily="18" charset="2"/>
              </a:rPr>
              <a:t>KON</a:t>
            </a:r>
            <a:r>
              <a:rPr lang="ru-RU" altLang="ru-RU" dirty="0">
                <a:sym typeface="Symbol" pitchFamily="18" charset="2"/>
              </a:rPr>
              <a:t> = 180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.</a:t>
            </a:r>
          </a:p>
          <a:p>
            <a:r>
              <a:rPr lang="ru-RU" altLang="ru-RU" dirty="0">
                <a:sym typeface="Symbol" pitchFamily="18" charset="2"/>
              </a:rPr>
              <a:t>Значит, х +32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+х =180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,</a:t>
            </a:r>
          </a:p>
          <a:p>
            <a:r>
              <a:rPr lang="ru-RU" altLang="ru-RU" dirty="0">
                <a:sym typeface="Symbol" pitchFamily="18" charset="2"/>
              </a:rPr>
              <a:t>            2х = 180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- 32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,</a:t>
            </a:r>
          </a:p>
          <a:p>
            <a:r>
              <a:rPr lang="ru-RU" altLang="ru-RU" dirty="0">
                <a:sym typeface="Symbol" pitchFamily="18" charset="2"/>
              </a:rPr>
              <a:t>            2х = 148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,</a:t>
            </a:r>
          </a:p>
          <a:p>
            <a:r>
              <a:rPr lang="ru-RU" altLang="ru-RU" dirty="0">
                <a:sym typeface="Symbol" pitchFamily="18" charset="2"/>
              </a:rPr>
              <a:t>             х = 148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:2,</a:t>
            </a:r>
          </a:p>
          <a:p>
            <a:r>
              <a:rPr lang="ru-RU" altLang="ru-RU" dirty="0">
                <a:sym typeface="Symbol" pitchFamily="18" charset="2"/>
              </a:rPr>
              <a:t>             х = 74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.</a:t>
            </a:r>
          </a:p>
          <a:p>
            <a:r>
              <a:rPr lang="ru-RU" altLang="ru-RU" dirty="0">
                <a:sym typeface="Symbol" pitchFamily="18" charset="2"/>
              </a:rPr>
              <a:t>КО</a:t>
            </a:r>
            <a:r>
              <a:rPr lang="en-US" altLang="ru-RU" dirty="0">
                <a:sym typeface="Symbol" pitchFamily="18" charset="2"/>
              </a:rPr>
              <a:t>N</a:t>
            </a:r>
            <a:r>
              <a:rPr lang="ru-RU" altLang="ru-RU" dirty="0">
                <a:sym typeface="Symbol" pitchFamily="18" charset="2"/>
              </a:rPr>
              <a:t> =</a:t>
            </a:r>
            <a:r>
              <a:rPr lang="en-US" altLang="ru-RU" dirty="0">
                <a:sym typeface="Symbol" pitchFamily="18" charset="2"/>
              </a:rPr>
              <a:t> </a:t>
            </a:r>
            <a:r>
              <a:rPr lang="ru-RU" altLang="ru-RU" dirty="0">
                <a:sym typeface="Symbol" pitchFamily="18" charset="2"/>
              </a:rPr>
              <a:t>74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, тогда КО</a:t>
            </a:r>
            <a:r>
              <a:rPr lang="en-US" altLang="ru-RU" dirty="0">
                <a:sym typeface="Symbol" pitchFamily="18" charset="2"/>
              </a:rPr>
              <a:t>M</a:t>
            </a:r>
            <a:r>
              <a:rPr lang="ru-RU" altLang="ru-RU" dirty="0">
                <a:sym typeface="Symbol" pitchFamily="18" charset="2"/>
              </a:rPr>
              <a:t> = 74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 +32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=106</a:t>
            </a:r>
            <a:r>
              <a:rPr lang="en-US" altLang="ru-RU" dirty="0">
                <a:sym typeface="Symbol" pitchFamily="18" charset="2"/>
              </a:rPr>
              <a:t>°</a:t>
            </a:r>
            <a:r>
              <a:rPr lang="ru-RU" altLang="ru-RU" dirty="0">
                <a:sym typeface="Symbol" pitchFamily="18" charset="2"/>
              </a:rPr>
              <a:t>.</a:t>
            </a:r>
            <a:endParaRPr lang="en-US" altLang="ru-RU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1234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 animBg="1"/>
      <p:bldP spid="17" grpId="0"/>
      <p:bldP spid="18" grpId="0" animBg="1"/>
      <p:bldP spid="19" grpId="0" animBg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152400"/>
            <a:ext cx="6870700" cy="755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Вертикальные углы</a:t>
            </a:r>
            <a:endParaRPr kumimoji="0" lang="ru-RU" altLang="ru-R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4176713" cy="35083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u="sng" dirty="0" smtClean="0">
                <a:solidFill>
                  <a:srgbClr val="FF0000"/>
                </a:solidFill>
                <a:latin typeface="Comic Sans MS" pitchFamily="66" charset="0"/>
              </a:rPr>
              <a:t>Определение.</a:t>
            </a:r>
            <a:r>
              <a:rPr lang="ru-RU" altLang="ru-RU" sz="2800" dirty="0" smtClean="0">
                <a:solidFill>
                  <a:prstClr val="black"/>
                </a:solidFill>
                <a:latin typeface="Comic Sans MS" pitchFamily="66" charset="0"/>
              </a:rPr>
              <a:t> Два угла называются </a:t>
            </a:r>
            <a:r>
              <a:rPr lang="ru-RU" altLang="ru-RU" sz="2800" i="1" dirty="0" smtClean="0">
                <a:solidFill>
                  <a:srgbClr val="FFFF00"/>
                </a:solidFill>
                <a:latin typeface="Comic Sans MS" pitchFamily="66" charset="0"/>
              </a:rPr>
              <a:t>вертикальными</a:t>
            </a:r>
            <a:r>
              <a:rPr lang="ru-RU" altLang="ru-RU" sz="2800" dirty="0" smtClean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ru-RU" altLang="ru-RU" sz="2800" dirty="0" smtClean="0">
                <a:solidFill>
                  <a:prstClr val="black"/>
                </a:solidFill>
                <a:latin typeface="Comic Sans MS" pitchFamily="66" charset="0"/>
              </a:rPr>
              <a:t>если стороны одного угла являются дополнительными полупрямыми сторон другого.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364163" y="1484313"/>
            <a:ext cx="1439862" cy="1944687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6804025" y="1052513"/>
            <a:ext cx="576263" cy="24479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6300788" y="3500438"/>
            <a:ext cx="503237" cy="1944687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6804025" y="3429000"/>
            <a:ext cx="1584325" cy="2016125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5435600" y="981075"/>
            <a:ext cx="2665413" cy="4398963"/>
            <a:chOff x="3424" y="618"/>
            <a:chExt cx="1679" cy="2771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424" y="754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</a:rPr>
                <a:t>P</a:t>
              </a:r>
              <a:endParaRPr lang="ru-RU" altLang="ru-RU" smtClean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014" y="1525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</a:rPr>
                <a:t>O</a:t>
              </a:r>
              <a:endParaRPr lang="ru-RU" altLang="ru-RU" smtClean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4740" y="61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</a:rPr>
                <a:t>F</a:t>
              </a:r>
              <a:endParaRPr lang="ru-RU" altLang="ru-RU" smtClean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742" y="311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</a:rPr>
                <a:t>D</a:t>
              </a:r>
              <a:endParaRPr lang="ru-RU" altLang="ru-RU" smtClean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4876" y="3158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</a:rPr>
                <a:t>K</a:t>
              </a:r>
              <a:endParaRPr lang="ru-RU" altLang="ru-RU" smtClean="0">
                <a:solidFill>
                  <a:prstClr val="black"/>
                </a:solidFill>
                <a:latin typeface="Comic Sans MS" pitchFamily="66" charset="0"/>
              </a:endParaRPr>
            </a:p>
          </p:txBody>
        </p: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95513" y="5516563"/>
            <a:ext cx="48974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US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POF  </a:t>
            </a:r>
            <a:r>
              <a:rPr lang="ru-RU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и  </a:t>
            </a:r>
            <a:r>
              <a:rPr lang="en-US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KOD </a:t>
            </a:r>
            <a:r>
              <a:rPr lang="ru-RU" altLang="ru-RU" sz="2000" b="1" i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вертикальные</a:t>
            </a:r>
            <a:r>
              <a:rPr lang="ru-RU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,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US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POD  </a:t>
            </a:r>
            <a:r>
              <a:rPr lang="ru-RU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и  </a:t>
            </a:r>
            <a:r>
              <a:rPr lang="en-US" altLang="ru-RU" sz="2000" b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US" altLang="ru-RU" sz="2000" b="1" i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KOF </a:t>
            </a:r>
            <a:r>
              <a:rPr lang="ru-RU" altLang="ru-RU" sz="2000" b="1" i="1" dirty="0" smtClean="0">
                <a:solidFill>
                  <a:srgbClr val="FF0000"/>
                </a:solidFill>
                <a:latin typeface="Comic Sans MS" pitchFamily="66" charset="0"/>
                <a:sym typeface="Symbol" pitchFamily="18" charset="2"/>
              </a:rPr>
              <a:t>вертикальные</a:t>
            </a:r>
            <a:endParaRPr lang="en-US" altLang="ru-RU" sz="2000" b="1" dirty="0" smtClean="0">
              <a:solidFill>
                <a:srgbClr val="FF0000"/>
              </a:solidFill>
              <a:latin typeface="Comic Sans MS" pitchFamily="66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567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55650" y="260350"/>
            <a:ext cx="6870700" cy="1116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Свойство вертикальных углов</a:t>
            </a:r>
            <a:endParaRPr kumimoji="0" lang="ru-RU" altLang="ru-RU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27088" y="1125538"/>
            <a:ext cx="69135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3059113" y="1557338"/>
            <a:ext cx="2233612" cy="4110037"/>
            <a:chOff x="1927" y="981"/>
            <a:chExt cx="1407" cy="2589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927" y="1071"/>
              <a:ext cx="1271" cy="2359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2018" y="1026"/>
              <a:ext cx="1180" cy="2449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018" y="98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L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426" y="1790"/>
              <a:ext cx="27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O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835" y="1026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D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109" y="3294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S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925" y="3339"/>
              <a:ext cx="40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N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0" y="1484313"/>
            <a:ext cx="31321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 u="sng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mic Sans MS" pitchFamily="66" charset="0"/>
              </a:rPr>
              <a:t>Задание:</a:t>
            </a:r>
            <a:r>
              <a:rPr lang="ru-RU" altLang="ru-RU" sz="2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Comic Sans MS" pitchFamily="66" charset="0"/>
              </a:rPr>
              <a:t> </a:t>
            </a:r>
            <a:r>
              <a:rPr lang="ru-RU" altLang="ru-RU" sz="2400" dirty="0" smtClean="0">
                <a:solidFill>
                  <a:prstClr val="black"/>
                </a:solidFill>
                <a:latin typeface="Comic Sans MS" pitchFamily="66" charset="0"/>
              </a:rPr>
              <a:t>Выпишите пары смежных углов, которые Вы видите на рисунке.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0" y="3789363"/>
            <a:ext cx="356393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 i="1" u="sng" dirty="0" smtClean="0">
                <a:solidFill>
                  <a:prstClr val="black"/>
                </a:solidFill>
                <a:latin typeface="Comic Sans MS" pitchFamily="66" charset="0"/>
              </a:rPr>
              <a:t>Задание:</a:t>
            </a:r>
            <a:r>
              <a:rPr lang="ru-RU" altLang="ru-RU" sz="2400" dirty="0" smtClean="0">
                <a:solidFill>
                  <a:prstClr val="black"/>
                </a:solidFill>
                <a:latin typeface="Comic Sans MS" pitchFamily="66" charset="0"/>
              </a:rPr>
              <a:t> Выпишите пары вертикальных углов, которые Вы видите на рисунке.</a:t>
            </a:r>
          </a:p>
        </p:txBody>
      </p:sp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5148263" y="981075"/>
            <a:ext cx="39957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Comic Sans MS" pitchFamily="66" charset="0"/>
              </a:rPr>
              <a:t>А теперь рассмотрите свойство вертикальных углов:</a:t>
            </a: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5364162" y="1628775"/>
            <a:ext cx="2879725" cy="133882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FFFF00"/>
                </a:solidFill>
                <a:latin typeface="Comic Sans MS" pitchFamily="66" charset="0"/>
              </a:rPr>
              <a:t>Градусные величины вертикальных углов </a:t>
            </a:r>
            <a:r>
              <a:rPr lang="en-US" altLang="ru-RU" dirty="0" smtClean="0">
                <a:solidFill>
                  <a:srgbClr val="FFFF00"/>
                </a:solidFill>
                <a:latin typeface="Comic Sans MS" pitchFamily="66" charset="0"/>
              </a:rPr>
              <a:t>LOD </a:t>
            </a:r>
            <a:r>
              <a:rPr lang="ru-RU" altLang="ru-RU" dirty="0" smtClean="0">
                <a:solidFill>
                  <a:srgbClr val="FFFF00"/>
                </a:solidFill>
                <a:latin typeface="Comic Sans MS" pitchFamily="66" charset="0"/>
              </a:rPr>
              <a:t>и </a:t>
            </a:r>
            <a:r>
              <a:rPr lang="en-US" altLang="ru-RU" dirty="0" smtClean="0">
                <a:solidFill>
                  <a:srgbClr val="FFFF00"/>
                </a:solidFill>
                <a:latin typeface="Comic Sans MS" pitchFamily="66" charset="0"/>
              </a:rPr>
              <a:t>NOS</a:t>
            </a:r>
            <a:r>
              <a:rPr lang="ru-RU" altLang="ru-RU" dirty="0" smtClean="0">
                <a:solidFill>
                  <a:srgbClr val="FFFF00"/>
                </a:solidFill>
                <a:latin typeface="Comic Sans MS" pitchFamily="66" charset="0"/>
              </a:rPr>
              <a:t> равны.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ru-RU" altLang="ru-RU" b="1" dirty="0" smtClean="0">
                <a:solidFill>
                  <a:srgbClr val="FF0000"/>
                </a:solidFill>
                <a:latin typeface="Comic Sans MS" pitchFamily="66" charset="0"/>
              </a:rPr>
              <a:t>Доказательство</a:t>
            </a:r>
            <a:r>
              <a:rPr lang="ru-RU" altLang="ru-RU" b="1" dirty="0" smtClean="0">
                <a:solidFill>
                  <a:prstClr val="black"/>
                </a:solidFill>
                <a:latin typeface="Comic Sans MS" pitchFamily="66" charset="0"/>
              </a:rPr>
              <a:t>:</a:t>
            </a:r>
          </a:p>
        </p:txBody>
      </p:sp>
      <p:grpSp>
        <p:nvGrpSpPr>
          <p:cNvPr id="21" name="Group 47"/>
          <p:cNvGrpSpPr>
            <a:grpSpLocks/>
          </p:cNvGrpSpPr>
          <p:nvPr/>
        </p:nvGrpSpPr>
        <p:grpSpPr bwMode="auto">
          <a:xfrm>
            <a:off x="5219700" y="2997200"/>
            <a:ext cx="3924300" cy="3536950"/>
            <a:chOff x="3288" y="1888"/>
            <a:chExt cx="2472" cy="2228"/>
          </a:xfrm>
        </p:grpSpPr>
        <p:sp>
          <p:nvSpPr>
            <p:cNvPr id="22" name="Text Box 38"/>
            <p:cNvSpPr txBox="1">
              <a:spLocks noChangeArrowheads="1"/>
            </p:cNvSpPr>
            <p:nvPr/>
          </p:nvSpPr>
          <p:spPr bwMode="auto">
            <a:xfrm rot="10800000" flipV="1">
              <a:off x="3288" y="1888"/>
              <a:ext cx="2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LOD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и 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DON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смежные,</a:t>
              </a:r>
            </a:p>
          </p:txBody>
        </p:sp>
        <p:grpSp>
          <p:nvGrpSpPr>
            <p:cNvPr id="23" name="Group 46"/>
            <p:cNvGrpSpPr>
              <a:grpSpLocks/>
            </p:cNvGrpSpPr>
            <p:nvPr/>
          </p:nvGrpSpPr>
          <p:grpSpPr bwMode="auto">
            <a:xfrm>
              <a:off x="3288" y="2115"/>
              <a:ext cx="2472" cy="2001"/>
              <a:chOff x="3152" y="1843"/>
              <a:chExt cx="2472" cy="2001"/>
            </a:xfrm>
          </p:grpSpPr>
          <p:sp>
            <p:nvSpPr>
              <p:cNvPr id="24" name="Text Box 19"/>
              <p:cNvSpPr txBox="1">
                <a:spLocks noChangeArrowheads="1"/>
              </p:cNvSpPr>
              <p:nvPr/>
            </p:nvSpPr>
            <p:spPr bwMode="auto">
              <a:xfrm>
                <a:off x="3152" y="1843"/>
                <a:ext cx="2268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</a:rPr>
                  <a:t>поэтому 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LOD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 + 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DON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=180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°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,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Откуда  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LOD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= </a:t>
                </a:r>
                <a:r>
                  <a:rPr lang="ru-RU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180</a:t>
                </a:r>
                <a:r>
                  <a:rPr lang="en-US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°</a:t>
                </a:r>
                <a:r>
                  <a:rPr lang="ru-RU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- </a:t>
                </a:r>
                <a:r>
                  <a:rPr lang="en-US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DON</a:t>
                </a:r>
                <a:endParaRPr lang="ru-RU" altLang="ru-RU" u="sng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endParaRPr>
              </a:p>
            </p:txBody>
          </p:sp>
          <p:sp>
            <p:nvSpPr>
              <p:cNvPr id="25" name="Text Box 25"/>
              <p:cNvSpPr txBox="1">
                <a:spLocks noChangeArrowheads="1"/>
              </p:cNvSpPr>
              <p:nvPr/>
            </p:nvSpPr>
            <p:spPr bwMode="auto">
              <a:xfrm>
                <a:off x="3152" y="2569"/>
                <a:ext cx="2472" cy="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</a:rPr>
                  <a:t>поэтому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</a:rPr>
                  <a:t>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DON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 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+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 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NOS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=180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°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,</a:t>
                </a:r>
                <a:endPara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endParaRP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откуда 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NOS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 = </a:t>
                </a:r>
                <a:r>
                  <a:rPr lang="ru-RU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180</a:t>
                </a:r>
                <a:r>
                  <a:rPr lang="en-US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°</a:t>
                </a:r>
                <a:r>
                  <a:rPr lang="ru-RU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- </a:t>
                </a:r>
                <a:r>
                  <a:rPr lang="en-US" altLang="ru-RU" u="sng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DON</a:t>
                </a:r>
                <a:endParaRPr lang="ru-RU" altLang="ru-RU" u="sng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endParaRP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ru-RU" altLang="ru-RU" smtClean="0">
                  <a:solidFill>
                    <a:prstClr val="black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6" name="Text Box 29"/>
              <p:cNvSpPr txBox="1">
                <a:spLocks noChangeArrowheads="1"/>
              </p:cNvSpPr>
              <p:nvPr/>
            </p:nvSpPr>
            <p:spPr bwMode="auto">
              <a:xfrm>
                <a:off x="3152" y="3113"/>
                <a:ext cx="2313" cy="4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</a:rPr>
                  <a:t>То есть,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LOD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и 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NOS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 имеют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равные величины.</a:t>
                </a:r>
              </a:p>
            </p:txBody>
          </p:sp>
          <p:sp>
            <p:nvSpPr>
              <p:cNvPr id="27" name="Text Box 33"/>
              <p:cNvSpPr txBox="1">
                <a:spLocks noChangeArrowheads="1"/>
              </p:cNvSpPr>
              <p:nvPr/>
            </p:nvSpPr>
            <p:spPr bwMode="auto">
              <a:xfrm>
                <a:off x="3243" y="3613"/>
                <a:ext cx="217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</a:rPr>
                  <a:t>Значит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LOD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= 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NOS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 .</a:t>
                </a:r>
              </a:p>
            </p:txBody>
          </p:sp>
          <p:sp>
            <p:nvSpPr>
              <p:cNvPr id="28" name="Text Box 40"/>
              <p:cNvSpPr txBox="1">
                <a:spLocks noChangeArrowheads="1"/>
              </p:cNvSpPr>
              <p:nvPr/>
            </p:nvSpPr>
            <p:spPr bwMode="auto">
              <a:xfrm>
                <a:off x="3152" y="2342"/>
                <a:ext cx="231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DON  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и  </a:t>
                </a:r>
                <a:r>
                  <a:rPr lang="en-US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NOS</a:t>
                </a:r>
                <a:r>
                  <a:rPr lang="ru-RU" altLang="ru-RU" smtClean="0">
                    <a:solidFill>
                      <a:prstClr val="black"/>
                    </a:solidFill>
                    <a:latin typeface="Comic Sans MS" pitchFamily="66" charset="0"/>
                    <a:sym typeface="Symbol" pitchFamily="18" charset="2"/>
                  </a:rPr>
                  <a:t> смежные,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858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9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685800" y="152400"/>
            <a:ext cx="6870700" cy="1189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Образец оформления решения задачи</a:t>
            </a:r>
            <a:endParaRPr kumimoji="0" lang="ru-RU" altLang="ru-RU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0" y="1268413"/>
            <a:ext cx="81010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000" b="1" i="1" smtClean="0">
                <a:solidFill>
                  <a:prstClr val="black"/>
                </a:solidFill>
                <a:latin typeface="Comic Sans MS" pitchFamily="66" charset="0"/>
              </a:rPr>
              <a:t>При пересечении двух прямых образовалось четыре угла. Один из них равен 43</a:t>
            </a:r>
            <a:r>
              <a:rPr lang="ru-RU" altLang="ru-RU" sz="2000" b="1" i="1" baseline="30000" smtClean="0">
                <a:solidFill>
                  <a:prstClr val="black"/>
                </a:solidFill>
                <a:latin typeface="Comic Sans MS" pitchFamily="66" charset="0"/>
              </a:rPr>
              <a:t>0</a:t>
            </a:r>
            <a:r>
              <a:rPr lang="ru-RU" altLang="ru-RU" sz="2000" b="1" i="1" smtClean="0">
                <a:solidFill>
                  <a:prstClr val="black"/>
                </a:solidFill>
                <a:latin typeface="Comic Sans MS" pitchFamily="66" charset="0"/>
              </a:rPr>
              <a:t>. Найдите величины остальных углов.</a:t>
            </a:r>
            <a:endParaRPr lang="ru-RU" altLang="ru-RU" sz="2000" b="1" i="1" baseline="30000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0" y="2349500"/>
            <a:ext cx="2740025" cy="3246438"/>
            <a:chOff x="0" y="1480"/>
            <a:chExt cx="1726" cy="2045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158" y="1480"/>
              <a:ext cx="1044" cy="195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158" y="1525"/>
              <a:ext cx="908" cy="1814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0" y="1752"/>
              <a:ext cx="2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M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 flipV="1">
              <a:off x="567" y="2610"/>
              <a:ext cx="1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O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156" y="1570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F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249" y="3203"/>
              <a:ext cx="22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P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1292" y="3294"/>
              <a:ext cx="43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K</a:t>
              </a:r>
              <a:endParaRPr kumimoji="0" lang="ru-RU" alt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2" name="Arc 14"/>
            <p:cNvSpPr>
              <a:spLocks/>
            </p:cNvSpPr>
            <p:nvPr/>
          </p:nvSpPr>
          <p:spPr bwMode="auto">
            <a:xfrm>
              <a:off x="521" y="2160"/>
              <a:ext cx="182" cy="4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</a:endParaRPr>
            </a:p>
          </p:txBody>
        </p:sp>
        <p:sp>
          <p:nvSpPr>
            <p:cNvPr id="13" name="Text Box 15"/>
            <p:cNvSpPr txBox="1">
              <a:spLocks noChangeArrowheads="1"/>
            </p:cNvSpPr>
            <p:nvPr/>
          </p:nvSpPr>
          <p:spPr bwMode="auto">
            <a:xfrm>
              <a:off x="431" y="1888"/>
              <a:ext cx="4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altLang="ru-RU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43 </a:t>
              </a:r>
              <a:r>
                <a:rPr kumimoji="0" lang="ru-RU" altLang="ru-RU" sz="1800" b="0" i="0" u="none" strike="noStrike" kern="0" cap="none" spc="0" normalizeH="0" baseline="3000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 pitchFamily="66" charset="0"/>
                </a:rPr>
                <a:t>0</a:t>
              </a:r>
            </a:p>
          </p:txBody>
        </p:sp>
      </p:grp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500562" y="2568574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7030A0"/>
                </a:solidFill>
                <a:latin typeface="Comic Sans MS" pitchFamily="66" charset="0"/>
              </a:rPr>
              <a:t>Дано: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4284663" y="3284538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prstClr val="black"/>
                </a:solidFill>
                <a:latin typeface="Comic Sans MS" pitchFamily="66" charset="0"/>
              </a:rPr>
              <a:t>     </a:t>
            </a:r>
            <a:r>
              <a:rPr lang="ru-RU" altLang="ru-RU" dirty="0" smtClean="0">
                <a:solidFill>
                  <a:srgbClr val="7030A0"/>
                </a:solidFill>
                <a:latin typeface="Comic Sans MS" pitchFamily="66" charset="0"/>
              </a:rPr>
              <a:t>Найти</a:t>
            </a:r>
            <a:r>
              <a:rPr lang="ru-RU" altLang="ru-RU" dirty="0" smtClean="0">
                <a:solidFill>
                  <a:srgbClr val="FFFF00"/>
                </a:solidFill>
                <a:latin typeface="Comic Sans MS" pitchFamily="66" charset="0"/>
              </a:rPr>
              <a:t>:</a:t>
            </a: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4716463" y="3644900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b="1" smtClean="0">
                <a:solidFill>
                  <a:prstClr val="black"/>
                </a:solidFill>
                <a:latin typeface="Comic Sans MS" pitchFamily="66" charset="0"/>
              </a:rPr>
              <a:t>Решение:</a:t>
            </a: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1" name="Rectangle 3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3" name="Rectangle 3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5" name="Rectangle 4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26" name="Text Box 42"/>
          <p:cNvSpPr txBox="1">
            <a:spLocks noChangeArrowheads="1"/>
          </p:cNvSpPr>
          <p:nvPr/>
        </p:nvSpPr>
        <p:spPr bwMode="auto">
          <a:xfrm>
            <a:off x="3708400" y="6381750"/>
            <a:ext cx="5184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CC3300"/>
                </a:solidFill>
                <a:latin typeface="Comic Sans MS" pitchFamily="66" charset="0"/>
              </a:rPr>
              <a:t>Ответ: 137</a:t>
            </a:r>
            <a:r>
              <a:rPr lang="ru-RU" altLang="ru-RU" baseline="30000" dirty="0" smtClean="0">
                <a:solidFill>
                  <a:srgbClr val="CC3300"/>
                </a:solidFill>
                <a:latin typeface="Comic Sans MS" pitchFamily="66" charset="0"/>
              </a:rPr>
              <a:t>0</a:t>
            </a:r>
            <a:r>
              <a:rPr lang="ru-RU" altLang="ru-RU" dirty="0" smtClean="0">
                <a:solidFill>
                  <a:srgbClr val="CC3300"/>
                </a:solidFill>
                <a:latin typeface="Comic Sans MS" pitchFamily="66" charset="0"/>
              </a:rPr>
              <a:t>, 43</a:t>
            </a:r>
            <a:r>
              <a:rPr lang="ru-RU" altLang="ru-RU" baseline="30000" dirty="0" smtClean="0">
                <a:solidFill>
                  <a:srgbClr val="CC3300"/>
                </a:solidFill>
                <a:latin typeface="Comic Sans MS" pitchFamily="66" charset="0"/>
              </a:rPr>
              <a:t>0</a:t>
            </a:r>
            <a:r>
              <a:rPr lang="ru-RU" altLang="ru-RU" dirty="0" smtClean="0">
                <a:solidFill>
                  <a:srgbClr val="CC3300"/>
                </a:solidFill>
                <a:latin typeface="Comic Sans MS" pitchFamily="66" charset="0"/>
              </a:rPr>
              <a:t>, 137</a:t>
            </a:r>
            <a:r>
              <a:rPr lang="ru-RU" altLang="ru-RU" baseline="30000" dirty="0" smtClean="0">
                <a:solidFill>
                  <a:srgbClr val="CC3300"/>
                </a:solidFill>
                <a:latin typeface="Comic Sans MS" pitchFamily="66" charset="0"/>
              </a:rPr>
              <a:t>0</a:t>
            </a:r>
            <a:endParaRPr lang="ru-RU" altLang="ru-RU" dirty="0" smtClean="0">
              <a:solidFill>
                <a:srgbClr val="CC3300"/>
              </a:solidFill>
              <a:latin typeface="Comic Sans MS" pitchFamily="66" charset="0"/>
            </a:endParaRPr>
          </a:p>
        </p:txBody>
      </p:sp>
      <p:sp>
        <p:nvSpPr>
          <p:cNvPr id="27" name="Text Box 43"/>
          <p:cNvSpPr txBox="1">
            <a:spLocks noChangeArrowheads="1"/>
          </p:cNvSpPr>
          <p:nvPr/>
        </p:nvSpPr>
        <p:spPr bwMode="auto">
          <a:xfrm>
            <a:off x="5651500" y="2492375"/>
            <a:ext cx="2303463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</a:rPr>
              <a:t>МК </a:t>
            </a: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 </a:t>
            </a:r>
            <a:r>
              <a:rPr lang="en-US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PF</a:t>
            </a: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 = О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МО</a:t>
            </a:r>
            <a:r>
              <a:rPr lang="en-US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F</a:t>
            </a: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 = 43</a:t>
            </a:r>
            <a:r>
              <a:rPr lang="en-US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°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altLang="ru-RU" smtClean="0">
              <a:solidFill>
                <a:prstClr val="black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8" name="Text Box 44"/>
          <p:cNvSpPr txBox="1">
            <a:spLocks noChangeArrowheads="1"/>
          </p:cNvSpPr>
          <p:nvPr/>
        </p:nvSpPr>
        <p:spPr bwMode="auto">
          <a:xfrm>
            <a:off x="5508625" y="3284538"/>
            <a:ext cx="3313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</a:t>
            </a:r>
            <a:r>
              <a:rPr lang="en-US" altLang="ru-RU" smtClean="0">
                <a:solidFill>
                  <a:prstClr val="black"/>
                </a:solidFill>
                <a:latin typeface="Comic Sans MS" pitchFamily="66" charset="0"/>
                <a:sym typeface="Symbol" pitchFamily="18" charset="2"/>
              </a:rPr>
              <a:t>FOK, KOP, POM.</a:t>
            </a:r>
          </a:p>
        </p:txBody>
      </p:sp>
      <p:grpSp>
        <p:nvGrpSpPr>
          <p:cNvPr id="29" name="Group 54"/>
          <p:cNvGrpSpPr>
            <a:grpSpLocks/>
          </p:cNvGrpSpPr>
          <p:nvPr/>
        </p:nvGrpSpPr>
        <p:grpSpPr bwMode="auto">
          <a:xfrm>
            <a:off x="2411413" y="4005263"/>
            <a:ext cx="6408737" cy="2003425"/>
            <a:chOff x="1519" y="2523"/>
            <a:chExt cx="4037" cy="1262"/>
          </a:xfrm>
        </p:grpSpPr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1519" y="2523"/>
              <a:ext cx="4037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МО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F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  и  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KOP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</a:rPr>
                <a:t>вертикальные,  значит, по свойству вертикальных углов,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МО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F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= 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KOP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, 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KOP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= 43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°</a:t>
              </a:r>
            </a:p>
          </p:txBody>
        </p:sp>
        <p:sp>
          <p:nvSpPr>
            <p:cNvPr id="31" name="Text Box 47"/>
            <p:cNvSpPr txBox="1">
              <a:spLocks noChangeArrowheads="1"/>
            </p:cNvSpPr>
            <p:nvPr/>
          </p:nvSpPr>
          <p:spPr bwMode="auto">
            <a:xfrm>
              <a:off x="1519" y="2931"/>
              <a:ext cx="3765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МО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F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+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FOK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= 180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°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, так как они смежные. Отсюда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</a:rPr>
                <a:t> 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FOK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= 180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°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- 43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°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=137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°</a:t>
              </a:r>
            </a:p>
          </p:txBody>
        </p:sp>
        <p:sp>
          <p:nvSpPr>
            <p:cNvPr id="32" name="Text Box 49"/>
            <p:cNvSpPr txBox="1">
              <a:spLocks noChangeArrowheads="1"/>
            </p:cNvSpPr>
            <p:nvPr/>
          </p:nvSpPr>
          <p:spPr bwMode="auto">
            <a:xfrm>
              <a:off x="1519" y="3294"/>
              <a:ext cx="4037" cy="4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FOK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 и  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POM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 вертикальные, значит 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FOK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= 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POM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,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POM</a:t>
              </a:r>
              <a:r>
                <a:rPr lang="ru-RU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 =137</a:t>
              </a:r>
              <a:r>
                <a:rPr lang="en-US" altLang="ru-RU" smtClean="0">
                  <a:solidFill>
                    <a:prstClr val="black"/>
                  </a:solidFill>
                  <a:latin typeface="Comic Sans MS" pitchFamily="66" charset="0"/>
                  <a:sym typeface="Symbol" pitchFamily="18" charset="2"/>
                </a:rPr>
                <a:t>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181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16" grpId="0"/>
      <p:bldP spid="19" grpId="0"/>
      <p:bldP spid="26" grpId="0"/>
      <p:bldP spid="27" grpId="0"/>
      <p:bldP spid="2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63</TotalTime>
  <Words>1121</Words>
  <Application>Microsoft Office PowerPoint</Application>
  <PresentationFormat>Экран (4:3)</PresentationFormat>
  <Paragraphs>200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Волна</vt:lpstr>
      <vt:lpstr>Формула</vt:lpstr>
      <vt:lpstr>Смежные  и  вертикальные углы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Смежные  и  вертикальные углы</dc:title>
  <dc:creator>user</dc:creator>
  <cp:lastModifiedBy>user</cp:lastModifiedBy>
  <cp:revision>10</cp:revision>
  <dcterms:created xsi:type="dcterms:W3CDTF">2015-09-09T20:37:37Z</dcterms:created>
  <dcterms:modified xsi:type="dcterms:W3CDTF">2015-09-10T21:27:56Z</dcterms:modified>
</cp:coreProperties>
</file>