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4" r:id="rId3"/>
    <p:sldId id="307" r:id="rId4"/>
    <p:sldId id="316" r:id="rId5"/>
    <p:sldId id="314" r:id="rId6"/>
    <p:sldId id="317" r:id="rId7"/>
    <p:sldId id="318" r:id="rId8"/>
    <p:sldId id="325" r:id="rId9"/>
    <p:sldId id="326" r:id="rId10"/>
    <p:sldId id="320" r:id="rId11"/>
    <p:sldId id="321" r:id="rId12"/>
    <p:sldId id="319" r:id="rId13"/>
    <p:sldId id="322" r:id="rId14"/>
    <p:sldId id="309" r:id="rId15"/>
    <p:sldId id="30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3B1EE6"/>
    <a:srgbClr val="99FF33"/>
    <a:srgbClr val="FFFFFF"/>
    <a:srgbClr val="FFCCCC"/>
    <a:srgbClr val="FFCC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0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06BA-256B-47D4-9E10-99D114AABFC2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B4D2A-494C-4AED-AC55-E67F536A8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01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4D2A-494C-4AED-AC55-E67F536A860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42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B4D2A-494C-4AED-AC55-E67F536A860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76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duotone>
              <a:schemeClr val="accent3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ffee-point.spb.ru/image/data/lavazza31.gif" TargetMode="External"/><Relationship Id="rId3" Type="http://schemas.openxmlformats.org/officeDocument/2006/relationships/hyperlink" Target="http://dialoghiconpietroautier.myblog.it/media/00/01/2570048881.jpg" TargetMode="External"/><Relationship Id="rId7" Type="http://schemas.openxmlformats.org/officeDocument/2006/relationships/hyperlink" Target="http://900igr.net/datai/mkhk/Arkhitektura-i-stroitelstvo/0003-001-Goroda-v-Srednevekove.p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lipartsy.com/SVG/March/Pencil.png" TargetMode="External"/><Relationship Id="rId5" Type="http://schemas.openxmlformats.org/officeDocument/2006/relationships/hyperlink" Target="http://s09.radikal.ru/i182/0909/1e/81e0a75411c4.jpg" TargetMode="External"/><Relationship Id="rId4" Type="http://schemas.openxmlformats.org/officeDocument/2006/relationships/hyperlink" Target="http://pandia.ru/text/78/166/images/image098_3.gif" TargetMode="External"/><Relationship Id="rId9" Type="http://schemas.openxmlformats.org/officeDocument/2006/relationships/hyperlink" Target="http://demiart.ru/forum/uploads1/post-14527-121057469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2"/>
          <a:stretch/>
        </p:blipFill>
        <p:spPr bwMode="auto">
          <a:xfrm>
            <a:off x="65929" y="943853"/>
            <a:ext cx="8983801" cy="54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64696"/>
            <a:ext cx="7056784" cy="62068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математики Хаджиева Луиза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Гиляновна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с.Шарой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Шаройского района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-27384"/>
            <a:ext cx="8712968" cy="1470025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 smtClean="0">
                <a:solidFill>
                  <a:srgbClr val="C00000"/>
                </a:solidFill>
              </a:rPr>
              <a:t>Интерактивный тренажер по теме                «Параллельные прямые»</a:t>
            </a:r>
            <a:endParaRPr lang="ru-RU" sz="3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4913" y="694437"/>
            <a:ext cx="160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7 класс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8028384" y="6381328"/>
            <a:ext cx="432048" cy="384940"/>
          </a:xfrm>
          <a:prstGeom prst="actionButtonInformat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27707" y="66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292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Аксиомы </a:t>
            </a:r>
            <a:r>
              <a:rPr lang="ru-RU" sz="3200" dirty="0" smtClean="0"/>
              <a:t>– это у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тверждения </a:t>
            </a: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о свойствах геометрических фигур, которые принимаются в качестве исходных положений, на основе которых доказываются далее теоремы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</a:rPr>
              <a:t>и, вообще, строится вся геометрия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Аксиомы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3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43608" y="620688"/>
            <a:ext cx="7704856" cy="3168352"/>
            <a:chOff x="1043608" y="620688"/>
            <a:chExt cx="7704856" cy="316835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43608" y="620688"/>
              <a:ext cx="7704856" cy="31683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3200" dirty="0" smtClean="0">
                  <a:solidFill>
                    <a:schemeClr val="tx1"/>
                  </a:solidFill>
                </a:rPr>
                <a:t>Условие </a:t>
              </a:r>
              <a:r>
                <a:rPr lang="ru-RU" sz="3200" dirty="0">
                  <a:solidFill>
                    <a:schemeClr val="tx1"/>
                  </a:solidFill>
                </a:rPr>
                <a:t>теоремы – это то, что дано, </a:t>
              </a:r>
              <a:endParaRPr lang="en-US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3200" dirty="0" smtClean="0">
                  <a:solidFill>
                    <a:schemeClr val="tx1"/>
                  </a:solidFill>
                </a:rPr>
                <a:t>а </a:t>
              </a:r>
              <a:r>
                <a:rPr lang="ru-RU" sz="3200" dirty="0">
                  <a:solidFill>
                    <a:schemeClr val="tx1"/>
                  </a:solidFill>
                </a:rPr>
                <a:t>заключение – то, что требуется </a:t>
              </a:r>
              <a:r>
                <a:rPr lang="ru-RU" sz="3200" dirty="0" smtClean="0">
                  <a:solidFill>
                    <a:schemeClr val="tx1"/>
                  </a:solidFill>
                </a:rPr>
                <a:t>доказать.</a:t>
              </a:r>
            </a:p>
            <a:p>
              <a:pPr algn="ctr"/>
              <a:r>
                <a:rPr lang="ru-RU" sz="2400" i="1" dirty="0" smtClean="0">
                  <a:solidFill>
                    <a:schemeClr val="tx1"/>
                  </a:solidFill>
                </a:rPr>
                <a:t>Если </a:t>
              </a:r>
              <a:r>
                <a:rPr lang="ru-RU" sz="2400" i="1" dirty="0" smtClean="0">
                  <a:solidFill>
                    <a:srgbClr val="FF0000"/>
                  </a:solidFill>
                </a:rPr>
                <a:t>при пересечении двух прямых секущей накрест лежащие углы равны</a:t>
              </a:r>
              <a:r>
                <a:rPr lang="ru-RU" sz="2400" i="1" dirty="0" smtClean="0">
                  <a:solidFill>
                    <a:schemeClr val="tx1"/>
                  </a:solidFill>
                </a:rPr>
                <a:t>, то </a:t>
              </a:r>
              <a:r>
                <a:rPr lang="ru-RU" sz="2400" i="1" dirty="0" smtClean="0">
                  <a:solidFill>
                    <a:srgbClr val="3B1EE6"/>
                  </a:solidFill>
                </a:rPr>
                <a:t>прямые параллельны</a:t>
              </a:r>
              <a:r>
                <a:rPr lang="ru-RU" sz="2400" i="1" dirty="0" smtClean="0">
                  <a:solidFill>
                    <a:schemeClr val="tx1"/>
                  </a:solidFill>
                </a:rPr>
                <a:t>.</a:t>
              </a:r>
              <a:endParaRPr lang="ru-RU" sz="2400" i="1" dirty="0">
                <a:solidFill>
                  <a:schemeClr val="tx1"/>
                </a:solidFill>
              </a:endParaRPr>
            </a:p>
            <a:p>
              <a:r>
                <a:rPr lang="ru-RU" sz="3200" dirty="0" smtClean="0">
                  <a:solidFill>
                    <a:schemeClr val="tx1"/>
                  </a:solidFill>
                </a:rPr>
                <a:t>           </a:t>
              </a:r>
              <a:r>
                <a:rPr lang="ru-RU" sz="2400" dirty="0" smtClean="0">
                  <a:solidFill>
                    <a:schemeClr val="tx1"/>
                  </a:solidFill>
                </a:rPr>
                <a:t>- </a:t>
              </a:r>
              <a:r>
                <a:rPr lang="ru-RU" sz="2400" i="1" dirty="0" smtClean="0">
                  <a:solidFill>
                    <a:schemeClr val="tx1"/>
                  </a:solidFill>
                </a:rPr>
                <a:t>это дано;                - это требуется доказать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03648" y="3212976"/>
              <a:ext cx="792088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76054" y="3212976"/>
              <a:ext cx="792088" cy="288032"/>
            </a:xfrm>
            <a:prstGeom prst="rect">
              <a:avLst/>
            </a:prstGeom>
            <a:solidFill>
              <a:srgbClr val="3B1E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Условие и заключение теоремы 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3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Теоремой, обратной данной, называется такая теорема, в которой условием является заключение данной теоремы, а заключением – условие данной теоремы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Обратная теорема 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3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Утверждения, которые выводятся непосредственно из аксиом или теорем, называются следствиями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Следствия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3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митрий\Desktop\8535882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28164"/>
            <a:ext cx="4032447" cy="31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митрий\Desktop\4142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0"/>
          <a:stretch/>
        </p:blipFill>
        <p:spPr bwMode="auto">
          <a:xfrm>
            <a:off x="6547462" y="4931907"/>
            <a:ext cx="2417026" cy="18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460432" y="6381328"/>
            <a:ext cx="504056" cy="384940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0810" y="3284984"/>
            <a:ext cx="880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«Среди </a:t>
            </a:r>
            <a:r>
              <a:rPr lang="ru-RU" sz="2400" dirty="0"/>
              <a:t>равных разумов – при других равных условиях – преимущество имеет тот, кто знает </a:t>
            </a:r>
            <a:r>
              <a:rPr lang="ru-RU" sz="2400" dirty="0" smtClean="0"/>
              <a:t> геометрию»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               </a:t>
            </a:r>
            <a:r>
              <a:rPr lang="ru-RU" sz="2400" dirty="0" err="1" smtClean="0"/>
              <a:t>Блез</a:t>
            </a:r>
            <a:r>
              <a:rPr lang="ru-RU" sz="2400" dirty="0" smtClean="0"/>
              <a:t> </a:t>
            </a:r>
            <a:r>
              <a:rPr lang="ru-RU" sz="2400" dirty="0"/>
              <a:t>Паскаль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95611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Дмитрий\Desktop\кр. по геометрии\tracage-sur-l--etelon (Small)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4526" y="3212976"/>
            <a:ext cx="35194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654" y="191420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Литература, интернет-источники: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ru-RU" sz="2200" dirty="0" err="1"/>
              <a:t>Атанасян</a:t>
            </a:r>
            <a:r>
              <a:rPr lang="ru-RU" sz="2200" dirty="0"/>
              <a:t> Л.С., Бутузов В.Ф. и др. Геометрия, 7 – 9. – М.: Просвещение, 2013</a:t>
            </a:r>
            <a:r>
              <a:rPr lang="ru-RU" sz="2200" dirty="0" smtClean="0"/>
              <a:t>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dialoghiconpietroautier.myblog.it/media/00/01/2570048881.jpg</a:t>
            </a:r>
            <a:r>
              <a:rPr lang="ru-RU" sz="2200" dirty="0" smtClean="0"/>
              <a:t> - Евклид;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pandia.ru/text/78/166/images/image098_3.gif</a:t>
            </a:r>
            <a:r>
              <a:rPr lang="ru-RU" sz="2200" dirty="0" smtClean="0"/>
              <a:t> </a:t>
            </a:r>
            <a:r>
              <a:rPr lang="en-US" sz="2200" dirty="0" smtClean="0"/>
              <a:t>- </a:t>
            </a:r>
            <a:r>
              <a:rPr lang="ru-RU" sz="2200" dirty="0" smtClean="0"/>
              <a:t>Евклид;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200" dirty="0">
                <a:hlinkClick r:id="rId5"/>
              </a:rPr>
              <a:t>http://</a:t>
            </a:r>
            <a:r>
              <a:rPr lang="en-US" sz="2200" dirty="0" smtClean="0">
                <a:hlinkClick r:id="rId5"/>
              </a:rPr>
              <a:t>s09.radikal.ru/i182/0909/1e/81e0a75411c4.jpg</a:t>
            </a:r>
            <a:r>
              <a:rPr lang="ru-RU" sz="2200" dirty="0" smtClean="0"/>
              <a:t> - дорога, уходящая в даль;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200" dirty="0">
                <a:hlinkClick r:id="rId6"/>
              </a:rPr>
              <a:t>http://</a:t>
            </a:r>
            <a:r>
              <a:rPr lang="en-US" sz="2200" dirty="0" smtClean="0">
                <a:hlinkClick r:id="rId6"/>
              </a:rPr>
              <a:t>clipartsy.com/SVG/March/Pencil.png</a:t>
            </a:r>
            <a:r>
              <a:rPr lang="ru-RU" sz="2200" dirty="0" smtClean="0"/>
              <a:t> - карандаш;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200" dirty="0">
                <a:hlinkClick r:id="rId7"/>
              </a:rPr>
              <a:t>http://</a:t>
            </a:r>
            <a:r>
              <a:rPr lang="en-US" sz="2200" dirty="0" smtClean="0">
                <a:hlinkClick r:id="rId7"/>
              </a:rPr>
              <a:t>900igr.net/datai/mkhk/Arkhitektura-i-</a:t>
            </a:r>
            <a:endParaRPr lang="ru-RU" sz="2200" dirty="0" smtClean="0">
              <a:hlinkClick r:id="rId7"/>
            </a:endParaRPr>
          </a:p>
          <a:p>
            <a:pPr marL="95250" indent="355600"/>
            <a:r>
              <a:rPr lang="en-US" sz="2200" dirty="0" err="1" smtClean="0">
                <a:hlinkClick r:id="rId7"/>
              </a:rPr>
              <a:t>stroitelstvo</a:t>
            </a:r>
            <a:r>
              <a:rPr lang="en-US" sz="2200" dirty="0" smtClean="0">
                <a:hlinkClick r:id="rId7"/>
              </a:rPr>
              <a:t>/0003-001-Goroda-v-Sredneveko</a:t>
            </a:r>
            <a:endParaRPr lang="ru-RU" sz="2200" dirty="0" smtClean="0">
              <a:hlinkClick r:id="rId7"/>
            </a:endParaRPr>
          </a:p>
          <a:p>
            <a:pPr marL="95250" indent="355600"/>
            <a:r>
              <a:rPr lang="en-US" sz="2200" dirty="0" smtClean="0">
                <a:hlinkClick r:id="rId7"/>
              </a:rPr>
              <a:t>ve.png</a:t>
            </a:r>
            <a:r>
              <a:rPr lang="ru-RU" sz="2200" dirty="0" smtClean="0"/>
              <a:t> - архитектура;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hlinkClick r:id="rId8"/>
              </a:rPr>
              <a:t>http</a:t>
            </a:r>
            <a:r>
              <a:rPr lang="en-US" sz="2200" dirty="0">
                <a:hlinkClick r:id="rId8"/>
              </a:rPr>
              <a:t>://</a:t>
            </a:r>
            <a:r>
              <a:rPr lang="en-US" sz="2200" dirty="0" smtClean="0">
                <a:hlinkClick r:id="rId8"/>
              </a:rPr>
              <a:t>coffee-point.spb.ru/image/data/</a:t>
            </a:r>
            <a:endParaRPr lang="ru-RU" sz="2200" dirty="0" smtClean="0">
              <a:hlinkClick r:id="rId8"/>
            </a:endParaRPr>
          </a:p>
          <a:p>
            <a:pPr marL="95250" indent="355600"/>
            <a:r>
              <a:rPr lang="en-US" sz="2200" dirty="0" smtClean="0">
                <a:hlinkClick r:id="rId8"/>
              </a:rPr>
              <a:t>lavazza31.gif</a:t>
            </a:r>
            <a:r>
              <a:rPr lang="ru-RU" sz="2200" dirty="0" smtClean="0"/>
              <a:t>  - городской пейзаж;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hlinkClick r:id="rId9"/>
              </a:rPr>
              <a:t>http</a:t>
            </a:r>
            <a:r>
              <a:rPr lang="en-US" sz="2200" dirty="0">
                <a:hlinkClick r:id="rId9"/>
              </a:rPr>
              <a:t>://</a:t>
            </a:r>
            <a:r>
              <a:rPr lang="en-US" sz="2200" dirty="0" smtClean="0">
                <a:hlinkClick r:id="rId9"/>
              </a:rPr>
              <a:t>demiart.ru/forum/uploads1/</a:t>
            </a:r>
            <a:endParaRPr lang="ru-RU" sz="2200" dirty="0" smtClean="0">
              <a:hlinkClick r:id="rId9"/>
            </a:endParaRPr>
          </a:p>
          <a:p>
            <a:pPr marL="95250" indent="355600"/>
            <a:r>
              <a:rPr lang="en-US" sz="2200" dirty="0" smtClean="0">
                <a:hlinkClick r:id="rId9"/>
              </a:rPr>
              <a:t>post-14527-1210574693.jpg</a:t>
            </a:r>
            <a:r>
              <a:rPr lang="ru-RU" sz="2200" dirty="0" smtClean="0"/>
              <a:t> - карандаш в руке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firstslide" highlightClick="1"/>
          </p:cNvPr>
          <p:cNvSpPr/>
          <p:nvPr/>
        </p:nvSpPr>
        <p:spPr>
          <a:xfrm>
            <a:off x="8532440" y="6237312"/>
            <a:ext cx="504056" cy="524536"/>
          </a:xfrm>
          <a:prstGeom prst="actionButtonRetur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38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598036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Евклид (</a:t>
            </a:r>
            <a:r>
              <a:rPr lang="en-US" sz="2400" dirty="0" smtClean="0"/>
              <a:t>III </a:t>
            </a:r>
            <a:r>
              <a:rPr lang="ru-RU" sz="2400" dirty="0" smtClean="0"/>
              <a:t>в. до н. э.) – древнегреческий математик, автор знаменитых «Начал», которые в течение более чем двух </a:t>
            </a:r>
          </a:p>
          <a:p>
            <a:r>
              <a:rPr lang="ru-RU" sz="2400" dirty="0" smtClean="0"/>
              <a:t>тысячелетий оставались базовым учебником геометрии. Историческое значение «Начал» заключается в том, что в них впервые </a:t>
            </a:r>
          </a:p>
          <a:p>
            <a:r>
              <a:rPr lang="ru-RU" sz="2400" dirty="0" smtClean="0"/>
              <a:t>сделана попытка логического построения геометрии на основе аксиоматики.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3923771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Евклиду принадлежит одна из самых известных аксиом геометрии – аксиома о параллельных прямых.</a:t>
            </a:r>
            <a:endParaRPr lang="ru-RU" sz="2400" dirty="0"/>
          </a:p>
        </p:txBody>
      </p:sp>
      <p:pic>
        <p:nvPicPr>
          <p:cNvPr id="1026" name="Picture 2" descr="C:\Users\Дмитрий\Desktop\кр. по геометрии\image098_3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376" y="290712"/>
            <a:ext cx="2794440" cy="37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203" y="2706885"/>
            <a:ext cx="6091293" cy="41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88640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ru-RU" sz="2800" i="1" dirty="0" smtClean="0">
                <a:solidFill>
                  <a:srgbClr val="C00000"/>
                </a:solidFill>
              </a:rPr>
              <a:t>   </a:t>
            </a:r>
            <a:r>
              <a:rPr lang="ru-RU" sz="2400" i="1" dirty="0" smtClean="0">
                <a:solidFill>
                  <a:srgbClr val="FF0000"/>
                </a:solidFill>
              </a:rPr>
              <a:t>Дорогие ребята!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Сегодня я хочу проверить, как вы знаете термины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и понятия по теме «Параллельные прямые».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Внимательно прочитайте вопрос и ответьте на него.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Нажав на карточку с вопросом левой кнопкой мыши,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вы сможете прочитать правильный ответ,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а затем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перейти </a:t>
            </a:r>
            <a:r>
              <a:rPr lang="ru-RU" sz="2400" i="1" dirty="0">
                <a:solidFill>
                  <a:srgbClr val="FF0000"/>
                </a:solidFill>
              </a:rPr>
              <a:t>(с помощью </a:t>
            </a:r>
            <a:r>
              <a:rPr lang="ru-RU" sz="2400" i="1" dirty="0" smtClean="0">
                <a:solidFill>
                  <a:srgbClr val="FF0000"/>
                </a:solidFill>
              </a:rPr>
              <a:t>кнопки «</a:t>
            </a:r>
            <a:r>
              <a:rPr lang="ru-RU" sz="2400" i="1" dirty="0">
                <a:solidFill>
                  <a:srgbClr val="FF0000"/>
                </a:solidFill>
              </a:rPr>
              <a:t>дальше») 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на </a:t>
            </a:r>
            <a:r>
              <a:rPr lang="ru-RU" sz="2400" i="1" dirty="0">
                <a:solidFill>
                  <a:srgbClr val="FF0000"/>
                </a:solidFill>
              </a:rPr>
              <a:t>следующий </a:t>
            </a:r>
            <a:r>
              <a:rPr lang="ru-RU" sz="2400" i="1" dirty="0" smtClean="0">
                <a:solidFill>
                  <a:srgbClr val="FF0000"/>
                </a:solidFill>
              </a:rPr>
              <a:t>слайд</a:t>
            </a:r>
            <a:r>
              <a:rPr lang="ru-RU" sz="2400" i="1" dirty="0">
                <a:solidFill>
                  <a:srgbClr val="FF0000"/>
                </a:solidFill>
              </a:rPr>
              <a:t>.  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03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43608" y="620688"/>
            <a:ext cx="7704856" cy="3168352"/>
            <a:chOff x="1043608" y="620688"/>
            <a:chExt cx="7704856" cy="316835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43608" y="620688"/>
              <a:ext cx="7704856" cy="31683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/>
                <a:t>Две прямые на плоскости называются параллельными, если они </a:t>
              </a:r>
              <a:endParaRPr lang="en-US" sz="3200" dirty="0" smtClean="0"/>
            </a:p>
            <a:p>
              <a:pPr algn="ctr"/>
              <a:r>
                <a:rPr lang="ru-RU" sz="3200" dirty="0" smtClean="0"/>
                <a:t>не пересекаются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311832" y="2314769"/>
              <a:ext cx="4281445" cy="1296144"/>
              <a:chOff x="2239973" y="2348880"/>
              <a:chExt cx="4281445" cy="1296144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V="1">
                <a:off x="2406044" y="2348880"/>
                <a:ext cx="1872208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3342148" y="2564904"/>
                <a:ext cx="1872208" cy="10801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239973" y="2888940"/>
                <a:ext cx="332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а</a:t>
                </a:r>
                <a:endParaRPr lang="ru-RU" sz="24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46587" y="3099399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</a:t>
                </a:r>
                <a:endParaRPr lang="ru-RU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52269" y="3183359"/>
                <a:ext cx="869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а</a:t>
                </a:r>
                <a:r>
                  <a:rPr lang="en-US" sz="2400" dirty="0" smtClean="0"/>
                  <a:t> // b</a:t>
                </a:r>
                <a:endParaRPr lang="ru-RU" sz="2400" dirty="0"/>
              </a:p>
            </p:txBody>
          </p:sp>
        </p:grpSp>
      </p:grpSp>
      <p:sp>
        <p:nvSpPr>
          <p:cNvPr id="6" name="Скругленный прямоугольник 5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Параллельные прямые 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3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043608" y="620688"/>
            <a:ext cx="7704856" cy="3168352"/>
            <a:chOff x="1043608" y="620688"/>
            <a:chExt cx="7704856" cy="316835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43608" y="620688"/>
              <a:ext cx="7704856" cy="31683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/>
                <a:t>Два отрезка называются параллельными, если они лежат на параллельных </a:t>
              </a:r>
              <a:r>
                <a:rPr lang="ru-RU" sz="3200" dirty="0" smtClean="0"/>
                <a:t>прямых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298966" y="2040771"/>
              <a:ext cx="4130243" cy="1589321"/>
              <a:chOff x="3643048" y="2004979"/>
              <a:chExt cx="4130243" cy="15893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657476" y="2166076"/>
                <a:ext cx="332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а</a:t>
                </a:r>
                <a:endParaRPr lang="ru-RU" sz="2400" dirty="0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3643048" y="2004979"/>
                <a:ext cx="4130243" cy="1589321"/>
                <a:chOff x="3643048" y="2004979"/>
                <a:chExt cx="4130243" cy="1589321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3706033" y="2166076"/>
                  <a:ext cx="2070246" cy="66935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3643048" y="2928683"/>
                  <a:ext cx="3465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b</a:t>
                  </a:r>
                  <a:endParaRPr lang="ru-RU" sz="24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516216" y="3101535"/>
                  <a:ext cx="12570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AB // CD</a:t>
                  </a:r>
                  <a:endParaRPr lang="ru-RU" sz="2400" dirty="0"/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3714607" y="2924944"/>
                  <a:ext cx="2070246" cy="66935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Овал 4"/>
                <p:cNvSpPr/>
                <p:nvPr/>
              </p:nvSpPr>
              <p:spPr>
                <a:xfrm>
                  <a:off x="4283968" y="3085367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292080" y="3422555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4283968" y="232490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5292080" y="2667637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355976" y="2004979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A</a:t>
                  </a:r>
                  <a:endParaRPr lang="ru-RU" sz="24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292080" y="2239532"/>
                  <a:ext cx="3513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B</a:t>
                  </a:r>
                  <a:endParaRPr lang="ru-RU" sz="24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363190" y="2751311"/>
                  <a:ext cx="3481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C</a:t>
                  </a:r>
                  <a:endParaRPr lang="ru-RU" sz="24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311115" y="2996952"/>
                  <a:ext cx="3738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D</a:t>
                  </a:r>
                  <a:endParaRPr lang="ru-RU" sz="2400" dirty="0"/>
                </a:p>
              </p:txBody>
            </p:sp>
          </p:grpSp>
        </p:grpSp>
      </p:grpSp>
      <p:sp>
        <p:nvSpPr>
          <p:cNvPr id="6" name="Скругленный прямоугольник 5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Параллельные отрезки 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26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43608" y="620688"/>
            <a:ext cx="7704856" cy="3168352"/>
            <a:chOff x="1043608" y="620688"/>
            <a:chExt cx="7704856" cy="316835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043608" y="620688"/>
              <a:ext cx="7704856" cy="31683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/>
                <a:t>Прямая с называется секущей по отношению к прямым а и </a:t>
              </a:r>
              <a:r>
                <a:rPr lang="en-US" sz="3200" dirty="0"/>
                <a:t>b</a:t>
              </a:r>
              <a:r>
                <a:rPr lang="ru-RU" sz="3200" dirty="0"/>
                <a:t>, если она пересекает их в двух </a:t>
              </a:r>
              <a:r>
                <a:rPr lang="ru-RU" sz="3200" dirty="0" smtClean="0"/>
                <a:t>точках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2457863" y="2021668"/>
              <a:ext cx="5119276" cy="1705658"/>
              <a:chOff x="3793382" y="1954310"/>
              <a:chExt cx="5119276" cy="170565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793382" y="2281522"/>
                <a:ext cx="332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а</a:t>
                </a:r>
                <a:endParaRPr lang="ru-RU" sz="2400" dirty="0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901885" y="2439070"/>
                <a:ext cx="2483746" cy="3162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793382" y="2823319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</a:t>
                </a:r>
                <a:endParaRPr lang="ru-RU" sz="2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75671" y="3101382"/>
                <a:ext cx="1636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с - секущая</a:t>
                </a:r>
                <a:endParaRPr lang="ru-RU" sz="2400" dirty="0"/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3829954" y="3248546"/>
                <a:ext cx="2308297" cy="1673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4499992" y="2137506"/>
                <a:ext cx="903471" cy="15224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986503" y="1954310"/>
                <a:ext cx="3145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с</a:t>
                </a:r>
                <a:endParaRPr lang="ru-RU" sz="2400" dirty="0"/>
              </a:p>
            </p:txBody>
          </p:sp>
        </p:grpSp>
      </p:grpSp>
      <p:sp>
        <p:nvSpPr>
          <p:cNvPr id="6" name="Скругленный прямоугольник 5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Секущая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3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Н</a:t>
            </a:r>
            <a:r>
              <a:rPr lang="ru-RU" sz="3200" dirty="0" smtClean="0"/>
              <a:t>акрест </a:t>
            </a:r>
            <a:r>
              <a:rPr lang="ru-RU" sz="3200" dirty="0"/>
              <a:t>лежащие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43608" y="620688"/>
            <a:ext cx="7704856" cy="3168352"/>
            <a:chOff x="1043608" y="620688"/>
            <a:chExt cx="7704856" cy="316835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43608" y="620688"/>
              <a:ext cx="7704856" cy="31683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 smtClean="0"/>
            </a:p>
            <a:p>
              <a:pPr algn="ctr"/>
              <a:r>
                <a:rPr lang="ru-RU" sz="3200" dirty="0" smtClean="0"/>
                <a:t>Название </a:t>
              </a:r>
              <a:r>
                <a:rPr lang="ru-RU" sz="3200" dirty="0"/>
                <a:t>углов на рисунке </a:t>
              </a:r>
              <a:endParaRPr lang="ru-RU" sz="3200" dirty="0" smtClean="0"/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703938" y="1268760"/>
              <a:ext cx="2600220" cy="2160240"/>
              <a:chOff x="3591960" y="2240868"/>
              <a:chExt cx="2600220" cy="2160240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V="1">
                <a:off x="3599892" y="2758161"/>
                <a:ext cx="2592288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591960" y="3933056"/>
                <a:ext cx="259228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4427984" y="2240868"/>
                <a:ext cx="1080120" cy="2160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Дуга 17"/>
              <p:cNvSpPr/>
              <p:nvPr/>
            </p:nvSpPr>
            <p:spPr>
              <a:xfrm rot="11420099">
                <a:off x="4985182" y="2677361"/>
                <a:ext cx="301111" cy="361744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20" name="Дуга 19"/>
              <p:cNvSpPr/>
              <p:nvPr/>
            </p:nvSpPr>
            <p:spPr>
              <a:xfrm rot="1119723">
                <a:off x="4531290" y="3790546"/>
                <a:ext cx="301111" cy="361744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</p:grpSp>
      </p:grpSp>
      <p:sp>
        <p:nvSpPr>
          <p:cNvPr id="11" name="Скругленный прямоугольник 10"/>
          <p:cNvSpPr/>
          <p:nvPr/>
        </p:nvSpPr>
        <p:spPr>
          <a:xfrm>
            <a:off x="1029934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93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Односторонние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620688"/>
            <a:ext cx="7704856" cy="3168352"/>
            <a:chOff x="1043608" y="620688"/>
            <a:chExt cx="7704856" cy="316835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43608" y="620688"/>
              <a:ext cx="7704856" cy="31683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 smtClean="0"/>
            </a:p>
            <a:p>
              <a:pPr algn="ctr"/>
              <a:r>
                <a:rPr lang="ru-RU" sz="3200" dirty="0" smtClean="0"/>
                <a:t>Название </a:t>
              </a:r>
              <a:r>
                <a:rPr lang="ru-RU" sz="3200" dirty="0"/>
                <a:t>углов на рисунке </a:t>
              </a:r>
              <a:endParaRPr lang="ru-RU" sz="3200" dirty="0" smtClean="0"/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591960" y="1268760"/>
              <a:ext cx="2600220" cy="2160240"/>
              <a:chOff x="3591960" y="1268760"/>
              <a:chExt cx="2600220" cy="2160240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3599892" y="1786053"/>
                <a:ext cx="2592288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591960" y="2960948"/>
                <a:ext cx="259228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4427984" y="1268760"/>
                <a:ext cx="1080120" cy="21602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Дуга 13"/>
              <p:cNvSpPr/>
              <p:nvPr/>
            </p:nvSpPr>
            <p:spPr>
              <a:xfrm rot="5400000">
                <a:off x="4914040" y="1610802"/>
                <a:ext cx="432044" cy="46805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1119723">
                <a:off x="4531032" y="2820450"/>
                <a:ext cx="313615" cy="36130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</p:grpSp>
      </p:grpSp>
      <p:sp>
        <p:nvSpPr>
          <p:cNvPr id="11" name="Скругленный прямоугольник 10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44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7704856" cy="31683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Соответственные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55558" y="615526"/>
            <a:ext cx="7704856" cy="3168352"/>
            <a:chOff x="1043608" y="620688"/>
            <a:chExt cx="7704856" cy="316835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43608" y="620688"/>
              <a:ext cx="7704856" cy="316835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 smtClean="0"/>
            </a:p>
            <a:p>
              <a:pPr algn="ctr"/>
              <a:r>
                <a:rPr lang="ru-RU" sz="3200" dirty="0" smtClean="0"/>
                <a:t>Название </a:t>
              </a:r>
              <a:r>
                <a:rPr lang="ru-RU" sz="3200" dirty="0"/>
                <a:t>углов на рисунке </a:t>
              </a:r>
              <a:endParaRPr lang="ru-RU" sz="3200" dirty="0" smtClean="0"/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ru-RU" sz="3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599892" y="1786053"/>
              <a:ext cx="2592288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591960" y="2960948"/>
              <a:ext cx="259228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4427984" y="1268760"/>
              <a:ext cx="1080120" cy="21602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Дуга 13"/>
            <p:cNvSpPr/>
            <p:nvPr/>
          </p:nvSpPr>
          <p:spPr>
            <a:xfrm rot="1001598">
              <a:off x="5122250" y="1605180"/>
              <a:ext cx="301111" cy="361744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16" name="Дуга 15"/>
            <p:cNvSpPr/>
            <p:nvPr/>
          </p:nvSpPr>
          <p:spPr>
            <a:xfrm rot="1119723">
              <a:off x="4531290" y="2818438"/>
              <a:ext cx="301111" cy="361744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055558" y="615526"/>
            <a:ext cx="7704856" cy="3168352"/>
          </a:xfrm>
          <a:prstGeom prst="roundRect">
            <a:avLst/>
          </a:prstGeom>
          <a:solidFill>
            <a:srgbClr val="C3D69B">
              <a:alpha val="0"/>
            </a:srgb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77334" y="6113776"/>
            <a:ext cx="4104456" cy="47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4509120"/>
            <a:ext cx="1656184" cy="222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25" y="4362599"/>
            <a:ext cx="15001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799420" y="5445224"/>
            <a:ext cx="2204628" cy="2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17290" cy="384940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44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444</Words>
  <Application>Microsoft Office PowerPoint</Application>
  <PresentationFormat>Экран (4:3)</PresentationFormat>
  <Paragraphs>91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Интерактивный тренажер по теме                «Параллельные прямые»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001</cp:lastModifiedBy>
  <cp:revision>230</cp:revision>
  <dcterms:created xsi:type="dcterms:W3CDTF">2014-02-01T09:36:39Z</dcterms:created>
  <dcterms:modified xsi:type="dcterms:W3CDTF">2015-04-18T05:27:13Z</dcterms:modified>
</cp:coreProperties>
</file>