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32996-B907-4FE2-AA2F-45411BC0A34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16C5-5805-4962-A38A-86E9B8E67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C07CCC-7219-42BE-85E2-5DC8E5BEEF3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D5BAA7-817B-4F59-9136-0E5D0EF5B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07CCC-7219-42BE-85E2-5DC8E5BEEF3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5BAA7-817B-4F59-9136-0E5D0EF5B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DC07CCC-7219-42BE-85E2-5DC8E5BEEF3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D5BAA7-817B-4F59-9136-0E5D0EF5B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07CCC-7219-42BE-85E2-5DC8E5BEEF3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5BAA7-817B-4F59-9136-0E5D0EF5B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C07CCC-7219-42BE-85E2-5DC8E5BEEF3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D5BAA7-817B-4F59-9136-0E5D0EF5B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07CCC-7219-42BE-85E2-5DC8E5BEEF3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5BAA7-817B-4F59-9136-0E5D0EF5B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07CCC-7219-42BE-85E2-5DC8E5BEEF3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5BAA7-817B-4F59-9136-0E5D0EF5B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07CCC-7219-42BE-85E2-5DC8E5BEEF3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5BAA7-817B-4F59-9136-0E5D0EF5B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C07CCC-7219-42BE-85E2-5DC8E5BEEF3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5BAA7-817B-4F59-9136-0E5D0EF5B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07CCC-7219-42BE-85E2-5DC8E5BEEF3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5BAA7-817B-4F59-9136-0E5D0EF5B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07CCC-7219-42BE-85E2-5DC8E5BEEF3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5BAA7-817B-4F59-9136-0E5D0EF5B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DC07CCC-7219-42BE-85E2-5DC8E5BEEF3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D5BAA7-817B-4F59-9136-0E5D0EF5B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91;\Vladimir_Kachan_iz_k_f_quot_Zvezda_plenitelnogo_schastya_quot_-_Kavalergarda_vek_ne_dolog_Ne_obeshcha_(get-tune.net).mp3" TargetMode="Externa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g1.liveinternet.ru/images/attach/c/3/77/857/77857831_large_Artilleristuy_na_Borodinskom_poleVSHevchenko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g-fotki.yandex.ru/get/4510/41769546.e3/0_6cbbd_d06971a5_L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3%D0%B5%D1%80%D0%BE%D0%B8%20%D0%B2%D0%BE%D0%B9%D0%BD%D1%8B%201812%20%D0%B3%D0%BE%D0%B4%D0%B0&amp;img_url=img0.liveinternet.ru/images/attach/c/1/61/453/61453792_bagration.jpg&amp;pos=10&amp;rpt=simage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images.yandex.ru/yandsearch?p=2&amp;text=%D0%B3%D0%B5%D1%80%D0%BE%D0%B8%20%D0%B2%D0%BE%D0%B9%D0%BD%D1%8B%201812%20%D0%B3%D0%BE%D0%B4%D0%B0&amp;img_url=www.var-veka.ru/sites/default/files/eab13627d53e.jpg&amp;pos=63&amp;rpt=simage" TargetMode="External"/><Relationship Id="rId26" Type="http://schemas.openxmlformats.org/officeDocument/2006/relationships/hyperlink" Target="http://images.yandex.ru/yandsearch?text=%D0%B3%D0%B5%D1%80%D0%BE%D0%B8%20%D0%B2%D0%BE%D0%B9%D0%BD%D1%8B%201812%20%D0%B3%D0%BE%D0%B4%D0%B0&amp;img_url=900igr.net/datai/istorija/Istorija-vojna-1812/0008-026-Komandujuschie-Russkoj-armiej-v-khode-Otechestvennoj-Vojny.jpg&amp;pos=5&amp;rpt=simage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34" Type="http://schemas.openxmlformats.org/officeDocument/2006/relationships/hyperlink" Target="http://images.yandex.ru/yandsearch?text=%D0%BB%D0%B8%D1%85%D0%B0%D1%87%D0%B5%D0%B2%20%D0%B3%D0%B5%D1%80%D0%BE%D0%B9%20%D0%B2%D0%BE%D0%B9%D0%BD%D1%8B%201812&amp;img_url=www.museum.ru/1812/persons/russ/pic/vg_l23a.jpg&amp;pos=1&amp;rpt=simage" TargetMode="External"/><Relationship Id="rId7" Type="http://schemas.openxmlformats.org/officeDocument/2006/relationships/image" Target="../media/image5.jpeg"/><Relationship Id="rId12" Type="http://schemas.openxmlformats.org/officeDocument/2006/relationships/hyperlink" Target="http://images.yandex.ru/yandsearch?p=1&amp;text=%D0%B3%D0%B5%D1%80%D0%BE%D0%B8%20%D0%B2%D0%BE%D0%B9%D0%BD%D1%8B%201812%20%D0%B3%D0%BE%D0%B4%D0%B0&amp;img_url=img1.liveinternet.ru/images/attach/c/2/64/747/64747343_1285952987_08_alexander_chernyshov.jpg&amp;pos=53&amp;rpt=simage" TargetMode="Externa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33" Type="http://schemas.openxmlformats.org/officeDocument/2006/relationships/image" Target="../media/image18.jpeg"/><Relationship Id="rId2" Type="http://schemas.openxmlformats.org/officeDocument/2006/relationships/hyperlink" Target="http://images.yandex.ru/yandsearch?p=3&amp;text=%D0%B3%D0%B5%D1%80%D0%BE%D0%B8%20%D0%B2%D0%BE%D0%B9%D0%BD%D1%8B%201812%20%D0%B3%D0%BE%D0%B4%D0%B0&amp;img_url=img.narodna.pravda.com.ua/images/doc/3/b/3bbc5-52794f3d82f3t.jpg&amp;pos=94&amp;rpt=simage" TargetMode="External"/><Relationship Id="rId16" Type="http://schemas.openxmlformats.org/officeDocument/2006/relationships/hyperlink" Target="http://images.yandex.ru/yandsearch?p=2&amp;text=%D0%B3%D0%B5%D1%80%D0%BE%D0%B8%20%D0%B2%D0%BE%D0%B9%D0%BD%D1%8B%201812%20%D0%B3%D0%BE%D0%B4%D0%B0&amp;img_url=www.calend.ru/img/user_img/i6/6104.jpg&amp;pos=73&amp;rpt=simage" TargetMode="External"/><Relationship Id="rId20" Type="http://schemas.openxmlformats.org/officeDocument/2006/relationships/hyperlink" Target="http://images.yandex.ru/yandsearch?p=2&amp;text=%D0%B3%D0%B5%D1%80%D0%BE%D0%B8%20%D0%B2%D0%BE%D0%B9%D0%BD%D1%8B%201812%20%D0%B3%D0%BE%D0%B4%D0%B0&amp;img_url=www.rulex.ru/rpg/WebPict/fullpic/3017-129.jpg&amp;pos=66&amp;rpt=simage" TargetMode="External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3%D0%B5%D1%80%D0%BE%D0%B8%20%D0%B2%D0%BE%D0%B9%D0%BD%D1%8B%201812%20%D0%B3%D0%BE%D0%B4%D0%B0&amp;img_url=bratya-tuchkovi.narod.ru/kutuzov.jpg&amp;pos=2&amp;rpt=simage" TargetMode="External"/><Relationship Id="rId11" Type="http://schemas.openxmlformats.org/officeDocument/2006/relationships/image" Target="../media/image7.jpeg"/><Relationship Id="rId24" Type="http://schemas.openxmlformats.org/officeDocument/2006/relationships/hyperlink" Target="http://images.yandex.ru/yandsearch?p=1&amp;text=%D0%B3%D0%B5%D1%80%D0%BE%D0%B8%20%D0%B2%D0%BE%D0%B9%D0%BD%D1%8B%201812%20%D0%B3%D0%BE%D0%B4%D0%B0&amp;img_url=img-fotki.yandex.ru/get/4201/myg2001.272/0_43b6a_34dba388_XL.jpg&amp;pos=40&amp;rpt=simage" TargetMode="External"/><Relationship Id="rId32" Type="http://schemas.openxmlformats.org/officeDocument/2006/relationships/hyperlink" Target="http://images.yandex.ru/yandsearch?text=%D0%BD%D0%B5%D0%B2%D0%B5%D1%80%D0%BE%D0%B2%D1%81%D0%BA%D0%B8%D0%B9&amp;img_url=www.museum.ru/1812/persons/russ/pic/vg_n06a.jpg&amp;pos=3&amp;rpt=simage" TargetMode="Externa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28" Type="http://schemas.openxmlformats.org/officeDocument/2006/relationships/hyperlink" Target="http://images.yandex.ru/yandsearch?text=%D1%81%D0%B5%D1%81%D0%BB%D0%B0%D0%B2%D0%B8%D0%BD&amp;img_url=img1.liveinternet.ru/images/attach/c/6/89/671/89671393__Aleksey_Nikitich__Seslavin.jpg&amp;pos=11&amp;rpt=simage" TargetMode="External"/><Relationship Id="rId36" Type="http://schemas.openxmlformats.org/officeDocument/2006/relationships/hyperlink" Target="http://images.yandex.ru/yandsearch?text=%D0%BA%D1%83%D1%82%D0%B0%D0%B9%D1%81%D0%BE%D0%B2%20%D0%B3%D0%B5%D1%80%D0%BE%D0%B9%20%D0%B2%D0%BE%D0%B9%D0%BD%D1%8B%201812&amp;img_url=www.rulex.ru/rpg/WebPict/fullpic/3017-129.jpg&amp;pos=0&amp;rpt=simage" TargetMode="External"/><Relationship Id="rId10" Type="http://schemas.openxmlformats.org/officeDocument/2006/relationships/hyperlink" Target="http://images.yandex.ru/yandsearch?p=1&amp;text=%D0%B3%D0%B5%D1%80%D0%BE%D0%B8%20%D0%B2%D0%BE%D0%B9%D0%BD%D1%8B%201812%20%D0%B3%D0%BE%D0%B4%D0%B0&amp;img_url=www.museum.ru/1812/persons/russ/pic/vg_v16a.jpg&amp;pos=31&amp;rpt=simage" TargetMode="External"/><Relationship Id="rId19" Type="http://schemas.openxmlformats.org/officeDocument/2006/relationships/image" Target="../media/image11.jpeg"/><Relationship Id="rId31" Type="http://schemas.openxmlformats.org/officeDocument/2006/relationships/image" Target="../media/image17.jpeg"/><Relationship Id="rId4" Type="http://schemas.openxmlformats.org/officeDocument/2006/relationships/hyperlink" Target="http://images.yandex.ru/yandsearch?text=%D0%B3%D0%B5%D1%80%D0%BE%D0%B8%20%D0%B2%D0%BE%D0%B9%D0%BD%D1%8B%201812%20%D0%B3%D0%BE%D0%B4%D0%B0&amp;img_url=www.museum.ru/1812/Persons/russ/pic/vg_r02a.jpg&amp;pos=0&amp;rpt=simage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images.yandex.ru/yandsearch?p=2&amp;text=%D0%B3%D0%B5%D1%80%D0%BE%D0%B8%20%D0%B2%D0%BE%D0%B9%D0%BD%D1%8B%201812%20%D0%B3%D0%BE%D0%B4%D0%B0&amp;img_url=pereprava.org/uploads/posts/1332774443_denis-davydov.jpg&amp;pos=64&amp;rpt=simage" TargetMode="External"/><Relationship Id="rId22" Type="http://schemas.openxmlformats.org/officeDocument/2006/relationships/hyperlink" Target="http://images.yandex.ru/yandsearch?text=%D0%B3%D0%B5%D1%80%D0%BE%D0%B8%20%D0%B2%D0%BE%D0%B9%D0%BD%D1%8B%201812%20%D0%B3%D0%BE%D0%B4%D0%B0&amp;img_url=upload.wikimedia.org/wikipedia/commons/f/fe/Miloradovich.jpg&amp;pos=19&amp;rpt=simage" TargetMode="External"/><Relationship Id="rId27" Type="http://schemas.openxmlformats.org/officeDocument/2006/relationships/image" Target="../media/image15.jpeg"/><Relationship Id="rId30" Type="http://schemas.openxmlformats.org/officeDocument/2006/relationships/hyperlink" Target="http://images.yandex.ru/yandsearch?text=%D0%B4%D0%BE%D1%85%D1%82%D1%83%D1%80%D0%BE%D0%B2&amp;img_url=bratya-tuchkovi.narod.ru/doxturov.jpg&amp;pos=3&amp;rpt=simage" TargetMode="External"/><Relationship Id="rId35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Мой герой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/>
            </a:r>
            <a:b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к 200-летию победы в войне 1812 года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mbria" pitchFamily="18" charset="0"/>
              </a:rPr>
              <a:t>Творческий проект 6 В класса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mbria" pitchFamily="18" charset="0"/>
              </a:rPr>
              <a:t>МБОУ «Хибинская гимназия»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mbria" pitchFamily="18" charset="0"/>
              </a:rPr>
              <a:t>г. Кировск,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mbria" pitchFamily="18" charset="0"/>
              </a:rPr>
              <a:t>Мурманская область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244" name="AutoShape 4" descr="http://img.narodna.pravda.com.ua/images/doc/3/b/3bbc5-52794f3d82f3t.jpg"/>
          <p:cNvSpPr>
            <a:spLocks noChangeAspect="1" noChangeArrowheads="1"/>
          </p:cNvSpPr>
          <p:nvPr/>
        </p:nvSpPr>
        <p:spPr bwMode="auto">
          <a:xfrm>
            <a:off x="63500" y="-136525"/>
            <a:ext cx="3276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Спустя много лет Николай Николаевич писал о  сражении под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Салтановкой</a:t>
            </a:r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/>
              <a:t>   «Следствием сей упорной битвы было столь спасительное соединение обеих армий под Смоленском, ибо я узнал впоследствии, что маршал </a:t>
            </a:r>
            <a:r>
              <a:rPr lang="ru-RU" sz="2400" i="1" dirty="0" err="1" smtClean="0"/>
              <a:t>Даву</a:t>
            </a:r>
            <a:r>
              <a:rPr lang="ru-RU" sz="2400" i="1" dirty="0" smtClean="0"/>
              <a:t> полагал иметь дело со всей 2-й армией и стянул на сей пункт все свои силы. Был момент, когда, казалось, что французы уже берут верх». Тогда </a:t>
            </a:r>
            <a:r>
              <a:rPr lang="ru-RU" sz="2400" b="1" i="1" dirty="0" smtClean="0"/>
              <a:t>генерал лично повел пехоту в</a:t>
            </a:r>
            <a:r>
              <a:rPr lang="ru-RU" b="1" i="1" dirty="0" smtClean="0"/>
              <a:t> атаку. Рядом с Раевским шли оба его сына 11 и 17 лет. Старший нес знамя Смоленского полка, младший шел рядом с отцом</a:t>
            </a:r>
            <a:r>
              <a:rPr lang="ru-RU" i="1" dirty="0" smtClean="0"/>
              <a:t>. Противник был отброшен.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229600" cy="142875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Бородино. Атака на батарею Раевского</a:t>
            </a:r>
            <a:r>
              <a:rPr lang="ru-RU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                </a:t>
            </a:r>
            <a:r>
              <a:rPr lang="ru-RU" sz="27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Ф.Рубо</a:t>
            </a:r>
            <a:endParaRPr lang="ru-RU" sz="27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0" name="Picture 2" descr="Бородино. Атака на батарею Раевского. Ф. А. Рубо, 1913 г.[30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2564904"/>
            <a:ext cx="5472608" cy="2687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042988" y="1700213"/>
            <a:ext cx="7632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entury Gothic" pitchFamily="34" charset="0"/>
              </a:rPr>
              <a:t>«Этот русский генерал сделан из материала, из которого делаются маршалы» . Наполеон.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38200" y="3700463"/>
            <a:ext cx="8305800" cy="1023937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48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  <a:cs typeface="Arabic Typesetting" pitchFamily="66" charset="-78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4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  <a:cs typeface="Arabic Typesetting" pitchFamily="66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33375"/>
            <a:ext cx="7918450" cy="1470025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Сергей Григорьевич Волконский</a:t>
            </a:r>
            <a:b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1788-1865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844824"/>
            <a:ext cx="3240360" cy="359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Vladimir_Kachan_iz_k_f_quot_Zvezda_plenitelnogo_schastya_quot_-_Kavalergarda_vek_ne_dolog_Ne_obeshch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516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428625" y="1858963"/>
            <a:ext cx="385762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Сергей Григорьевич Волконский родился 8 декабря 1788 года. Носил звание героя Отечественной войны 1812 года. Так же являлся одним из организаторов декабристского восстания.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Сергей Волконский являлся членом старинного рода черниговских князей.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Служить Сергей Григорьевич Волконский начал лишь 28 декабря 1805 года в должности поручика Кавалергардского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полка.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sz="half" idx="4294967295"/>
          </p:nvPr>
        </p:nvSpPr>
        <p:spPr>
          <a:xfrm>
            <a:off x="0" y="765175"/>
            <a:ext cx="5003800" cy="5483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        	Во время Великой Отечественной Войны Сергей Григорьевич Волконский находился в составе Свиты Императора. В ходе этой войны он доблестно сражался с силами французских войск. Особенно Волконскому удалось отличиться во время обороны переправы через реку Москву, а так же во время сражения у села Орехово. За это 20 октября того же года он получил звание полковника. А за бои на Берёзине по приказу императора Сергея Волконского наградили орденом Святого Владимира третей степени. Год спустя принимал участие в боях под Калишем.э	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		 За проявленную храбрость в этом сражении он был удостоен ордена Святого Георгия четвёртого класса. Вскоре после этого Сергей Григорьевич Волконский доблестно сражался при Гросс-Беерене и Денневице. Ему удалось проявить настоящие качества руководителя и доблесть. По этой причине 15 сентября 1813 года он был пожалован в генерал-майоры.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		После этого он принял участие в боях под Лейпцигом и был награждён орденом Святой Анны первой степени.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Му\Volkonsk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908720"/>
            <a:ext cx="2952328" cy="3885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7905750" cy="1398587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Иван Семёнович Дорохов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Содержимое 7" descr="250px-Dorohov181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860032" y="1988840"/>
            <a:ext cx="3175000" cy="36449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4580" name="Прямоугольник 10"/>
          <p:cNvSpPr>
            <a:spLocks noChangeArrowheads="1"/>
          </p:cNvSpPr>
          <p:nvPr/>
        </p:nvSpPr>
        <p:spPr bwMode="auto">
          <a:xfrm>
            <a:off x="571500" y="1571625"/>
            <a:ext cx="40719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</a:rPr>
              <a:t>Учился в Инженерном кадетском корпусе. В 1794 году Дорохов находился в Варшаве, когда 6 апреля там вспыхнуло восстание. Имея при себе всего роту гренадер с 1 пушкой, он в продолжение 36 часов держался против нападений, а затем, пробившись сквозь окружавшие его толпы, соединился с главными русскими силами. При штурме Праги он был в числе первых, ворвавшихся на неприятельскую батарею.</a:t>
            </a:r>
            <a:br>
              <a:rPr lang="ru-RU" b="1">
                <a:latin typeface="Century Gothic" pitchFamily="34" charset="0"/>
              </a:rPr>
            </a:br>
            <a:r>
              <a:rPr lang="ru-RU" b="1">
                <a:latin typeface="Century Gothic" pitchFamily="34" charset="0"/>
              </a:rPr>
              <a:t>Участвовал в кампании 1806—1807 годов.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765175"/>
            <a:ext cx="4572000" cy="5483225"/>
          </a:xfrm>
        </p:spPr>
        <p:txBody>
          <a:bodyPr/>
          <a:lstStyle/>
          <a:p>
            <a:pPr eaLnBrk="1" hangingPunct="1"/>
            <a:r>
              <a:rPr lang="ru-RU" sz="1600" b="1" smtClean="0"/>
              <a:t>В самом начале войны 1812 года Дорохов, отрезанный со своею бригадою от 1-й армии, решился, по собственной инициативе, идти на соединение со 2-ю армией. Несколько дней он находился среди французских колонн, но успел от них ускользнуть и примкнул к князю Багратиону, под начальством которого участвовал в сражениях при Смоленске и Бородине.</a:t>
            </a:r>
            <a:br>
              <a:rPr lang="ru-RU" sz="1600" b="1" smtClean="0"/>
            </a:br>
            <a:r>
              <a:rPr lang="ru-RU" sz="1600" b="1" smtClean="0"/>
              <a:t>В день Бородинского сражения командовал бригадой 3-го кавалерийского корпуса, состоящего из 4 кавалерийских полков. Успешно руководил контратакой бригады на Багратионовых флешах. За проявленную отвагу был произведен в генерал-лейтенанты.</a:t>
            </a:r>
            <a:br>
              <a:rPr lang="ru-RU" sz="1600" b="1" smtClean="0"/>
            </a:br>
            <a:endParaRPr lang="ru-RU" sz="1600" b="1" smtClean="0"/>
          </a:p>
        </p:txBody>
      </p:sp>
      <p:pic>
        <p:nvPicPr>
          <p:cNvPr id="37890" name="Picture 2" descr="http://www.xxlbook.ru/imgh126577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620688"/>
            <a:ext cx="3206160" cy="2739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454775"/>
          </a:xfrm>
        </p:spPr>
        <p:txBody>
          <a:bodyPr>
            <a:no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      </a:t>
            </a:r>
            <a:r>
              <a:rPr lang="ru-RU" sz="2400" b="1" dirty="0" smtClean="0"/>
              <a:t>С сентября месяца он командовал партизанским отрядом и причинил много вреда французам, истребляя их отдельные команды. Первым известил Кутузова о движении французов на Калугу. При Малоярославце был ранен пулей навылет в ногу. Главной удачей партизанского отряда Дорохова стало взятие города Вереи, важнейшей точки коммуникаций противника. Донесение Дорохова, Кутузову было кратко: 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«По предписанию Вашей светлости город Верея взят сего числа штурмом»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b="1" dirty="0" smtClean="0"/>
              <a:t>Кутузов объявил об этом «отличном и храбром подвиге» в приказе по армии. </a:t>
            </a:r>
            <a:br>
              <a:rPr lang="ru-RU" sz="2400" b="1" dirty="0" smtClean="0"/>
            </a:br>
            <a:r>
              <a:rPr lang="ru-RU" sz="2400" b="1" dirty="0" smtClean="0"/>
              <a:t>Позднее Дорохов был награжден золотой шпагой, украшенной алмазами, с надписью: «За освобождение Вереи».</a:t>
            </a:r>
            <a:br>
              <a:rPr lang="ru-RU" sz="2400" b="1" dirty="0" smtClean="0"/>
            </a:br>
            <a:r>
              <a:rPr lang="ru-RU" sz="2400" b="1" dirty="0" smtClean="0"/>
              <a:t>Является одним из прототипов партизана, а прежде светского повесы Дорохова в романе Льва Толстого «Война и мир».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454775"/>
          </a:xfrm>
        </p:spPr>
        <p:txBody>
          <a:bodyPr>
            <a:no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      </a:t>
            </a:r>
            <a:r>
              <a:rPr lang="ru-RU" sz="2400" b="1" dirty="0" smtClean="0"/>
              <a:t>С сентября месяца он командовал партизанским отрядом и причинил много вреда французам, истребляя их отдельные команды. Первым известил Кутузова о движении французов на Калугу. При Малоярославце был ранен пулей навылет в ногу. Главной удачей партизанского отряда Дорохова стало взятие города Вереи, важнейшей точки коммуникаций противника. Донесение Дорохова, Кутузову было кратко: 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«По предписанию Вашей светлости город Верея взят сего числа штурмом»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b="1" dirty="0" smtClean="0"/>
              <a:t>Кутузов объявил об этом «отличном и храбром подвиге» в приказе по армии. </a:t>
            </a:r>
            <a:br>
              <a:rPr lang="ru-RU" sz="2400" b="1" dirty="0" smtClean="0"/>
            </a:br>
            <a:r>
              <a:rPr lang="ru-RU" sz="2400" b="1" dirty="0" smtClean="0"/>
              <a:t>Позднее Дорохов был награжден золотой шпагой, украшенной алмазами, с надписью: «За освобождение Вереи».</a:t>
            </a:r>
            <a:br>
              <a:rPr lang="ru-RU" sz="2400" b="1" dirty="0" smtClean="0"/>
            </a:br>
            <a:r>
              <a:rPr lang="ru-RU" sz="2400" b="1" dirty="0" smtClean="0"/>
              <a:t>Является одним из прототипов партизана, а прежде светского повесы Дорохова в романе Льва Толстого «Война и мир».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Алексей Ермолов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357313"/>
            <a:ext cx="5429250" cy="5097462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 началом Отечественной войны 1812 назначен начальником Главного штаба 1-й Западной армии.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Во время Бородинского боя Кутузов послал Ермолова для укрепления левого фланга после ранения Багратиона. Ермолов отбил батарею, занятую французами, и руководил ею, пока не был контужен.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4" name="Picture 4" descr="250px-Alexei-jermolov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1412776"/>
            <a:ext cx="3168352" cy="3624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4784725" y="5029200"/>
            <a:ext cx="435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914400" y="60198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196850"/>
            <a:ext cx="8472488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Неприятель сделал «под прикрытием сильнейшей канонады… атаку на центральную батарею (Раевского),  прикрываемой 26-й дивизиею. Ему удалось оною взять… но генерал-майор Ермолов… взяв один только 3-й батальон Уфимского полка, остановил бегущих и толпою в образе колонны ударил в штыки. Неприятель защищался жестоко… но ничто не устояло»</a:t>
            </a:r>
          </a:p>
        </p:txBody>
      </p:sp>
      <p:pic>
        <p:nvPicPr>
          <p:cNvPr id="93194" name="Picture 10" descr="http://www.ru.journal-neo.com/sites/default/files/images/4248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708920"/>
            <a:ext cx="4492572" cy="2511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dorogomilovo.zao.mos.ru/netcat_files/Image/dh0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980728"/>
            <a:ext cx="5366400" cy="365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9" name="Rectangle 11"/>
          <p:cNvSpPr>
            <a:spLocks noGrp="1" noRot="1" noChangeArrowheads="1"/>
          </p:cNvSpPr>
          <p:nvPr>
            <p:ph type="body" idx="1"/>
          </p:nvPr>
        </p:nvSpPr>
        <p:spPr>
          <a:xfrm>
            <a:off x="-76200" y="6858000"/>
            <a:ext cx="76200" cy="76200"/>
          </a:xfrm>
        </p:spPr>
        <p:txBody>
          <a:bodyPr>
            <a:normAutofit fontScale="25000" lnSpcReduction="20000"/>
          </a:bodyPr>
          <a:lstStyle/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800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 flipH="1">
            <a:off x="-990600" y="2743200"/>
            <a:ext cx="193675" cy="403225"/>
          </a:xfrm>
          <a:prstGeom prst="rect">
            <a:avLst/>
          </a:prstGeom>
          <a:noFill/>
          <a:ln w="6350">
            <a:solidFill>
              <a:srgbClr val="80808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8623" name="Picture 15" descr="250px-Zkharov-Yermolov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980728"/>
            <a:ext cx="2892896" cy="4132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4355977" y="1000125"/>
            <a:ext cx="38884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+mn-cs"/>
              </a:rPr>
              <a:t>Хочу, чтобы имя мое стерегло страхом наши границы крепче цепей и укреплений.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+mn-cs"/>
              </a:rPr>
              <a:t>        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+mn-cs"/>
              </a:rPr>
              <a:t>А. Ермолов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71750"/>
            <a:ext cx="3519488" cy="39052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262673"/>
                </a:solidFill>
              </a:rPr>
              <a:t>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900" b="1" dirty="0" smtClean="0">
                <a:solidFill>
                  <a:srgbClr val="262673"/>
                </a:solidFill>
              </a:rPr>
              <a:t> 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886200" y="3687763"/>
            <a:ext cx="5105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214313" y="2786063"/>
            <a:ext cx="5643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484784"/>
            <a:ext cx="3425774" cy="3875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625" y="357188"/>
            <a:ext cx="7929563" cy="879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FF0000"/>
                </a:solidFill>
                <a:latin typeface="+mn-lt"/>
                <a:cs typeface="+mn-cs"/>
              </a:rPr>
              <a:t>Кутайсов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 Александр Иванович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(1784 – 1812)</a:t>
            </a:r>
            <a:r>
              <a:rPr lang="ru-RU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0727" name="Прямоугольник 6"/>
          <p:cNvSpPr>
            <a:spLocks noChangeArrowheads="1"/>
          </p:cNvSpPr>
          <p:nvPr/>
        </p:nvSpPr>
        <p:spPr bwMode="auto">
          <a:xfrm>
            <a:off x="107950" y="1268413"/>
            <a:ext cx="4032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0700" indent="-457200" algn="r"/>
            <a:r>
              <a:rPr lang="ru-RU" sz="2000" b="1" dirty="0" err="1">
                <a:latin typeface="Century Gothic" pitchFamily="34" charset="0"/>
              </a:rPr>
              <a:t>Кутайсов</a:t>
            </a:r>
            <a:r>
              <a:rPr lang="ru-RU" sz="2000" b="1" dirty="0">
                <a:latin typeface="Century Gothic" pitchFamily="34" charset="0"/>
              </a:rPr>
              <a:t> А.И.</a:t>
            </a:r>
          </a:p>
          <a:p>
            <a:pPr marL="520700" indent="-457200" algn="r"/>
            <a:r>
              <a:rPr lang="ru-RU" sz="2000" b="1" dirty="0">
                <a:latin typeface="Century Gothic" pitchFamily="34" charset="0"/>
              </a:rPr>
              <a:t>с 10-ти лет был записан в  Конный полк, </a:t>
            </a:r>
          </a:p>
          <a:p>
            <a:pPr marL="520700" indent="-457200" algn="r"/>
            <a:r>
              <a:rPr lang="ru-RU" sz="2000" b="1" dirty="0">
                <a:latin typeface="Century Gothic" pitchFamily="34" charset="0"/>
              </a:rPr>
              <a:t>в 1796 г. - сержант </a:t>
            </a:r>
          </a:p>
          <a:p>
            <a:pPr marL="520700" indent="-457200" algn="r"/>
            <a:r>
              <a:rPr lang="ru-RU" sz="2000" b="1" dirty="0">
                <a:latin typeface="Century Gothic" pitchFamily="34" charset="0"/>
              </a:rPr>
              <a:t>Преображенского полка, а в 12 лет  - капитан </a:t>
            </a:r>
            <a:r>
              <a:rPr lang="ru-RU" sz="2000" b="1" dirty="0" err="1">
                <a:latin typeface="Century Gothic" pitchFamily="34" charset="0"/>
              </a:rPr>
              <a:t>Великолуцкого</a:t>
            </a:r>
            <a:r>
              <a:rPr lang="ru-RU" sz="2000" b="1" dirty="0">
                <a:latin typeface="Century Gothic" pitchFamily="34" charset="0"/>
              </a:rPr>
              <a:t> полка</a:t>
            </a:r>
          </a:p>
          <a:p>
            <a:pPr marL="520700" indent="-457200" algn="r"/>
            <a:r>
              <a:rPr lang="ru-RU" sz="2000" b="1" dirty="0">
                <a:latin typeface="Century Gothic" pitchFamily="34" charset="0"/>
              </a:rPr>
              <a:t> с причислением к штабу  M. И. Кутузова</a:t>
            </a:r>
            <a:r>
              <a:rPr lang="ru-RU" sz="2400" b="1" dirty="0">
                <a:latin typeface="Century Gothic" pitchFamily="34" charset="0"/>
              </a:rPr>
              <a:t>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15616" y="4509120"/>
            <a:ext cx="1800200" cy="2148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Бородинское сражение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219200"/>
            <a:ext cx="4706937" cy="51054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В 1812 г. 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Александр Иванович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командовал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артиллерией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1-й армии Барклая де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Толли. 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В этой должности застал его «день Бородина» - 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26 августа.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    </a:t>
            </a:r>
          </a:p>
        </p:txBody>
      </p:sp>
      <p:pic>
        <p:nvPicPr>
          <p:cNvPr id="20483" name="Picture 5" descr="Картинка 17 из 436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2329608"/>
            <a:ext cx="2865710" cy="3613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4000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600200"/>
            <a:ext cx="3521075" cy="4525963"/>
          </a:xfrm>
        </p:spPr>
        <p:txBody>
          <a:bodyPr>
            <a:normAutofit fontScale="70000" lnSpcReduction="20000"/>
          </a:bodyPr>
          <a:lstStyle/>
          <a:p>
            <a:pPr marL="448056" indent="-384048" algn="ctr">
              <a:buNone/>
              <a:defRPr/>
            </a:pPr>
            <a:r>
              <a:rPr lang="ru-RU" sz="3300" b="1" i="1" dirty="0" smtClean="0"/>
              <a:t>Контратака русских частей</a:t>
            </a:r>
            <a:br>
              <a:rPr lang="ru-RU" sz="3300" b="1" i="1" dirty="0" smtClean="0"/>
            </a:br>
            <a:endParaRPr lang="en-US" sz="3300" dirty="0" smtClean="0"/>
          </a:p>
          <a:p>
            <a:pPr marL="448056" indent="-384048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300" dirty="0" smtClean="0"/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300" dirty="0" smtClean="0"/>
              <a:t>Граф Кутайсов при начале атаки отделился от Ермолова вправо, где, встретивши часть нашей пехоты, повел её на неприятеля, но пехота была обращена назад, а он не возвращался.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 smtClean="0"/>
          </a:p>
        </p:txBody>
      </p:sp>
      <p:pic>
        <p:nvPicPr>
          <p:cNvPr id="21507" name="Picture 6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896" y="2348880"/>
            <a:ext cx="436607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idx="4294967295"/>
          </p:nvPr>
        </p:nvSpPr>
        <p:spPr>
          <a:xfrm>
            <a:off x="0" y="762000"/>
            <a:ext cx="46482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"...А ты, Кутайсов, вождь младой... 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Где прелести? Где младость? 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Увы! Он видим и душой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Прекрасен был, как радость;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В броне ли, грозный, выступал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Бросали смерть перуны;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Во струны ль арфы ударял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Одушевлялись струны..." </a:t>
            </a:r>
            <a:br>
              <a:rPr lang="ru-RU" sz="2000" b="1" smtClean="0"/>
            </a:br>
            <a:endParaRPr lang="ru-RU" sz="2000" b="1" smtClean="0"/>
          </a:p>
          <a:p>
            <a:pPr eaLnBrk="1" hangingPunct="1"/>
            <a:endParaRPr lang="ru-RU" sz="2000" b="1" smtClean="0"/>
          </a:p>
          <a:p>
            <a:pPr eaLnBrk="1" hangingPunct="1">
              <a:buFontTx/>
              <a:buNone/>
            </a:pPr>
            <a:r>
              <a:rPr lang="ru-RU" sz="1600" b="1" i="1" smtClean="0"/>
              <a:t>(Из поэмы "Певец во стане русских</a:t>
            </a:r>
          </a:p>
          <a:p>
            <a:pPr eaLnBrk="1" hangingPunct="1">
              <a:buFontTx/>
              <a:buNone/>
            </a:pPr>
            <a:r>
              <a:rPr lang="ru-RU" sz="1600" b="1" i="1" smtClean="0"/>
              <a:t>воинов" поручика Московского</a:t>
            </a:r>
          </a:p>
          <a:p>
            <a:pPr eaLnBrk="1" hangingPunct="1">
              <a:buFontTx/>
              <a:buNone/>
            </a:pPr>
            <a:r>
              <a:rPr lang="ru-RU" sz="1600" b="1" i="1" smtClean="0"/>
              <a:t>ополчения Жуковского Василия Андреевича)</a:t>
            </a: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772816"/>
            <a:ext cx="3119190" cy="3735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71975" y="428625"/>
            <a:ext cx="4772025" cy="5133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Кутайсов был богато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одаренной натурой: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он отлично знал шесть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языков; писал стихи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по-русски 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по-французски,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отлично рисовал,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обладал  обширными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познаниями по артиллерии,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фортификации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архитектуре.</a:t>
            </a:r>
            <a:r>
              <a:rPr lang="ru-RU" sz="2800" b="1" smtClean="0"/>
              <a:t> </a:t>
            </a:r>
          </a:p>
        </p:txBody>
      </p:sp>
      <p:pic>
        <p:nvPicPr>
          <p:cNvPr id="23555" name="Picture 5" descr="Картинка 76 из 5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928670"/>
            <a:ext cx="2599427" cy="3516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4"/>
          <p:cNvSpPr>
            <a:spLocks noGrp="1"/>
          </p:cNvSpPr>
          <p:nvPr>
            <p:ph idx="4294967295"/>
          </p:nvPr>
        </p:nvSpPr>
        <p:spPr>
          <a:xfrm>
            <a:off x="0" y="1050925"/>
            <a:ext cx="3810000" cy="4968875"/>
          </a:xfrm>
        </p:spPr>
        <p:txBody>
          <a:bodyPr>
            <a:normAutofit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Памятник герою войны 1812 года, командующему русской артиллерией графу </a:t>
            </a:r>
            <a:r>
              <a:rPr lang="ru-RU" b="1" dirty="0" err="1" smtClean="0"/>
              <a:t>А.И.Кутайсову</a:t>
            </a:r>
            <a:r>
              <a:rPr lang="ru-RU" b="1" dirty="0" smtClean="0"/>
              <a:t> </a:t>
            </a:r>
            <a:r>
              <a:rPr lang="ru-RU" sz="1800" b="1" dirty="0" smtClean="0"/>
              <a:t>(Скульптор Д. Петров)</a:t>
            </a:r>
            <a:r>
              <a:rPr lang="ru-RU" b="1" dirty="0" smtClean="0"/>
              <a:t> 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  <p:pic>
        <p:nvPicPr>
          <p:cNvPr id="24578" name="Picture 5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268760"/>
            <a:ext cx="2606055" cy="4040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3-tub-ru.yandex.net/i?id=420385517-3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885970"/>
            <a:ext cx="1368152" cy="1543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im5-tub-ru.yandex.net/i?id=357480529-2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5301208"/>
            <a:ext cx="12477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im6-tub-ru.yandex.net/i?id=266872994-1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1916832"/>
            <a:ext cx="1159329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://im6-tub-ru.yandex.net/i?id=524236838-0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88024" y="1916832"/>
            <a:ext cx="12382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http://im2-tub-ru.yandex.net/i?id=319649307-41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300192" y="1916832"/>
            <a:ext cx="12192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0" name="Picture 12" descr="http://im0-tub-ru.yandex.net/i?id=246941110-38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79512" y="3645024"/>
            <a:ext cx="126682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im8-tub-ru.yandex.net/i?id=34471187-03-16f-05918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691680" y="3717032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im3-tub-ru.yandex.net/i?id=41670519-06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3419872" y="3717032"/>
            <a:ext cx="12477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6" name="Picture 18" descr="http://im3-tub-ru.yandex.net/i?id=220079909-18-72&amp;n=21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5004048" y="3717032"/>
            <a:ext cx="1167383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8" name="Picture 20" descr="http://im7-tub-ru.yandex.net/i?id=72647290-69-72&amp;n=21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6444208" y="3717032"/>
            <a:ext cx="12477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70" name="Picture 22" descr="http://im6-tub-ru.yandex.net/i?id=149827946-42-72&amp;n=21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179512" y="5229200"/>
            <a:ext cx="12477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72" name="Picture 24" descr="http://im0-tub-ru.yandex.net/i?id=14553111-27-72&amp;n=21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1691680" y="5301208"/>
            <a:ext cx="12382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74" name="Picture 26" descr="http://im3-tub-ru.yandex.net/i?id=165405066-37-72&amp;n=21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3275856" y="1916832"/>
            <a:ext cx="1262633" cy="1500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76" name="Picture 28" descr="http://im6-tub-ru.yandex.net/i?id=35158826-10-16f-35220&amp;n=21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auto">
          <a:xfrm>
            <a:off x="3347864" y="5301208"/>
            <a:ext cx="12477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78" name="Picture 30" descr="http://im4-tub-ru.yandex.net/i?id=163070618-42-72&amp;n=21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6516216" y="5229200"/>
            <a:ext cx="1143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80" name="Picture 32" descr="http://im6-tub-ru.yandex.net/i?id=436195307-01-72&amp;n=21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screen"/>
          <a:srcRect/>
          <a:stretch>
            <a:fillRect/>
          </a:stretch>
        </p:blipFill>
        <p:spPr bwMode="auto">
          <a:xfrm>
            <a:off x="7740352" y="1916832"/>
            <a:ext cx="126682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82" name="Picture 34" descr="http://im3-tub-ru.yandex.net/i?id=39525043-59-72&amp;n=21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screen"/>
          <a:srcRect/>
          <a:stretch>
            <a:fillRect/>
          </a:stretch>
        </p:blipFill>
        <p:spPr bwMode="auto">
          <a:xfrm>
            <a:off x="7812360" y="3717032"/>
            <a:ext cx="12382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84" name="Picture 36" descr="http://im7-tub-ru.yandex.net/i?id=72647290-69-72&amp;n=21">
            <a:hlinkClick r:id="rId36"/>
          </p:cNvPr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7740352" y="5229200"/>
            <a:ext cx="12477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308" name="Прямоугольник 22"/>
          <p:cNvSpPr>
            <a:spLocks noChangeArrowheads="1"/>
          </p:cNvSpPr>
          <p:nvPr/>
        </p:nvSpPr>
        <p:spPr bwMode="auto">
          <a:xfrm>
            <a:off x="1547813" y="260350"/>
            <a:ext cx="5310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  <a:p>
            <a:pPr algn="ctr"/>
            <a:r>
              <a:rPr lang="ru-RU" b="1">
                <a:latin typeface="Century Gothic" pitchFamily="34" charset="0"/>
              </a:rPr>
              <a:t>Война…никто не хочет войны, но честь для солдата…он должен сделать все для своей Родины!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БАРКЛАЙ ДЕ ТОЛЛИ Михаил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Богданович (1757-1818г.г.) 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9" name="Picture 5" descr="D:\презент\138140--44641532-m750x740-u3d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44675"/>
            <a:ext cx="3240087" cy="4686300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844824"/>
            <a:ext cx="376659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85750"/>
            <a:ext cx="6000750" cy="6456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400" b="1" smtClean="0"/>
              <a:t>        </a:t>
            </a:r>
            <a:endParaRPr lang="en-US" sz="2400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smtClean="0"/>
              <a:t>    </a:t>
            </a:r>
            <a:r>
              <a:rPr lang="ru-RU" sz="2800" b="1" smtClean="0"/>
              <a:t>Честный и самоотверженный офицер, Барклай не искал легкой карьеры никогда. Он полюбил русскую армию и посвятил ей всю жизнь. Он не раз смотрел смерти в глаза и не уступал французским маршалам ни в смелости, ни в стойкости, ни в искусстве водить войска в сражения</a:t>
            </a:r>
            <a:r>
              <a:rPr lang="ru-RU" sz="2800" smtClean="0"/>
              <a:t>.</a:t>
            </a:r>
            <a:endParaRPr lang="en-US" sz="2800" smtClean="0"/>
          </a:p>
          <a:p>
            <a:pPr eaLnBrk="1" hangingPunct="1">
              <a:buFont typeface="Wingdings 2" pitchFamily="18" charset="2"/>
              <a:buNone/>
            </a:pPr>
            <a:endParaRPr lang="ru-RU" sz="2400" b="1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/>
              <a:t>          	</a:t>
            </a:r>
          </a:p>
        </p:txBody>
      </p:sp>
      <p:pic>
        <p:nvPicPr>
          <p:cNvPr id="33794" name="Picture 2" descr="http://900igr.net/datai/istorija/Istorija-vojna-1812/0008-026-Komandujuschie-Russkoj-armiej-v-khode-Otechestvennoj-Vojn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15608" y="1357298"/>
            <a:ext cx="352839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333375"/>
            <a:ext cx="4749800" cy="6524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     В начале Отечественной войны 1812 г. Барклай-де-Толли занимал пост военного министра России</a:t>
            </a:r>
            <a:r>
              <a:rPr lang="en-US" sz="2000" b="1" smtClean="0"/>
              <a:t> </a:t>
            </a:r>
            <a:r>
              <a:rPr lang="ru-RU" sz="2000" b="1" smtClean="0"/>
              <a:t>и фактически командовал русской армией в самый трудный период войны — в момент отступления от западных границ к Москве. Эта операция требовала исключительного полководческого мастерства, выдержки и хладнокровия. Барклай-де-Толли справился со своей задачей блестяще. Он сохранил целостность и боеспособность армии. Но не все понимали необходимость отступления. </a:t>
            </a:r>
          </a:p>
        </p:txBody>
      </p:sp>
      <p:pic>
        <p:nvPicPr>
          <p:cNvPr id="18434" name="Picture 2" descr="http://www.vidania.ru/photomosobl/mosobl_640x480_11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916832"/>
            <a:ext cx="3347864" cy="3864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15888"/>
            <a:ext cx="4500563" cy="61325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 smtClean="0"/>
              <a:t>     </a:t>
            </a:r>
            <a:endParaRPr lang="ru-RU" sz="2000" smtClean="0"/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500063" y="336550"/>
            <a:ext cx="471487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</a:rPr>
              <a:t>Свою храбрость Барклай доказал на поле боя, когда гремело Бородинское сражение. После упорных боев с армией Багратиона французы бросили свои главные силы на центральный фронт. Здесь русские солдаты увидели, каким бесстрашием обладает их командующий. Все время, пока шло сражение, Барклай-де-Толли находился на передовой позиции, в непосредственной близости с противником, верхом на коне. Свистели пули, рвались снаряды, осыпая командующего комьями земли. Но генерал и не пытался уйти в укрытие. После очередного взрыва он отряхивал мундир и продолжал командовать боем…</a:t>
            </a:r>
          </a:p>
        </p:txBody>
      </p:sp>
      <p:pic>
        <p:nvPicPr>
          <p:cNvPr id="5" name="Picture 2" descr="D:\презент\barklai_k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428604"/>
            <a:ext cx="2931808" cy="42862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268413"/>
            <a:ext cx="5214938" cy="5232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   </a:t>
            </a:r>
            <a:r>
              <a:rPr lang="ru-RU" sz="2400" b="1" smtClean="0"/>
              <a:t>Русский полководец, герой Отечественной войны 1812 года, генерал от кавалерии</a:t>
            </a:r>
            <a:r>
              <a:rPr lang="ru-RU" sz="2400" smtClean="0"/>
              <a:t>.</a:t>
            </a:r>
            <a:r>
              <a:rPr lang="ru-RU" sz="2400" b="1" smtClean="0"/>
              <a:t> Участник «Битвы народов» и взятия Парижа. Член Государственного совета. Был близко знаком со многими декабристами. Дружбой с Раевским гордился А. С. Пушкин.</a:t>
            </a:r>
            <a:r>
              <a:rPr lang="en-US" sz="2400" b="1" baseline="30000" smtClean="0"/>
              <a:t> </a:t>
            </a:r>
            <a:endParaRPr lang="ru-RU" sz="2400" b="1" baseline="300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00" b="1" baseline="30000" smtClean="0"/>
              <a:t>       </a:t>
            </a:r>
            <a:r>
              <a:rPr lang="ru-RU" sz="2400" b="1" smtClean="0"/>
              <a:t> Являлся двоюродным братом Дениса Давыдова.</a:t>
            </a:r>
            <a:endParaRPr lang="ru-RU" sz="2400" smtClean="0"/>
          </a:p>
        </p:txBody>
      </p:sp>
      <p:pic>
        <p:nvPicPr>
          <p:cNvPr id="2053" name="Picture 2" descr="Rajevskij N 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3350" y="1785938"/>
            <a:ext cx="3359150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75656" y="260648"/>
            <a:ext cx="523856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Раевский Н.Н.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40275" y="1052513"/>
            <a:ext cx="4403725" cy="5073650"/>
          </a:xfrm>
        </p:spPr>
        <p:txBody>
          <a:bodyPr rtlCol="0">
            <a:normAutofit fontScale="77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</a:t>
            </a:r>
            <a:r>
              <a:rPr lang="ru-RU" sz="3100" b="1" dirty="0" smtClean="0"/>
              <a:t>За </a:t>
            </a:r>
            <a:r>
              <a:rPr lang="ru-RU" sz="3100" b="1" dirty="0"/>
              <a:t>тридцать лет безупречной службы участвовал во многих крупнейших сражениях эпохи. После подвига под </a:t>
            </a:r>
            <a:r>
              <a:rPr lang="ru-RU" sz="3100" b="1" dirty="0" err="1"/>
              <a:t>Салтановкой</a:t>
            </a:r>
            <a:r>
              <a:rPr lang="ru-RU" sz="3100" b="1" dirty="0"/>
              <a:t> стал одним из популярнейших генералов русской армии. </a:t>
            </a:r>
            <a:endParaRPr lang="ru-RU" sz="3100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b="1" dirty="0" smtClean="0"/>
              <a:t>     Борьба </a:t>
            </a:r>
            <a:r>
              <a:rPr lang="ru-RU" sz="3100" b="1" dirty="0"/>
              <a:t>за батарею Раевского явилась одним из ключевых эпизодов Бородинского сражения. </a:t>
            </a:r>
          </a:p>
        </p:txBody>
      </p:sp>
      <p:pic>
        <p:nvPicPr>
          <p:cNvPr id="2" name="Picture 2" descr="http://julgavrilina.edusite.ru/images/p55_podvigsoldatraevskogopodsaltanovkoysamokishns1912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84784"/>
            <a:ext cx="4152900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826</Words>
  <Application>Microsoft Office PowerPoint</Application>
  <PresentationFormat>Экран (4:3)</PresentationFormat>
  <Paragraphs>95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Мой герой к 200-летию победы в войне 1812 года</vt:lpstr>
      <vt:lpstr>Слайд 2</vt:lpstr>
      <vt:lpstr>Слайд 3</vt:lpstr>
      <vt:lpstr>БАРКЛАЙ ДЕ ТОЛЛИ Михаил Богданович (1757-1818г.г.) </vt:lpstr>
      <vt:lpstr>Слайд 5</vt:lpstr>
      <vt:lpstr>Слайд 6</vt:lpstr>
      <vt:lpstr>Слайд 7</vt:lpstr>
      <vt:lpstr>Слайд 8</vt:lpstr>
      <vt:lpstr>Слайд 9</vt:lpstr>
      <vt:lpstr>Спустя много лет Николай Николаевич писал о  сражении под Салтановкой:</vt:lpstr>
      <vt:lpstr>Бородино. Атака на батарею Раевского.                 Ф.Рубо</vt:lpstr>
      <vt:lpstr>Сергей Григорьевич Волконский 1788-1865</vt:lpstr>
      <vt:lpstr>Слайд 13</vt:lpstr>
      <vt:lpstr>Иван Семёнович Дорохов</vt:lpstr>
      <vt:lpstr>Слайд 15</vt:lpstr>
      <vt:lpstr>Слайд 16</vt:lpstr>
      <vt:lpstr>Слайд 17</vt:lpstr>
      <vt:lpstr>Алексей Ермолов</vt:lpstr>
      <vt:lpstr>Слайд 19</vt:lpstr>
      <vt:lpstr>Слайд 20</vt:lpstr>
      <vt:lpstr>Слайд 21</vt:lpstr>
      <vt:lpstr>Бородинское сражение</vt:lpstr>
      <vt:lpstr>    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герой к 200-летию победы в войне 1812 года</dc:title>
  <dc:creator>User 2013</dc:creator>
  <cp:lastModifiedBy>User 2013</cp:lastModifiedBy>
  <cp:revision>7</cp:revision>
  <dcterms:created xsi:type="dcterms:W3CDTF">2015-09-04T07:19:59Z</dcterms:created>
  <dcterms:modified xsi:type="dcterms:W3CDTF">2015-09-04T07:42:41Z</dcterms:modified>
</cp:coreProperties>
</file>