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93" r:id="rId4"/>
    <p:sldId id="294" r:id="rId5"/>
    <p:sldId id="295" r:id="rId6"/>
    <p:sldId id="296" r:id="rId7"/>
    <p:sldId id="257" r:id="rId8"/>
    <p:sldId id="269" r:id="rId9"/>
    <p:sldId id="264" r:id="rId10"/>
    <p:sldId id="265" r:id="rId11"/>
    <p:sldId id="266" r:id="rId12"/>
    <p:sldId id="267" r:id="rId13"/>
    <p:sldId id="268" r:id="rId14"/>
    <p:sldId id="292" r:id="rId15"/>
    <p:sldId id="271" r:id="rId16"/>
    <p:sldId id="284" r:id="rId17"/>
    <p:sldId id="288" r:id="rId18"/>
    <p:sldId id="273" r:id="rId19"/>
    <p:sldId id="286" r:id="rId20"/>
    <p:sldId id="287" r:id="rId21"/>
    <p:sldId id="285" r:id="rId22"/>
    <p:sldId id="289" r:id="rId23"/>
    <p:sldId id="274" r:id="rId24"/>
    <p:sldId id="283" r:id="rId25"/>
    <p:sldId id="282" r:id="rId26"/>
    <p:sldId id="276" r:id="rId27"/>
    <p:sldId id="277" r:id="rId28"/>
    <p:sldId id="280" r:id="rId29"/>
    <p:sldId id="297" r:id="rId30"/>
    <p:sldId id="26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 2013" initials="U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BF6BC-270B-4E6E-83AF-357DEC289E6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E97CB-EEFE-4D84-8566-FADCC4D4BA18}">
      <dgm:prSet phldrT="[Текст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</a:rPr>
            <a:t>основные события </a:t>
          </a:r>
        </a:p>
      </dgm:t>
    </dgm:pt>
    <dgm:pt modelId="{7BE78D13-7C26-4316-9305-511CB81B6CE4}" type="parTrans" cxnId="{D12994EB-1FE8-47A7-8AF7-4FBCEB2557B6}">
      <dgm:prSet/>
      <dgm:spPr/>
      <dgm:t>
        <a:bodyPr/>
        <a:lstStyle/>
        <a:p>
          <a:endParaRPr lang="ru-RU"/>
        </a:p>
      </dgm:t>
    </dgm:pt>
    <dgm:pt modelId="{2BED4DF3-3573-4D4B-877D-16F8D48F1E18}" type="sibTrans" cxnId="{D12994EB-1FE8-47A7-8AF7-4FBCEB2557B6}">
      <dgm:prSet/>
      <dgm:spPr/>
      <dgm:t>
        <a:bodyPr/>
        <a:lstStyle/>
        <a:p>
          <a:endParaRPr lang="ru-RU"/>
        </a:p>
      </dgm:t>
    </dgm:pt>
    <dgm:pt modelId="{03C2F772-67D3-492C-AEA0-5C61D57D7D96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</a:rPr>
            <a:t>современники</a:t>
          </a:r>
        </a:p>
      </dgm:t>
    </dgm:pt>
    <dgm:pt modelId="{B2090C4E-0031-42CD-B51B-050CCCE90ED2}" type="parTrans" cxnId="{BD29A5F8-04BD-4A35-B048-1112003C8C4F}">
      <dgm:prSet/>
      <dgm:spPr/>
      <dgm:t>
        <a:bodyPr/>
        <a:lstStyle/>
        <a:p>
          <a:endParaRPr lang="ru-RU"/>
        </a:p>
      </dgm:t>
    </dgm:pt>
    <dgm:pt modelId="{D0EDA165-748B-4D51-B8E4-ECA315015E41}" type="sibTrans" cxnId="{BD29A5F8-04BD-4A35-B048-1112003C8C4F}">
      <dgm:prSet/>
      <dgm:spPr/>
      <dgm:t>
        <a:bodyPr/>
        <a:lstStyle/>
        <a:p>
          <a:endParaRPr lang="ru-RU"/>
        </a:p>
      </dgm:t>
    </dgm:pt>
    <dgm:pt modelId="{D12EC154-3C60-4732-B17E-757A6A550494}">
      <dgm:prSet phldrT="[Текст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</a:rPr>
            <a:t>присоединение территорий</a:t>
          </a:r>
        </a:p>
      </dgm:t>
    </dgm:pt>
    <dgm:pt modelId="{0DF3DC59-B6D4-4982-8908-0770072EDF53}" type="parTrans" cxnId="{4DD85533-4646-4D36-B56C-56785A9CBD5A}">
      <dgm:prSet/>
      <dgm:spPr/>
      <dgm:t>
        <a:bodyPr/>
        <a:lstStyle/>
        <a:p>
          <a:endParaRPr lang="ru-RU"/>
        </a:p>
      </dgm:t>
    </dgm:pt>
    <dgm:pt modelId="{A53601A5-B5C3-48BB-86DE-151E010BBAC0}" type="sibTrans" cxnId="{4DD85533-4646-4D36-B56C-56785A9CBD5A}">
      <dgm:prSet/>
      <dgm:spPr/>
      <dgm:t>
        <a:bodyPr/>
        <a:lstStyle/>
        <a:p>
          <a:endParaRPr lang="ru-RU"/>
        </a:p>
      </dgm:t>
    </dgm:pt>
    <dgm:pt modelId="{54E81401-A281-4F90-998B-40C40C84AA52}">
      <dgm:prSet phldrT="[Текст]"/>
      <dgm:spPr>
        <a:solidFill>
          <a:srgbClr val="00B0F0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ysClr val="windowText" lastClr="000000"/>
              </a:solidFill>
            </a:rPr>
            <a:t>культура</a:t>
          </a:r>
        </a:p>
      </dgm:t>
    </dgm:pt>
    <dgm:pt modelId="{9AC98BDB-BEA9-4C34-BB82-8D0580D6C928}" type="parTrans" cxnId="{661C1794-EBCF-48F2-A575-4CECBA0CBF10}">
      <dgm:prSet/>
      <dgm:spPr/>
      <dgm:t>
        <a:bodyPr/>
        <a:lstStyle/>
        <a:p>
          <a:endParaRPr lang="ru-RU"/>
        </a:p>
      </dgm:t>
    </dgm:pt>
    <dgm:pt modelId="{B30F1CB8-859E-4B20-8BB5-F8543B8EE2C9}" type="sibTrans" cxnId="{661C1794-EBCF-48F2-A575-4CECBA0CBF10}">
      <dgm:prSet/>
      <dgm:spPr/>
      <dgm:t>
        <a:bodyPr/>
        <a:lstStyle/>
        <a:p>
          <a:endParaRPr lang="ru-RU"/>
        </a:p>
      </dgm:t>
    </dgm:pt>
    <dgm:pt modelId="{431F707A-D154-474E-B6A0-EDC97EDDB626}" type="pres">
      <dgm:prSet presAssocID="{C28BF6BC-270B-4E6E-83AF-357DEC289E6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24039-1A97-42DD-B267-81BA4A434934}" type="pres">
      <dgm:prSet presAssocID="{C28BF6BC-270B-4E6E-83AF-357DEC289E6C}" presName="axisShape" presStyleLbl="bgShp" presStyleIdx="0" presStyleCnt="1" custScaleX="68573" custScaleY="75178" custLinFactNeighborX="616" custLinFactNeighborY="2741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DD660C-E79D-4997-9A42-89C418F13E33}" type="pres">
      <dgm:prSet presAssocID="{C28BF6BC-270B-4E6E-83AF-357DEC289E6C}" presName="rect1" presStyleLbl="node1" presStyleIdx="0" presStyleCnt="4" custScaleX="141791" custLinFactNeighborX="-84192" custLinFactNeighborY="22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CD6F8-1AD9-42EE-BF0C-195F94CB9D8F}" type="pres">
      <dgm:prSet presAssocID="{C28BF6BC-270B-4E6E-83AF-357DEC289E6C}" presName="rect2" presStyleLbl="node1" presStyleIdx="1" presStyleCnt="4" custScaleX="148305" custLinFactNeighborX="92971" custLinFactNeighborY="10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AC32C-6E0E-4189-82C5-B18114027B16}" type="pres">
      <dgm:prSet presAssocID="{C28BF6BC-270B-4E6E-83AF-357DEC289E6C}" presName="rect3" presStyleLbl="node1" presStyleIdx="2" presStyleCnt="4" custScaleX="139361" custLinFactNeighborX="-81244" custLinFactNeighborY="13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4C35-A45B-4F5B-A015-29E9AA89CEA5}" type="pres">
      <dgm:prSet presAssocID="{C28BF6BC-270B-4E6E-83AF-357DEC289E6C}" presName="rect4" presStyleLbl="node1" presStyleIdx="3" presStyleCnt="4" custScaleX="152332" custLinFactNeighborX="90821" custLinFactNeighborY="9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7C384-C9EC-4CE8-8DA8-D1FE874FD027}" type="presOf" srcId="{03C2F772-67D3-492C-AEA0-5C61D57D7D96}" destId="{4C9CD6F8-1AD9-42EE-BF0C-195F94CB9D8F}" srcOrd="0" destOrd="0" presId="urn:microsoft.com/office/officeart/2005/8/layout/matrix2"/>
    <dgm:cxn modelId="{661C1794-EBCF-48F2-A575-4CECBA0CBF10}" srcId="{C28BF6BC-270B-4E6E-83AF-357DEC289E6C}" destId="{54E81401-A281-4F90-998B-40C40C84AA52}" srcOrd="3" destOrd="0" parTransId="{9AC98BDB-BEA9-4C34-BB82-8D0580D6C928}" sibTransId="{B30F1CB8-859E-4B20-8BB5-F8543B8EE2C9}"/>
    <dgm:cxn modelId="{BD29A5F8-04BD-4A35-B048-1112003C8C4F}" srcId="{C28BF6BC-270B-4E6E-83AF-357DEC289E6C}" destId="{03C2F772-67D3-492C-AEA0-5C61D57D7D96}" srcOrd="1" destOrd="0" parTransId="{B2090C4E-0031-42CD-B51B-050CCCE90ED2}" sibTransId="{D0EDA165-748B-4D51-B8E4-ECA315015E41}"/>
    <dgm:cxn modelId="{4DD85533-4646-4D36-B56C-56785A9CBD5A}" srcId="{C28BF6BC-270B-4E6E-83AF-357DEC289E6C}" destId="{D12EC154-3C60-4732-B17E-757A6A550494}" srcOrd="2" destOrd="0" parTransId="{0DF3DC59-B6D4-4982-8908-0770072EDF53}" sibTransId="{A53601A5-B5C3-48BB-86DE-151E010BBAC0}"/>
    <dgm:cxn modelId="{DCA1E50A-0DF3-4053-B45C-29ED02DA93FD}" type="presOf" srcId="{D12EC154-3C60-4732-B17E-757A6A550494}" destId="{943AC32C-6E0E-4189-82C5-B18114027B16}" srcOrd="0" destOrd="0" presId="urn:microsoft.com/office/officeart/2005/8/layout/matrix2"/>
    <dgm:cxn modelId="{E97AF2B4-6BC5-4763-A36A-0B7048FB4DE6}" type="presOf" srcId="{C28BF6BC-270B-4E6E-83AF-357DEC289E6C}" destId="{431F707A-D154-474E-B6A0-EDC97EDDB626}" srcOrd="0" destOrd="0" presId="urn:microsoft.com/office/officeart/2005/8/layout/matrix2"/>
    <dgm:cxn modelId="{84A334BF-D129-466E-BFA7-8533BD680D79}" type="presOf" srcId="{EA3E97CB-EEFE-4D84-8566-FADCC4D4BA18}" destId="{B2DD660C-E79D-4997-9A42-89C418F13E33}" srcOrd="0" destOrd="0" presId="urn:microsoft.com/office/officeart/2005/8/layout/matrix2"/>
    <dgm:cxn modelId="{5EA4C35A-7733-4920-8575-80140C2765BF}" type="presOf" srcId="{54E81401-A281-4F90-998B-40C40C84AA52}" destId="{914E4C35-A45B-4F5B-A015-29E9AA89CEA5}" srcOrd="0" destOrd="0" presId="urn:microsoft.com/office/officeart/2005/8/layout/matrix2"/>
    <dgm:cxn modelId="{D12994EB-1FE8-47A7-8AF7-4FBCEB2557B6}" srcId="{C28BF6BC-270B-4E6E-83AF-357DEC289E6C}" destId="{EA3E97CB-EEFE-4D84-8566-FADCC4D4BA18}" srcOrd="0" destOrd="0" parTransId="{7BE78D13-7C26-4316-9305-511CB81B6CE4}" sibTransId="{2BED4DF3-3573-4D4B-877D-16F8D48F1E18}"/>
    <dgm:cxn modelId="{14032947-641C-4E95-BE7A-11EC155E12F6}" type="presParOf" srcId="{431F707A-D154-474E-B6A0-EDC97EDDB626}" destId="{AFE24039-1A97-42DD-B267-81BA4A434934}" srcOrd="0" destOrd="0" presId="urn:microsoft.com/office/officeart/2005/8/layout/matrix2"/>
    <dgm:cxn modelId="{72CC6A36-C5E8-4F86-B83A-1A497D532DF2}" type="presParOf" srcId="{431F707A-D154-474E-B6A0-EDC97EDDB626}" destId="{B2DD660C-E79D-4997-9A42-89C418F13E33}" srcOrd="1" destOrd="0" presId="urn:microsoft.com/office/officeart/2005/8/layout/matrix2"/>
    <dgm:cxn modelId="{714EFF33-FF6C-4C3C-95E0-84E697142E2B}" type="presParOf" srcId="{431F707A-D154-474E-B6A0-EDC97EDDB626}" destId="{4C9CD6F8-1AD9-42EE-BF0C-195F94CB9D8F}" srcOrd="2" destOrd="0" presId="urn:microsoft.com/office/officeart/2005/8/layout/matrix2"/>
    <dgm:cxn modelId="{648D938C-AC9B-438F-AA11-91CB9B7CD3A2}" type="presParOf" srcId="{431F707A-D154-474E-B6A0-EDC97EDDB626}" destId="{943AC32C-6E0E-4189-82C5-B18114027B16}" srcOrd="3" destOrd="0" presId="urn:microsoft.com/office/officeart/2005/8/layout/matrix2"/>
    <dgm:cxn modelId="{F3EBF8FD-83B3-483A-B62B-B7DA09416E3A}" type="presParOf" srcId="{431F707A-D154-474E-B6A0-EDC97EDDB626}" destId="{914E4C35-A45B-4F5B-A015-29E9AA89CEA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24039-1A97-42DD-B267-81BA4A434934}">
      <dsp:nvSpPr>
        <dsp:cNvPr id="0" name=""/>
        <dsp:cNvSpPr/>
      </dsp:nvSpPr>
      <dsp:spPr>
        <a:xfrm>
          <a:off x="2613186" y="655225"/>
          <a:ext cx="2965336" cy="32509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D660C-E79D-4997-9A42-89C418F13E33}">
      <dsp:nvSpPr>
        <dsp:cNvPr id="0" name=""/>
        <dsp:cNvSpPr/>
      </dsp:nvSpPr>
      <dsp:spPr>
        <a:xfrm>
          <a:off x="370384" y="675463"/>
          <a:ext cx="2452615" cy="1729740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ysClr val="windowText" lastClr="000000"/>
              </a:solidFill>
            </a:rPr>
            <a:t>основные события </a:t>
          </a:r>
        </a:p>
      </dsp:txBody>
      <dsp:txXfrm>
        <a:off x="370384" y="675463"/>
        <a:ext cx="2452615" cy="1729740"/>
      </dsp:txXfrm>
    </dsp:sp>
    <dsp:sp modelId="{4C9CD6F8-1AD9-42EE-BF0C-195F94CB9D8F}">
      <dsp:nvSpPr>
        <dsp:cNvPr id="0" name=""/>
        <dsp:cNvSpPr/>
      </dsp:nvSpPr>
      <dsp:spPr>
        <a:xfrm>
          <a:off x="5410950" y="459436"/>
          <a:ext cx="2565290" cy="17297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</a:rPr>
            <a:t>современники</a:t>
          </a:r>
        </a:p>
      </dsp:txBody>
      <dsp:txXfrm>
        <a:off x="5410950" y="459436"/>
        <a:ext cx="2565290" cy="1729740"/>
      </dsp:txXfrm>
    </dsp:sp>
    <dsp:sp modelId="{943AC32C-6E0E-4189-82C5-B18114027B16}">
      <dsp:nvSpPr>
        <dsp:cNvPr id="0" name=""/>
        <dsp:cNvSpPr/>
      </dsp:nvSpPr>
      <dsp:spPr>
        <a:xfrm>
          <a:off x="442393" y="2547664"/>
          <a:ext cx="2410582" cy="17297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ysClr val="windowText" lastClr="000000"/>
              </a:solidFill>
            </a:rPr>
            <a:t>присоединение территорий</a:t>
          </a:r>
        </a:p>
      </dsp:txBody>
      <dsp:txXfrm>
        <a:off x="442393" y="2547664"/>
        <a:ext cx="2410582" cy="1729740"/>
      </dsp:txXfrm>
    </dsp:sp>
    <dsp:sp modelId="{914E4C35-A45B-4F5B-A015-29E9AA89CEA5}">
      <dsp:nvSpPr>
        <dsp:cNvPr id="0" name=""/>
        <dsp:cNvSpPr/>
      </dsp:nvSpPr>
      <dsp:spPr>
        <a:xfrm>
          <a:off x="5338932" y="2475655"/>
          <a:ext cx="2634947" cy="172974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ysClr val="windowText" lastClr="000000"/>
              </a:solidFill>
            </a:rPr>
            <a:t>культура</a:t>
          </a:r>
        </a:p>
      </dsp:txBody>
      <dsp:txXfrm>
        <a:off x="5338932" y="2475655"/>
        <a:ext cx="2634947" cy="172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8DFB31F-B53B-4DA4-89D1-6CAD16A9368E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19D7FDB-F5FA-4C46-AC5D-32CD6B080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80729"/>
            <a:ext cx="8458200" cy="20162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НИКОЛАЙ 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II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В РОССИЙСКОЙ ИСТОРИИ </a:t>
            </a:r>
            <a:r>
              <a:rPr lang="ru-RU" b="1" dirty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Georgia" pitchFamily="18" charset="0"/>
              </a:rPr>
            </a:b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2448272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latin typeface="Georgia" pitchFamily="18" charset="0"/>
              </a:rPr>
              <a:t>Авторские подходы к изучению исторических персоналий.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Общественные деятел</a:t>
            </a:r>
            <a:r>
              <a:rPr lang="ru-RU" dirty="0" smtClean="0">
                <a:latin typeface="Georgia" pitchFamily="18" charset="0"/>
              </a:rPr>
              <a:t>и: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Г.В.Плеханов,  Г.А.Гапон, В.М.Пуришкевич, В.В.Шульгин, П.Н.Милюков, С.А.Муромцев, П.Б.Струве, </a:t>
            </a:r>
            <a:r>
              <a:rPr lang="ru-RU" b="1" dirty="0" err="1" smtClean="0">
                <a:latin typeface="Georgia" pitchFamily="18" charset="0"/>
              </a:rPr>
              <a:t>А.И.Гучков</a:t>
            </a:r>
            <a:r>
              <a:rPr lang="ru-RU" b="1" dirty="0" smtClean="0">
                <a:latin typeface="Georgia" pitchFamily="18" charset="0"/>
              </a:rPr>
              <a:t>, М.В.Родзянко, В.М.Чернов, Б.В.Савинков, Ю.О.Мартов, В.И.Ленин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Деятели культуры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Georgia" pitchFamily="18" charset="0"/>
                <a:cs typeface="Angsana New" pitchFamily="18" charset="-34"/>
              </a:rPr>
              <a:t>Л.Н.Толстой, А.П.Чехов, И.А.Бунин, Д.С.Мережковский, А.А.Блок, А.А., О.Э.Мандельштам, М.И.Цветаева, В.В.Маяковский, В.С.Соловьев, С.Н.Булгаков, Н.А.Бердяев,  В.М.Васнецов, В.А.Серов, М.А.Врубель, М.П.Мусорский, </a:t>
            </a:r>
            <a:r>
              <a:rPr lang="ru-RU" b="1" dirty="0" err="1" smtClean="0">
                <a:latin typeface="Georgia" pitchFamily="18" charset="0"/>
                <a:cs typeface="Angsana New" pitchFamily="18" charset="-34"/>
              </a:rPr>
              <a:t>Н.А.Римский-Корсаков</a:t>
            </a:r>
            <a:r>
              <a:rPr lang="ru-RU" b="1" dirty="0" smtClean="0">
                <a:latin typeface="Georgia" pitchFamily="18" charset="0"/>
                <a:cs typeface="Angsana New" pitchFamily="18" charset="-34"/>
              </a:rPr>
              <a:t>, С.В.Рахманинов, А.Н.Скрябин, Ф.И.Шаляпин, С.П.Дягилев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Деятели науки: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Н.И.Пирогов, И.И.Мечников, И.П.Павлов, П.Н. Лебедев, И.М.Сеченов, К.А.Тимирязев, М.М.Ковалевский, Н.И.Кареев, Т.Н.Грановский, М.П.Погодин, С.М.Соловьев, В.О.Ключевский, А.А.Шахматов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Промышленники и меценаты: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П.М.Третьяков, П.П. и В.П. </a:t>
            </a:r>
            <a:r>
              <a:rPr lang="ru-RU" b="1" dirty="0" err="1" smtClean="0">
                <a:latin typeface="Georgia" pitchFamily="18" charset="0"/>
              </a:rPr>
              <a:t>Рябушинские</a:t>
            </a:r>
            <a:r>
              <a:rPr lang="ru-RU" b="1" dirty="0" smtClean="0">
                <a:latin typeface="Georgia" pitchFamily="18" charset="0"/>
              </a:rPr>
              <a:t>, С.И.Мамонтов, династия Морозовых, С.И.Щукин</a:t>
            </a:r>
          </a:p>
          <a:p>
            <a:r>
              <a:rPr lang="ru-RU" b="1" dirty="0" smtClean="0">
                <a:latin typeface="Georgia" pitchFamily="18" charset="0"/>
              </a:rPr>
              <a:t> А.А.Бахрушин.</a:t>
            </a:r>
          </a:p>
          <a:p>
            <a:r>
              <a:rPr lang="ru-RU" b="1" u="sng" dirty="0" smtClean="0">
                <a:solidFill>
                  <a:schemeClr val="tx2"/>
                </a:solidFill>
                <a:latin typeface="Georgia" pitchFamily="18" charset="0"/>
              </a:rPr>
              <a:t>Путешественники:</a:t>
            </a:r>
          </a:p>
          <a:p>
            <a:r>
              <a:rPr lang="ru-RU" b="1" dirty="0" smtClean="0">
                <a:latin typeface="Georgia" pitchFamily="18" charset="0"/>
              </a:rPr>
              <a:t> И.Ф.Крузенштерн, Ф.Ф.Беллинсгаузен, Ю.Ф.Лисянский, М.П.Лазарев, Г.И. </a:t>
            </a:r>
            <a:r>
              <a:rPr lang="ru-RU" b="1" dirty="0" err="1" smtClean="0">
                <a:latin typeface="Georgia" pitchFamily="18" charset="0"/>
              </a:rPr>
              <a:t>Невельской</a:t>
            </a:r>
            <a:r>
              <a:rPr lang="ru-RU" b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9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Изменения территории</a:t>
            </a:r>
            <a:endParaRPr lang="ru-RU" sz="1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mg15.nnm.me/3/1/b/b/2/433781fac72bdda3d968ebac0a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060848"/>
            <a:ext cx="4896991" cy="4467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4" name="Picture 6" descr="http://u.jimdo.com/www61/o/s76cebd1b798404a3/img/i905173ac96fff78f/1376063047/std/imag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088984"/>
            <a:ext cx="3205020" cy="4519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964488" cy="5953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1. В начале XX века современниками были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1) С. С. Уваров и А. Х. </a:t>
            </a:r>
            <a:r>
              <a:rPr lang="ru-RU" b="1" dirty="0" err="1" smtClean="0"/>
              <a:t>Бенкендорф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2) А. И. Желябов и С. Л. Перовская</a:t>
            </a:r>
          </a:p>
          <a:p>
            <a:pPr>
              <a:buNone/>
            </a:pPr>
            <a:r>
              <a:rPr lang="ru-RU" b="1" dirty="0" smtClean="0"/>
              <a:t>3) А. И. Герцен и М. М. Сперанский</a:t>
            </a:r>
          </a:p>
          <a:p>
            <a:pPr>
              <a:buNone/>
            </a:pPr>
            <a:r>
              <a:rPr lang="ru-RU" b="1" dirty="0" smtClean="0"/>
              <a:t>4) В. И. Ленин и П. Н. Милюков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Georgia" pitchFamily="18" charset="0"/>
              </a:rPr>
              <a:t>2. Какое из перечисленных событий произошло раньше других?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1) начало Первой российской революции</a:t>
            </a:r>
          </a:p>
          <a:p>
            <a:pPr>
              <a:buNone/>
            </a:pPr>
            <a:r>
              <a:rPr lang="ru-RU" b="1" dirty="0" smtClean="0"/>
              <a:t>2) вступление России в Первую мировую войну</a:t>
            </a:r>
          </a:p>
          <a:p>
            <a:pPr>
              <a:buNone/>
            </a:pPr>
            <a:r>
              <a:rPr lang="ru-RU" b="1" dirty="0" smtClean="0"/>
              <a:t>3) издание манифеста о законодательной Государственной думе</a:t>
            </a:r>
          </a:p>
          <a:p>
            <a:pPr>
              <a:buNone/>
            </a:pPr>
            <a:r>
              <a:rPr lang="ru-RU" b="1" dirty="0" smtClean="0"/>
              <a:t>4) начало Русско-японской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+mn-lt"/>
              </a:rPr>
              <a:t>3. Из перечисленных исторических лиц скульптором был</a:t>
            </a:r>
            <a:r>
              <a:rPr lang="ru-RU" sz="2800" dirty="0" smtClean="0">
                <a:solidFill>
                  <a:srgbClr val="008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8000"/>
                </a:solidFill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1) М. М. </a:t>
            </a:r>
            <a:r>
              <a:rPr lang="ru-RU" b="1" dirty="0" err="1" smtClean="0"/>
              <a:t>Антокольский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2) И. Е. Репин</a:t>
            </a:r>
          </a:p>
          <a:p>
            <a:pPr>
              <a:buNone/>
            </a:pPr>
            <a:r>
              <a:rPr lang="ru-RU" b="1" dirty="0" smtClean="0"/>
              <a:t>3) Ф. И. Шаляпин</a:t>
            </a:r>
          </a:p>
          <a:p>
            <a:pPr>
              <a:buNone/>
            </a:pPr>
            <a:r>
              <a:rPr lang="ru-RU" b="1" dirty="0" smtClean="0"/>
              <a:t>4) М. П. Мусоргский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9144000" cy="5521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4. Кто из перечисленных чиновников в начале XX в. занимал пост председателя Совета министров?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/>
              <a:t>1) Д. А. Толстой</a:t>
            </a:r>
          </a:p>
          <a:p>
            <a:pPr>
              <a:buNone/>
            </a:pPr>
            <a:r>
              <a:rPr lang="ru-RU" b="1" dirty="0" smtClean="0"/>
              <a:t>2) И. Л. Горемыкин</a:t>
            </a:r>
          </a:p>
          <a:p>
            <a:pPr>
              <a:buNone/>
            </a:pPr>
            <a:r>
              <a:rPr lang="ru-RU" b="1" dirty="0" smtClean="0"/>
              <a:t>3) М. Т. </a:t>
            </a:r>
            <a:r>
              <a:rPr lang="ru-RU" b="1" dirty="0" err="1" smtClean="0"/>
              <a:t>Лорис-Меликов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4) А. М. Горчаков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52736"/>
            <a:ext cx="8229600" cy="55211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5. Кто из перечисленных государственных деятелей занимал пост министра финансов в конце XIX — начале XX вв. и провёл денежную реформу, в ходе которой основой денежной системы стал золотой рубль</a:t>
            </a:r>
            <a:r>
              <a:rPr lang="ru-RU" dirty="0" smtClean="0">
                <a:solidFill>
                  <a:srgbClr val="008000"/>
                </a:solidFill>
              </a:rPr>
              <a:t>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1) М. М. Сперанский</a:t>
            </a:r>
          </a:p>
          <a:p>
            <a:pPr>
              <a:buNone/>
            </a:pPr>
            <a:r>
              <a:rPr lang="ru-RU" b="1" dirty="0" smtClean="0"/>
              <a:t>2) С. Ю. Витте</a:t>
            </a:r>
          </a:p>
          <a:p>
            <a:pPr>
              <a:buNone/>
            </a:pPr>
            <a:r>
              <a:rPr lang="ru-RU" b="1" dirty="0" smtClean="0"/>
              <a:t>3) П. Д. Киселёв</a:t>
            </a:r>
          </a:p>
          <a:p>
            <a:pPr>
              <a:buNone/>
            </a:pPr>
            <a:r>
              <a:rPr lang="ru-RU" b="1" dirty="0" smtClean="0"/>
              <a:t> 4) К. П. Победоносцев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+mn-lt"/>
              </a:rPr>
              <a:t>«</a:t>
            </a:r>
            <a:r>
              <a:rPr lang="ru-RU" sz="3600" b="1" dirty="0">
                <a:latin typeface="+mn-lt"/>
              </a:rPr>
              <a:t>Матрица» 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(</a:t>
            </a:r>
            <a:r>
              <a:rPr lang="ru-RU" sz="3600" b="1" dirty="0">
                <a:latin typeface="+mn-lt"/>
              </a:rPr>
              <a:t>группировка исторической информации вокруг исторической личности)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1538928">
            <a:off x="2909981" y="3143147"/>
            <a:ext cx="7858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 rot="20676696">
            <a:off x="5414303" y="3092528"/>
            <a:ext cx="7858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 rot="20102082">
            <a:off x="2909371" y="4508298"/>
            <a:ext cx="7858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847892">
            <a:off x="5288732" y="4460099"/>
            <a:ext cx="7858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5000636"/>
            <a:ext cx="2008814" cy="1380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Терминология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6200000">
            <a:off x="4337540" y="4815588"/>
            <a:ext cx="692740" cy="3678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559311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6.</a:t>
            </a:r>
            <a:r>
              <a:rPr lang="ru-RU" dirty="0" smtClean="0">
                <a:solidFill>
                  <a:srgbClr val="008000"/>
                </a:solidFill>
              </a:rPr>
              <a:t> </a:t>
            </a:r>
            <a:r>
              <a:rPr lang="ru-RU" b="1" dirty="0" smtClean="0">
                <a:solidFill>
                  <a:srgbClr val="008000"/>
                </a:solidFill>
              </a:rPr>
              <a:t>Кто из названных государственных деятелей занимал посты министра финансов в 1892−1903 гг., председателя Совета министров в 1905−1906 гг., был руководителем российской делегации в Портсмуте на переговорах с Японией о мире в 1905 г. и одним из инициаторов подписания Николаем II Манифеста 17 октября 1905 г.?</a:t>
            </a:r>
            <a:endParaRPr lang="ru-RU" dirty="0" smtClean="0">
              <a:solidFill>
                <a:srgbClr val="008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1) М. Т. </a:t>
            </a:r>
            <a:r>
              <a:rPr lang="ru-RU" b="1" dirty="0" err="1" smtClean="0"/>
              <a:t>Лорис-Меликов</a:t>
            </a:r>
            <a:endParaRPr lang="ru-RU" b="1" dirty="0" smtClean="0"/>
          </a:p>
          <a:p>
            <a:r>
              <a:rPr lang="ru-RU" b="1" dirty="0" smtClean="0"/>
              <a:t>2) И. А. </a:t>
            </a:r>
            <a:r>
              <a:rPr lang="ru-RU" b="1" dirty="0" err="1" smtClean="0"/>
              <a:t>Вышнеградский</a:t>
            </a:r>
            <a:endParaRPr lang="ru-RU" b="1" dirty="0" smtClean="0"/>
          </a:p>
          <a:p>
            <a:r>
              <a:rPr lang="ru-RU" b="1" dirty="0" smtClean="0"/>
              <a:t>3) С. Ю. Витте</a:t>
            </a:r>
          </a:p>
          <a:p>
            <a:r>
              <a:rPr lang="ru-RU" b="1" dirty="0" smtClean="0"/>
              <a:t>4) А. И. </a:t>
            </a:r>
            <a:r>
              <a:rPr lang="ru-RU" b="1" dirty="0" err="1" smtClean="0"/>
              <a:t>Гучков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229600" cy="57371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7. События 1907 г., связанные с роспуском II Государственной думы и изменением избирательного зако­на, считающиеся окончанием Первой российской революции, получили название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1) Ленский расстрел</a:t>
            </a:r>
          </a:p>
          <a:p>
            <a:pPr>
              <a:buNone/>
            </a:pPr>
            <a:r>
              <a:rPr lang="ru-RU" b="1" dirty="0" smtClean="0"/>
              <a:t>2) Кровавое воскресенье</a:t>
            </a:r>
          </a:p>
          <a:p>
            <a:pPr>
              <a:buNone/>
            </a:pPr>
            <a:r>
              <a:rPr lang="ru-RU" b="1" dirty="0" smtClean="0"/>
              <a:t>3) «Великий перелом»</a:t>
            </a:r>
          </a:p>
          <a:p>
            <a:pPr>
              <a:buNone/>
            </a:pPr>
            <a:r>
              <a:rPr lang="ru-RU" b="1" dirty="0" smtClean="0"/>
              <a:t>4) третьеиюньский переворот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229600" cy="56657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8.</a:t>
            </a:r>
            <a:r>
              <a:rPr lang="ru-RU" dirty="0" smtClean="0">
                <a:solidFill>
                  <a:srgbClr val="008000"/>
                </a:solidFill>
              </a:rPr>
              <a:t> </a:t>
            </a:r>
            <a:r>
              <a:rPr lang="ru-RU" b="1" dirty="0" smtClean="0">
                <a:solidFill>
                  <a:srgbClr val="008000"/>
                </a:solidFill>
              </a:rPr>
              <a:t>Кто из названных государственных деятелей занимал посты министра финансов в 1892−1903 гг., председателя Совета министров в 1905−1906 гг., был руководителем российской делегации в Портсму­те на переговорах с Японией о мире в 1905 г. и одним из </a:t>
            </a:r>
            <a:r>
              <a:rPr lang="ru-RU" b="1" dirty="0" err="1" smtClean="0">
                <a:solidFill>
                  <a:srgbClr val="008000"/>
                </a:solidFill>
              </a:rPr>
              <a:t>инициат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</a:rPr>
              <a:t>оров</a:t>
            </a:r>
            <a:r>
              <a:rPr lang="ru-RU" b="1" dirty="0" smtClean="0">
                <a:solidFill>
                  <a:srgbClr val="008000"/>
                </a:solidFill>
              </a:rPr>
              <a:t> подписания Николаем II манифеста 17 октября 1905 г.?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1) М. Т. </a:t>
            </a:r>
            <a:r>
              <a:rPr lang="ru-RU" b="1" dirty="0" err="1" smtClean="0"/>
              <a:t>Лорис-Меликов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2) И. А. </a:t>
            </a:r>
            <a:r>
              <a:rPr lang="ru-RU" b="1" dirty="0" err="1" smtClean="0"/>
              <a:t>Вышнеградский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3) С. Ю. Витте</a:t>
            </a:r>
          </a:p>
          <a:p>
            <a:pPr>
              <a:buNone/>
            </a:pPr>
            <a:r>
              <a:rPr lang="ru-RU" b="1" dirty="0" smtClean="0"/>
              <a:t>4) А. И. </a:t>
            </a:r>
            <a:r>
              <a:rPr lang="ru-RU" b="1" dirty="0" err="1" smtClean="0"/>
              <a:t>Гучков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229600" cy="5665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9. К. С. Станиславский и В. И. Немирович-Данченко были основателями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1) Большого театра</a:t>
            </a:r>
          </a:p>
          <a:p>
            <a:pPr>
              <a:buNone/>
            </a:pPr>
            <a:r>
              <a:rPr lang="ru-RU" b="1" dirty="0" smtClean="0"/>
              <a:t>2) </a:t>
            </a:r>
            <a:r>
              <a:rPr lang="ru-RU" b="1" dirty="0" err="1" smtClean="0"/>
              <a:t>Мариинского</a:t>
            </a:r>
            <a:r>
              <a:rPr lang="ru-RU" b="1" dirty="0" smtClean="0"/>
              <a:t> театра</a:t>
            </a:r>
          </a:p>
          <a:p>
            <a:pPr>
              <a:buNone/>
            </a:pPr>
            <a:r>
              <a:rPr lang="ru-RU" b="1" dirty="0" smtClean="0"/>
              <a:t>3) Московского Художественного театра</a:t>
            </a:r>
          </a:p>
          <a:p>
            <a:pPr>
              <a:buNone/>
            </a:pPr>
            <a:r>
              <a:rPr lang="ru-RU" b="1" dirty="0" smtClean="0"/>
              <a:t>4) Александринский театр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8000"/>
                </a:solidFill>
                <a:latin typeface="Georgia" pitchFamily="18" charset="0"/>
              </a:rPr>
              <a:t>9.</a:t>
            </a:r>
            <a:r>
              <a:rPr lang="ru-RU" sz="3100" dirty="0" smtClean="0">
                <a:solidFill>
                  <a:srgbClr val="008000"/>
                </a:solidFill>
                <a:latin typeface="Georgia" pitchFamily="18" charset="0"/>
              </a:rPr>
              <a:t> </a:t>
            </a:r>
            <a:r>
              <a:rPr lang="ru-RU" sz="3100" b="1" dirty="0" smtClean="0">
                <a:solidFill>
                  <a:srgbClr val="008000"/>
                </a:solidFill>
                <a:latin typeface="Georgia" pitchFamily="18" charset="0"/>
              </a:rPr>
              <a:t>Какие из данных терминов обозначают новые направления в российском искусстве в начале XX в.?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1) символизм, футуризм</a:t>
            </a:r>
          </a:p>
          <a:p>
            <a:pPr>
              <a:buNone/>
            </a:pPr>
            <a:r>
              <a:rPr lang="ru-RU" b="1" dirty="0" smtClean="0"/>
              <a:t>2) барокко, классицизм</a:t>
            </a:r>
          </a:p>
          <a:p>
            <a:pPr>
              <a:buNone/>
            </a:pPr>
            <a:r>
              <a:rPr lang="ru-RU" b="1" dirty="0" smtClean="0"/>
              <a:t>3) ампир, шатровый стиль</a:t>
            </a:r>
          </a:p>
          <a:p>
            <a:pPr>
              <a:buNone/>
            </a:pPr>
            <a:r>
              <a:rPr lang="ru-RU" b="1" dirty="0" smtClean="0"/>
              <a:t>4) реализм, сентиментализм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07288" cy="1066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8000"/>
                </a:solidFill>
                <a:latin typeface="Georgia" pitchFamily="18" charset="0"/>
              </a:rPr>
              <a:t>10 . Кто из названных учёных начала XX в. был основоположником ракетостроения?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 </a:t>
            </a:r>
            <a:r>
              <a:rPr lang="ru-RU" b="1" dirty="0" smtClean="0"/>
              <a:t>1) В. И. Вернадский</a:t>
            </a:r>
          </a:p>
          <a:p>
            <a:pPr>
              <a:buNone/>
            </a:pPr>
            <a:r>
              <a:rPr lang="ru-RU" b="1" dirty="0" smtClean="0"/>
              <a:t>2) П. П. Павлов</a:t>
            </a:r>
          </a:p>
          <a:p>
            <a:pPr>
              <a:buNone/>
            </a:pPr>
            <a:r>
              <a:rPr lang="ru-RU" b="1" dirty="0" smtClean="0"/>
              <a:t>3) К. Э. Циолковский</a:t>
            </a:r>
          </a:p>
          <a:p>
            <a:pPr>
              <a:buNone/>
            </a:pPr>
            <a:r>
              <a:rPr lang="ru-RU" b="1" dirty="0" smtClean="0"/>
              <a:t>4) П. П. Мечников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58091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C 5 (39).</a:t>
            </a:r>
            <a:r>
              <a:rPr lang="ru-RU" dirty="0" smtClean="0"/>
              <a:t> </a:t>
            </a:r>
            <a:r>
              <a:rPr lang="ru-RU" b="1" dirty="0" smtClean="0"/>
              <a:t>В исторической науке существуют дискуссионные проблемы, по которым высказываются различные, часто противоречивые, точки зрения. Ниже приведена одна из спорных точек зрения, существующих в исторической науке: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 </a:t>
            </a:r>
            <a:r>
              <a:rPr lang="ru-RU" b="1" u="sng" dirty="0" smtClean="0">
                <a:solidFill>
                  <a:srgbClr val="C00000"/>
                </a:solidFill>
              </a:rPr>
              <a:t>Существование Государственной Думы в период 1906-1907 гг. никак не подрывало прерогатив самодержавной власти императора.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 </a:t>
            </a:r>
          </a:p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4206200"/>
          <a:ext cx="7776864" cy="209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296"/>
                <a:gridCol w="3796568"/>
              </a:tblGrid>
              <a:tr h="907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Аргументы в подтверждение: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Аргументы в опровержение:</a:t>
                      </a:r>
                    </a:p>
                    <a:p>
                      <a:r>
                        <a:rPr lang="ru-RU" dirty="0" smtClean="0"/>
                        <a:t> </a:t>
                      </a:r>
                      <a:endParaRPr lang="ru-RU" dirty="0"/>
                    </a:p>
                  </a:txBody>
                  <a:tcPr/>
                </a:tc>
              </a:tr>
              <a:tr h="1180305">
                <a:tc>
                  <a:txBody>
                    <a:bodyPr/>
                    <a:lstStyle/>
                    <a:p>
                      <a:r>
                        <a:rPr lang="ru-RU" dirty="0" smtClean="0"/>
                        <a:t> </a:t>
                      </a:r>
                    </a:p>
                    <a:p>
                      <a:r>
                        <a:rPr lang="ru-RU" dirty="0" smtClean="0"/>
                        <a:t>1)...</a:t>
                      </a:r>
                    </a:p>
                    <a:p>
                      <a:r>
                        <a:rPr lang="ru-RU" dirty="0" smtClean="0"/>
                        <a:t>2)...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 </a:t>
                      </a:r>
                    </a:p>
                    <a:p>
                      <a:r>
                        <a:rPr lang="ru-RU" dirty="0" smtClean="0"/>
                        <a:t>1)...</a:t>
                      </a:r>
                    </a:p>
                    <a:p>
                      <a:r>
                        <a:rPr lang="ru-RU" dirty="0" smtClean="0"/>
                        <a:t>2)...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8000"/>
                </a:solidFill>
              </a:rPr>
              <a:t>12. (29). Рассмотрите схему и выполните задание . Укажите название города, обозначенного на схеме цифрой «1».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http://hist.reshuege.ru/get_file?id=8747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2276872"/>
            <a:ext cx="597666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лево стрелка 4"/>
          <p:cNvSpPr/>
          <p:nvPr/>
        </p:nvSpPr>
        <p:spPr>
          <a:xfrm rot="20797924">
            <a:off x="1227351" y="3338877"/>
            <a:ext cx="1924688" cy="181499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620688"/>
            <a:ext cx="5148064" cy="6154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«Николай II был неспособным монархом, и его царствование было крайне неудачным».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Ответ запишите в следующем виде.</a:t>
            </a:r>
          </a:p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764704"/>
            <a:ext cx="4038600" cy="58941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C 5 (39). В исторической науке существуют дискуссионные проблемы, по которым высказываются различные, часто противоречивые точки зрения. Ниже приведена одна из спорных точек зрения, существующих в исторической науке.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4221088"/>
          <a:ext cx="5112568" cy="169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92288"/>
              </a:tblGrid>
              <a:tr h="778996"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Аргументы в подтверждение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Аргументы в опровержение</a:t>
                      </a:r>
                      <a:endParaRPr lang="ru-RU" dirty="0"/>
                    </a:p>
                  </a:txBody>
                  <a:tcPr/>
                </a:tc>
              </a:tr>
              <a:tr h="4451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1)...</a:t>
                      </a:r>
                    </a:p>
                    <a:p>
                      <a:pPr>
                        <a:buNone/>
                      </a:pPr>
                      <a:r>
                        <a:rPr lang="ru-RU" dirty="0" smtClean="0"/>
                        <a:t>2)...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1)...</a:t>
                      </a:r>
                    </a:p>
                    <a:p>
                      <a:pPr>
                        <a:buNone/>
                      </a:pPr>
                      <a:r>
                        <a:rPr lang="ru-RU" dirty="0" smtClean="0"/>
                        <a:t>2)...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Оцените свою работу 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artem.ikso.org/images/qu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2143116"/>
            <a:ext cx="4286280" cy="4250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hotochronograph.ru/wp-content/uploads/2011/12/03885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6672"/>
            <a:ext cx="9144000" cy="638132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195736" y="476672"/>
            <a:ext cx="4752528" cy="3384376"/>
          </a:xfrm>
        </p:spPr>
        <p:txBody>
          <a:bodyPr>
            <a:noAutofit/>
          </a:bodyPr>
          <a:lstStyle/>
          <a:p>
            <a:pPr marL="624078" indent="-51435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Большинство историков объясняют крушение империи, несоответствием личных качеств Николая II масштабу вставших перед ним проблем.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Николай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II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 России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7037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Segoe Script" pitchFamily="34" charset="0"/>
              </a:rPr>
              <a:t>Я схожу с ума, когда </a:t>
            </a:r>
            <a:r>
              <a:rPr lang="ru-RU" sz="2400" b="1" dirty="0" smtClean="0">
                <a:latin typeface="Segoe Script" pitchFamily="34" charset="0"/>
              </a:rPr>
              <a:t>думаю о</a:t>
            </a:r>
            <a:r>
              <a:rPr lang="ru-RU" sz="2400" b="1" dirty="0">
                <a:latin typeface="Segoe Script" pitchFamily="34" charset="0"/>
              </a:rPr>
              <a:t> перспективах России, </a:t>
            </a:r>
            <a:endParaRPr lang="en-US" sz="2400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Segoe Script" pitchFamily="34" charset="0"/>
              </a:rPr>
              <a:t>мы</a:t>
            </a:r>
            <a:r>
              <a:rPr lang="ru-RU" sz="2400" b="1" dirty="0">
                <a:latin typeface="Segoe Script" pitchFamily="34" charset="0"/>
              </a:rPr>
              <a:t> станем самым великим народом</a:t>
            </a:r>
            <a:r>
              <a:rPr lang="ru-RU" sz="2400" b="1" dirty="0" smtClean="0">
                <a:latin typeface="Segoe Script" pitchFamily="34" charset="0"/>
              </a:rPr>
              <a:t>,</a:t>
            </a:r>
            <a:endParaRPr lang="en-US" sz="2400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Segoe Script" pitchFamily="34" charset="0"/>
              </a:rPr>
              <a:t> </a:t>
            </a:r>
            <a:r>
              <a:rPr lang="ru-RU" sz="2400" b="1" dirty="0">
                <a:latin typeface="Segoe Script" pitchFamily="34" charset="0"/>
              </a:rPr>
              <a:t>самым великим государством, </a:t>
            </a:r>
            <a:endParaRPr lang="en-US" sz="2400" b="1" dirty="0" smtClean="0">
              <a:latin typeface="Segoe Script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Segoe Script" pitchFamily="34" charset="0"/>
              </a:rPr>
              <a:t>всё</a:t>
            </a:r>
            <a:r>
              <a:rPr lang="ru-RU" sz="2400" b="1" dirty="0">
                <a:latin typeface="Segoe Script" pitchFamily="34" charset="0"/>
              </a:rPr>
              <a:t> в мире будет делаться с нашего разрешения.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Серов Валентин Александрович. Портрет императора Николая I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143116"/>
            <a:ext cx="3325950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И. Солоневич, историк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249424"/>
            <a:ext cx="8686800" cy="4325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Segoe Script" pitchFamily="34" charset="0"/>
              </a:rPr>
              <a:t>Верно </a:t>
            </a:r>
            <a:r>
              <a:rPr lang="ru-RU" sz="3600" b="1" i="1" dirty="0">
                <a:solidFill>
                  <a:srgbClr val="002060"/>
                </a:solidFill>
                <a:latin typeface="Segoe Script" pitchFamily="34" charset="0"/>
              </a:rPr>
              <a:t>и честно делал для России все</a:t>
            </a:r>
            <a:r>
              <a:rPr lang="ru-RU" sz="3600" b="1" i="1" dirty="0" smtClean="0">
                <a:solidFill>
                  <a:srgbClr val="002060"/>
                </a:solidFill>
                <a:latin typeface="Segoe Script" pitchFamily="34" charset="0"/>
              </a:rPr>
              <a:t>,  что Он </a:t>
            </a:r>
            <a:r>
              <a:rPr lang="ru-RU" sz="3600" b="1" i="1" u="sng" dirty="0">
                <a:solidFill>
                  <a:srgbClr val="002060"/>
                </a:solidFill>
                <a:latin typeface="Segoe Script" pitchFamily="34" charset="0"/>
              </a:rPr>
              <a:t>умел</a:t>
            </a:r>
            <a:r>
              <a:rPr lang="ru-RU" sz="3600" b="1" i="1" dirty="0">
                <a:solidFill>
                  <a:srgbClr val="002060"/>
                </a:solidFill>
                <a:latin typeface="Segoe Script" pitchFamily="34" charset="0"/>
              </a:rPr>
              <a:t>, что Он </a:t>
            </a:r>
            <a:r>
              <a:rPr lang="ru-RU" sz="3600" b="1" i="1" u="sng" dirty="0">
                <a:solidFill>
                  <a:srgbClr val="002060"/>
                </a:solidFill>
                <a:latin typeface="Segoe Script" pitchFamily="34" charset="0"/>
              </a:rPr>
              <a:t>мог</a:t>
            </a:r>
            <a:r>
              <a:rPr lang="ru-RU" sz="3600" b="1" i="1" u="sng" dirty="0" smtClean="0">
                <a:solidFill>
                  <a:srgbClr val="002060"/>
                </a:solidFill>
                <a:latin typeface="Segoe Script" pitchFamily="34" charset="0"/>
              </a:rPr>
              <a:t>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Segoe Script" pitchFamily="34" charset="0"/>
              </a:rPr>
              <a:t>Никто иной не сумел и не смог сделать </a:t>
            </a:r>
            <a:r>
              <a:rPr lang="ru-RU" sz="3600" b="1" i="1" dirty="0" smtClean="0">
                <a:solidFill>
                  <a:srgbClr val="002060"/>
                </a:solidFill>
                <a:latin typeface="Segoe Script" pitchFamily="34" charset="0"/>
              </a:rPr>
              <a:t>больше.</a:t>
            </a:r>
            <a:endParaRPr lang="ru-RU" sz="3600" b="1" i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7" name="Picture 2" descr="http://istoriarusi.ru/img/nikolaj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52320" y="836712"/>
            <a:ext cx="1296144" cy="185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В. Лавров, историк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Segoe Script" pitchFamily="34" charset="0"/>
              </a:rPr>
              <a:t>  Император Николай II является одним из наиболее оболганных, очерненных, неизвестных народу государственных деятелей России.</a:t>
            </a:r>
            <a:endParaRPr lang="ru-RU" sz="3600" b="1" i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5" name="Picture 2" descr="http://istoriarusi.ru/img/nikolaj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9454" y="785794"/>
            <a:ext cx="1367582" cy="196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559311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Segoe Script" pitchFamily="34" charset="0"/>
              </a:rPr>
              <a:t>Я схожу с ума, когда думаю о перспективах России…</a:t>
            </a:r>
            <a:endParaRPr lang="ru-RU" dirty="0"/>
          </a:p>
        </p:txBody>
      </p:sp>
      <p:pic>
        <p:nvPicPr>
          <p:cNvPr id="4" name="Picture 2" descr="http://rys-arhipelag.ucoz.ru/_ph/9/2/4698694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2132855"/>
            <a:ext cx="2808312" cy="454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Работа с тренажером «Историческая личность»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200" b="1" dirty="0" smtClean="0"/>
              <a:t>Обзор </a:t>
            </a:r>
            <a:r>
              <a:rPr lang="ru-RU" sz="2200" b="1" dirty="0"/>
              <a:t>исторической эпохи, связанной с личностью  Императора Николая </a:t>
            </a:r>
            <a:r>
              <a:rPr lang="en-US" sz="2200" b="1" dirty="0" smtClean="0"/>
              <a:t>II</a:t>
            </a:r>
            <a:r>
              <a:rPr lang="ru-RU" sz="2200" b="1" dirty="0" smtClean="0"/>
              <a:t> по плану:</a:t>
            </a:r>
            <a:endParaRPr lang="ru-RU" sz="2200" b="1" dirty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Внутренняя </a:t>
            </a:r>
            <a:r>
              <a:rPr lang="ru-RU" b="1" dirty="0"/>
              <a:t>политика России в эпоху правления Николая </a:t>
            </a:r>
            <a:r>
              <a:rPr lang="en-US" b="1" dirty="0"/>
              <a:t>II</a:t>
            </a:r>
            <a:r>
              <a:rPr lang="ru-RU" b="1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Внешняя политика России к.</a:t>
            </a:r>
            <a:r>
              <a:rPr lang="en-US" b="1" dirty="0"/>
              <a:t>XIX</a:t>
            </a:r>
            <a:r>
              <a:rPr lang="ru-RU" b="1" dirty="0"/>
              <a:t>- н. </a:t>
            </a:r>
            <a:r>
              <a:rPr lang="en-US" b="1" dirty="0"/>
              <a:t>XX</a:t>
            </a:r>
            <a:r>
              <a:rPr lang="ru-RU" b="1" dirty="0"/>
              <a:t>вв.(до 1917 г.)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Культура России в к.</a:t>
            </a:r>
            <a:r>
              <a:rPr lang="en-US" b="1" dirty="0"/>
              <a:t>XIX</a:t>
            </a:r>
            <a:r>
              <a:rPr lang="ru-RU" b="1" dirty="0"/>
              <a:t>- н. </a:t>
            </a:r>
            <a:r>
              <a:rPr lang="en-US" b="1" dirty="0"/>
              <a:t>XX </a:t>
            </a:r>
            <a:r>
              <a:rPr lang="ru-RU" b="1" dirty="0"/>
              <a:t>в.в.(до 1917 г</a:t>
            </a:r>
            <a:r>
              <a:rPr lang="ru-RU" b="1" dirty="0" smtClean="0"/>
              <a:t>.)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Современники </a:t>
            </a:r>
            <a:r>
              <a:rPr lang="ru-RU" b="1" dirty="0"/>
              <a:t>Николая </a:t>
            </a:r>
            <a:r>
              <a:rPr lang="en-US" b="1" dirty="0"/>
              <a:t>II</a:t>
            </a:r>
            <a:r>
              <a:rPr lang="ru-RU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Территории. </a:t>
            </a:r>
          </a:p>
          <a:p>
            <a:pPr marL="514350" lvl="0" indent="-514350">
              <a:buFont typeface="+mj-lt"/>
              <a:buAutoNum type="arabicPeriod"/>
            </a:pP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Современники Николая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II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ruskline.ru/images/2010/176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060848"/>
            <a:ext cx="1620983" cy="2130609"/>
          </a:xfrm>
          <a:prstGeom prst="rect">
            <a:avLst/>
          </a:prstGeom>
          <a:noFill/>
        </p:spPr>
      </p:pic>
      <p:pic>
        <p:nvPicPr>
          <p:cNvPr id="1028" name="Picture 4" descr="http://zelikm.com/news/wp-content/uploads/2010/02/Vitte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348880"/>
            <a:ext cx="1543028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http://media.prime-tass.ru/Images/20110713/%7BC683CCF1-6543-4855-B29D-4071502C3DE8%7D/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2420888"/>
            <a:ext cx="2000250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http://www.darkgrot.ru/images/image237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365104"/>
            <a:ext cx="1593878" cy="2228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http://img12.nnm.ru/9/4/0/4/0/0af7d883f7432421879b4175cd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23728" y="4509120"/>
            <a:ext cx="1731792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6" name="Picture 12" descr="http://ido.rudn.ru/nfpk/hist/pic/15/v15_3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11758" y="4509120"/>
            <a:ext cx="1632242" cy="2154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8" name="Picture 14" descr="http://img15.nnm.me/c/3/f/3/e/5d86a6f19bd3e065070a2aac66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74449" y="2348880"/>
            <a:ext cx="1469551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40" name="Picture 16" descr="http://rus-travelers.ru/wp-content/uploads/2013/04/%D0%9C%D0%B0%D0%BA%D0%B0%D1%80%D0%BE%D0%B2-%D0%A1%D1%82%D0%B5%D0%BF%D0%B0%D0%BD-%D0%9E%D1%81%D0%B8%D0%BF%D0%BE%D0%B2%D0%B8%D1%8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796136" y="4581128"/>
            <a:ext cx="1596918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42" name="Picture 18" descr="http://www.biografija.ru/pictures/m_23594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36296" y="548680"/>
            <a:ext cx="1440160" cy="1744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44" name="Picture 20" descr="http://okipr.ru/images/upload/8/4/3d880d11c47780c99cc70a7b48eee7d7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067944" y="4581128"/>
            <a:ext cx="1594070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46" name="Picture 22" descr="http://wwi.hut2.ru/com/124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012160" y="2276872"/>
            <a:ext cx="1436140" cy="179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Государственные и военные деятели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8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US" b="1" dirty="0" smtClean="0">
                <a:latin typeface="Georgia" pitchFamily="18" charset="0"/>
              </a:rPr>
              <a:t>    </a:t>
            </a:r>
            <a:r>
              <a:rPr lang="ru-RU" b="1" dirty="0" smtClean="0">
                <a:latin typeface="Georgia" pitchFamily="18" charset="0"/>
              </a:rPr>
              <a:t>С.Ю.Витте</a:t>
            </a:r>
            <a:r>
              <a:rPr lang="ru-RU" b="1" dirty="0">
                <a:latin typeface="Georgia" pitchFamily="18" charset="0"/>
              </a:rPr>
              <a:t>, В.К.Плеве, П.А.Столыпин, С.О.Макаров, А.А.Брусилов.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272</TotalTime>
  <Words>360</Words>
  <Application>Microsoft Office PowerPoint</Application>
  <PresentationFormat>Экран (4:3)</PresentationFormat>
  <Paragraphs>159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     НИКОЛАЙ II   В РОССИЙСКОЙ ИСТОРИИ  </vt:lpstr>
      <vt:lpstr> «Матрица»  (группировка исторической информации вокруг исторической личности)</vt:lpstr>
      <vt:lpstr>Слайд 3</vt:lpstr>
      <vt:lpstr>И. Солоневич, историк</vt:lpstr>
      <vt:lpstr>В. Лавров, историк</vt:lpstr>
      <vt:lpstr>Слайд 6</vt:lpstr>
      <vt:lpstr>Работа с тренажером «Историческая личность».  </vt:lpstr>
      <vt:lpstr>Современники Николая II </vt:lpstr>
      <vt:lpstr>Государственные и военные деятели</vt:lpstr>
      <vt:lpstr>Общественные деятели:</vt:lpstr>
      <vt:lpstr>Деятели культуры:</vt:lpstr>
      <vt:lpstr>Деятели науки:</vt:lpstr>
      <vt:lpstr>Промышленники и меценаты:</vt:lpstr>
      <vt:lpstr>   Изменения территории</vt:lpstr>
      <vt:lpstr>Слайд 15</vt:lpstr>
      <vt:lpstr>2. Какое из перечисленных событий произошло раньше других?</vt:lpstr>
      <vt:lpstr>3. Из перечисленных исторических лиц скульптором был </vt:lpstr>
      <vt:lpstr>Слайд 18</vt:lpstr>
      <vt:lpstr>Слайд 19</vt:lpstr>
      <vt:lpstr>Слайд 20</vt:lpstr>
      <vt:lpstr>Слайд 21</vt:lpstr>
      <vt:lpstr>Слайд 22</vt:lpstr>
      <vt:lpstr>Слайд 23</vt:lpstr>
      <vt:lpstr>9. Какие из данных терминов обозначают новые направления в российском искусстве в начале XX в.? </vt:lpstr>
      <vt:lpstr>10 . Кто из названных учёных начала XX в. был основоположником ракетостроения? </vt:lpstr>
      <vt:lpstr>Слайд 26</vt:lpstr>
      <vt:lpstr>12. (29). Рассмотрите схему и выполните задание . Укажите название города, обозначенного на схеме цифрой «1».  </vt:lpstr>
      <vt:lpstr>Слайд 28</vt:lpstr>
      <vt:lpstr>Оцените свою работу </vt:lpstr>
      <vt:lpstr>Николай II о России</vt:lpstr>
    </vt:vector>
  </TitlesOfParts>
  <Company>МБОУ Хибинская 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Авторские подходы к изучению исторических персоналий.   </dc:title>
  <dc:creator>RudakovaLP</dc:creator>
  <cp:lastModifiedBy>User 2013</cp:lastModifiedBy>
  <cp:revision>26</cp:revision>
  <dcterms:created xsi:type="dcterms:W3CDTF">2015-01-29T13:46:12Z</dcterms:created>
  <dcterms:modified xsi:type="dcterms:W3CDTF">2015-09-04T08:11:08Z</dcterms:modified>
</cp:coreProperties>
</file>