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61" r:id="rId4"/>
    <p:sldId id="257" r:id="rId5"/>
    <p:sldId id="263" r:id="rId6"/>
    <p:sldId id="264" r:id="rId7"/>
    <p:sldId id="258" r:id="rId8"/>
    <p:sldId id="265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A78E-3AC0-4723-968E-787317D840C1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47A6-CE23-464B-8282-252B4D828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A78E-3AC0-4723-968E-787317D840C1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47A6-CE23-464B-8282-252B4D828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A78E-3AC0-4723-968E-787317D840C1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47A6-CE23-464B-8282-252B4D828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A78E-3AC0-4723-968E-787317D840C1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47A6-CE23-464B-8282-252B4D828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A78E-3AC0-4723-968E-787317D840C1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3747A6-CE23-464B-8282-252B4D828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A78E-3AC0-4723-968E-787317D840C1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47A6-CE23-464B-8282-252B4D828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A78E-3AC0-4723-968E-787317D840C1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47A6-CE23-464B-8282-252B4D828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A78E-3AC0-4723-968E-787317D840C1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47A6-CE23-464B-8282-252B4D828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A78E-3AC0-4723-968E-787317D840C1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47A6-CE23-464B-8282-252B4D828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A78E-3AC0-4723-968E-787317D840C1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47A6-CE23-464B-8282-252B4D828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A78E-3AC0-4723-968E-787317D840C1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47A6-CE23-464B-8282-252B4D828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93A78E-3AC0-4723-968E-787317D840C1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3747A6-CE23-464B-8282-252B4D828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60438" y="4986338"/>
            <a:ext cx="8183562" cy="10509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    </a:t>
            </a:r>
            <a:r>
              <a:rPr lang="ru-RU" sz="6000" b="1" dirty="0" smtClean="0">
                <a:solidFill>
                  <a:srgbClr val="FF0000"/>
                </a:solidFill>
              </a:rPr>
              <a:t>Холокост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br>
              <a:rPr lang="ru-RU" sz="6000" dirty="0" smtClean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530225"/>
            <a:ext cx="3932238" cy="4389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Память о Холокосте необходима,  чтобы мы и наши дети никогда не были жертвами, палачами или равнодушными наблюдателями.</a:t>
            </a:r>
          </a:p>
          <a:p>
            <a:pPr algn="ctr">
              <a:buNone/>
            </a:pPr>
            <a:r>
              <a:rPr lang="ru-RU" dirty="0" smtClean="0"/>
              <a:t>                И. Бауэр.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3463" y="1484313"/>
            <a:ext cx="30305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          </a:t>
            </a:r>
            <a:r>
              <a:rPr lang="ru-RU" b="1" dirty="0" err="1" smtClean="0"/>
              <a:t>Рейнхард</a:t>
            </a:r>
            <a:r>
              <a:rPr lang="ru-RU" b="1" dirty="0" smtClean="0"/>
              <a:t>  </a:t>
            </a:r>
            <a:r>
              <a:rPr lang="ru-RU" b="1" dirty="0" err="1" smtClean="0"/>
              <a:t>Гейдрих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357688" y="1428750"/>
            <a:ext cx="4786312" cy="4867275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 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государственный и политический деятель Германии, начальник Главного управления имперской безопасности 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СС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(1939—1942), заместитель имперского протектора Богемии и Моравии (1941—1942). </a:t>
            </a:r>
            <a:endParaRPr lang="ru-RU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Один из инициаторов «</a:t>
            </a:r>
            <a:r>
              <a:rPr lang="ru-RU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окончательного решения еврейского вопроса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», координатор деятельности по борьбе с внутренними врагами Третьего рейха. </a:t>
            </a:r>
            <a:endParaRPr lang="ru-RU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Одно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время 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Гитлер рассматривал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качестве своего возможного преемника его кандидатуру. </a:t>
            </a:r>
            <a:endParaRPr lang="ru-RU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Гейдрих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был убит в Праге чешским и словацким солдатами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42" name="Picture 2" descr="Рейнхард Гейдрих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714488"/>
            <a:ext cx="1925522" cy="2002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73050"/>
            <a:ext cx="8229600" cy="1162050"/>
          </a:xfrm>
        </p:spPr>
        <p:txBody>
          <a:bodyPr/>
          <a:lstStyle/>
          <a:p>
            <a:r>
              <a:rPr lang="ru-RU" dirty="0" smtClean="0"/>
              <a:t>    Из </a:t>
            </a:r>
            <a:r>
              <a:rPr lang="ru-RU" dirty="0" err="1" smtClean="0"/>
              <a:t>Ванзейского</a:t>
            </a:r>
            <a:r>
              <a:rPr lang="ru-RU" dirty="0" smtClean="0"/>
              <a:t> протокола…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657600" y="1435100"/>
            <a:ext cx="54864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В ходе окончательного решения еврейского вопроса в Европе принимаются во внимание около </a:t>
            </a:r>
            <a:r>
              <a:rPr lang="ru-RU" sz="4800" b="1" dirty="0" smtClean="0">
                <a:solidFill>
                  <a:srgbClr val="FF0000"/>
                </a:solidFill>
              </a:rPr>
              <a:t>11</a:t>
            </a:r>
            <a:r>
              <a:rPr lang="ru-RU" dirty="0" smtClean="0"/>
              <a:t> миллионов евреев;</a:t>
            </a:r>
          </a:p>
          <a:p>
            <a:r>
              <a:rPr lang="ru-RU" dirty="0" smtClean="0"/>
              <a:t>… они должны быть использованы в качестве рабочей силы;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844824"/>
            <a:ext cx="1546794" cy="27096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000100" y="6072206"/>
            <a:ext cx="79549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Гейдрих</a:t>
            </a:r>
            <a:r>
              <a:rPr lang="ru-RU" dirty="0" smtClean="0"/>
              <a:t> – </a:t>
            </a:r>
            <a:r>
              <a:rPr lang="ru-RU" sz="2400" b="1" dirty="0" smtClean="0"/>
              <a:t>начальник полиции безопасности и СД </a:t>
            </a:r>
            <a:r>
              <a:rPr lang="ru-RU" sz="2400" b="1" dirty="0" err="1" smtClean="0"/>
              <a:t>обергруппенфюрер</a:t>
            </a:r>
            <a:r>
              <a:rPr lang="ru-RU" sz="2400" b="1" dirty="0" smtClean="0"/>
              <a:t> СС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73050"/>
            <a:ext cx="8229600" cy="1162050"/>
          </a:xfrm>
        </p:spPr>
        <p:txBody>
          <a:bodyPr/>
          <a:lstStyle/>
          <a:p>
            <a:r>
              <a:rPr lang="ru-RU" dirty="0" smtClean="0"/>
              <a:t>Из </a:t>
            </a:r>
            <a:r>
              <a:rPr lang="ru-RU" dirty="0" err="1" smtClean="0"/>
              <a:t>Ванзейского</a:t>
            </a:r>
            <a:r>
              <a:rPr lang="ru-RU" dirty="0" smtClean="0"/>
              <a:t> протокола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657600" y="1435100"/>
            <a:ext cx="548640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Их  будут использовать на строительстве дорог, причем, несомненно, большая часть их </a:t>
            </a:r>
            <a:r>
              <a:rPr lang="ru-RU" dirty="0" smtClean="0">
                <a:solidFill>
                  <a:srgbClr val="FF0000"/>
                </a:solidFill>
              </a:rPr>
              <a:t>вымрет</a:t>
            </a:r>
            <a:r>
              <a:rPr lang="ru-RU" dirty="0" smtClean="0"/>
              <a:t> в результате естественного отбора;</a:t>
            </a:r>
          </a:p>
          <a:p>
            <a:r>
              <a:rPr lang="ru-RU" dirty="0" smtClean="0"/>
              <a:t>В ходе практического осуществления окончательного решения еврейского вопроса Европа будет прочесана с запада на восток.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04956" y="1357298"/>
            <a:ext cx="2366912" cy="372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229600" cy="121285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                 </a:t>
            </a:r>
            <a:r>
              <a:rPr lang="ru-RU" sz="3100" b="1" dirty="0" err="1" smtClean="0"/>
              <a:t>Эйхман</a:t>
            </a:r>
            <a:r>
              <a:rPr lang="ru-RU" sz="3100" b="1" dirty="0" smtClean="0"/>
              <a:t> А.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700" b="1" dirty="0" smtClean="0"/>
              <a:t>(</a:t>
            </a:r>
            <a:r>
              <a:rPr lang="ru-RU" sz="2700" b="1" dirty="0"/>
              <a:t>1906-1962), офицер СС, сыгравший центральную роль в уничтожении европейского еврейства.</a:t>
            </a:r>
            <a:r>
              <a:rPr lang="ru-RU" dirty="0"/>
              <a:t> </a:t>
            </a:r>
          </a:p>
        </p:txBody>
      </p:sp>
      <p:pic>
        <p:nvPicPr>
          <p:cNvPr id="15364" name="Picture 4" descr="http://media1.picsearch.com/is?F_TISEMlD5jSiShf8woR-cK1Dp3i_atMyVQt9DX5r20&amp;height=3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2132856"/>
            <a:ext cx="2664550" cy="3866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1371600" y="500063"/>
            <a:ext cx="7772400" cy="13573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Схема транспортировки евреев в лагеря смерти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195736" y="1916832"/>
            <a:ext cx="5289860" cy="331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6948488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КОНЦЛАГЕРЬ </a:t>
            </a:r>
            <a:r>
              <a:rPr lang="ru-RU" b="1" dirty="0" smtClean="0">
                <a:solidFill>
                  <a:schemeClr val="accent2"/>
                </a:solidFill>
              </a:rPr>
              <a:t>«</a:t>
            </a:r>
            <a:r>
              <a:rPr lang="ru-RU" b="1" i="1" dirty="0" smtClean="0">
                <a:solidFill>
                  <a:schemeClr val="accent2"/>
                </a:solidFill>
              </a:rPr>
              <a:t>Освенцим</a:t>
            </a:r>
            <a:r>
              <a:rPr lang="ru-RU" b="1" dirty="0" smtClean="0">
                <a:solidFill>
                  <a:schemeClr val="accent2"/>
                </a:solidFill>
              </a:rPr>
              <a:t>»: </a:t>
            </a:r>
            <a:r>
              <a:rPr lang="ru-RU" dirty="0" smtClean="0"/>
              <a:t>жертвы и палачи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86563" y="0"/>
            <a:ext cx="23574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714488"/>
            <a:ext cx="29908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4071941"/>
            <a:ext cx="2062160" cy="278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3150" y="4071942"/>
            <a:ext cx="299085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14744" y="1785926"/>
            <a:ext cx="29908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596" y="4143380"/>
            <a:ext cx="300039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Молния 8"/>
          <p:cNvSpPr/>
          <p:nvPr/>
        </p:nvSpPr>
        <p:spPr>
          <a:xfrm flipH="1">
            <a:off x="6786578" y="2000240"/>
            <a:ext cx="71438" cy="207170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27163"/>
          </a:xfrm>
        </p:spPr>
        <p:txBody>
          <a:bodyPr>
            <a:normAutofit/>
          </a:bodyPr>
          <a:lstStyle/>
          <a:p>
            <a:r>
              <a:rPr lang="ru-RU" dirty="0" smtClean="0"/>
              <a:t> «</a:t>
            </a:r>
            <a:r>
              <a:rPr lang="ru-RU" dirty="0" err="1" smtClean="0"/>
              <a:t>Аушвиц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(«Освенцим») - лагерь смерти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67350" y="4437063"/>
            <a:ext cx="36766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295400"/>
            <a:ext cx="37242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43012" y="1142985"/>
            <a:ext cx="3543825" cy="264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Холокост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политика полного истребления евреев на территории стран Европы и СССР. </a:t>
            </a:r>
            <a:endParaRPr lang="en-US" sz="3600" dirty="0" smtClean="0"/>
          </a:p>
          <a:p>
            <a:r>
              <a:rPr lang="ru-RU" sz="3600" dirty="0" smtClean="0"/>
              <a:t>В результате политики геноцида погибло более </a:t>
            </a:r>
            <a:r>
              <a:rPr lang="en-US" sz="4400" b="1" dirty="0" smtClean="0">
                <a:solidFill>
                  <a:srgbClr val="FF0000"/>
                </a:solidFill>
              </a:rPr>
              <a:t>6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миллионов человек.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914400" y="273050"/>
            <a:ext cx="8229600" cy="1162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Фашисты пришли к власти в Германии в 1933 году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3657600" y="1643063"/>
            <a:ext cx="5486400" cy="5422900"/>
          </a:xfrm>
        </p:spPr>
        <p:txBody>
          <a:bodyPr>
            <a:normAutofit/>
          </a:bodyPr>
          <a:lstStyle/>
          <a:p>
            <a:r>
              <a:rPr lang="ru-RU" dirty="0" smtClean="0"/>
              <a:t>С 1933 года Адольф Гитлер  проводит политику  государственного антисемитизма.</a:t>
            </a:r>
          </a:p>
          <a:p>
            <a:r>
              <a:rPr lang="ru-RU" dirty="0" smtClean="0"/>
              <a:t>«На земле не будет светить солнце до тех пор, пока не умрет последний еврей. Гитлер освобождает мир от его еврейских мучителей».</a:t>
            </a:r>
          </a:p>
          <a:p>
            <a:pPr algn="r">
              <a:buNone/>
            </a:pPr>
            <a:r>
              <a:rPr lang="ru-RU" dirty="0" smtClean="0"/>
              <a:t>Ю. </a:t>
            </a:r>
            <a:r>
              <a:rPr lang="ru-RU" dirty="0" err="1" smtClean="0"/>
              <a:t>Штрайхер</a:t>
            </a:r>
            <a:r>
              <a:rPr lang="ru-RU" dirty="0" smtClean="0"/>
              <a:t>, редактор нацистской газеты.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9" y="1714488"/>
            <a:ext cx="2918698" cy="443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все начиналось?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428737"/>
            <a:ext cx="4572032" cy="48677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Сначала они пришли за евреями. Я молчал – я не был евреем. Затем они пришли за коммунистами. Я молчал – я не был коммунистом. Затем они пришли за профсоюзными работниками. Я молчал – я не был профсоюзным работником. </a:t>
            </a:r>
          </a:p>
          <a:p>
            <a:pPr>
              <a:buNone/>
            </a:pPr>
            <a:r>
              <a:rPr lang="ru-RU" dirty="0" smtClean="0"/>
              <a:t>Затем они пришли за мной. Не осталось никого, кто мог бы помочь мне. </a:t>
            </a:r>
          </a:p>
          <a:p>
            <a:pPr algn="r">
              <a:buNone/>
            </a:pPr>
            <a:r>
              <a:rPr lang="ru-RU" sz="1900" b="1" dirty="0" smtClean="0"/>
              <a:t>Пастор Мартин Нимеллер, узник нацистских лагерей.</a:t>
            </a:r>
            <a:endParaRPr lang="ru-RU" sz="1900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228184" y="1600200"/>
            <a:ext cx="2272270" cy="280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Мероприятия германского нацизма: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/>
          <a:lstStyle/>
          <a:p>
            <a:pPr marL="582930" indent="-514350">
              <a:buAutoNum type="arabicPeriod"/>
            </a:pPr>
            <a:r>
              <a:rPr lang="ru-RU" dirty="0" smtClean="0"/>
              <a:t>Апрель, 1933 год- бойкот еврейских магазинов;</a:t>
            </a:r>
          </a:p>
          <a:p>
            <a:pPr marL="582930" indent="-514350">
              <a:buAutoNum type="arabicPeriod"/>
            </a:pPr>
            <a:r>
              <a:rPr lang="ru-RU" dirty="0" smtClean="0"/>
              <a:t>Апрель 1933 год – евреи изгнаны с государственной службы;</a:t>
            </a:r>
          </a:p>
          <a:p>
            <a:pPr marL="582930" indent="-514350">
              <a:buAutoNum type="arabicPeriod"/>
            </a:pPr>
            <a:r>
              <a:rPr lang="ru-RU" dirty="0" smtClean="0"/>
              <a:t>Май 1933 года – </a:t>
            </a:r>
            <a:r>
              <a:rPr lang="ru-RU" b="1" dirty="0" smtClean="0">
                <a:solidFill>
                  <a:srgbClr val="FF0000"/>
                </a:solidFill>
              </a:rPr>
              <a:t>сожжены </a:t>
            </a:r>
            <a:r>
              <a:rPr lang="ru-RU" dirty="0" smtClean="0"/>
              <a:t>книги еврейских авторов и писателей, выступающих против национал-социалистов;</a:t>
            </a:r>
          </a:p>
          <a:p>
            <a:pPr marL="582930" indent="-514350">
              <a:buNone/>
            </a:pPr>
            <a:endParaRPr lang="ru-RU" dirty="0" smtClean="0"/>
          </a:p>
          <a:p>
            <a:pPr marL="582930" indent="-514350">
              <a:buAutoNum type="arabicPeriod"/>
            </a:pPr>
            <a:endParaRPr lang="ru-RU" dirty="0" smtClean="0"/>
          </a:p>
          <a:p>
            <a:pPr marL="582930" indent="-514350">
              <a:buFont typeface="+mj-lt"/>
              <a:buAutoNum type="arabicPeriod"/>
            </a:pPr>
            <a:endParaRPr lang="ru-RU" dirty="0" smtClean="0"/>
          </a:p>
          <a:p>
            <a:pPr marL="582930" indent="-51435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14400" y="273050"/>
            <a:ext cx="8229600" cy="1162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Генрих Гейне, немецкий поэт 18 века: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700588" y="1435100"/>
            <a:ext cx="4443412" cy="2138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5400" i="1" dirty="0" smtClean="0"/>
              <a:t>  </a:t>
            </a:r>
          </a:p>
          <a:p>
            <a:pPr>
              <a:buNone/>
            </a:pPr>
            <a:r>
              <a:rPr lang="ru-RU" sz="5400" i="1" dirty="0" smtClean="0"/>
              <a:t>  Там, где сжигают книги, будут жечь людей.</a:t>
            </a:r>
            <a:endParaRPr lang="ru-RU" sz="5400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484784"/>
            <a:ext cx="2502444" cy="3906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Антиеврейская</a:t>
            </a:r>
            <a:r>
              <a:rPr lang="ru-RU" dirty="0" smtClean="0"/>
              <a:t> политика нацистской Германии </a:t>
            </a:r>
            <a:br>
              <a:rPr lang="ru-RU" dirty="0" smtClean="0"/>
            </a:br>
            <a:r>
              <a:rPr lang="ru-RU" dirty="0" smtClean="0"/>
              <a:t>(1933-1939 г.г.)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 съезде нацистской партии в сентябре 1935 г. В Нюрнберге приняты законы:</a:t>
            </a:r>
          </a:p>
          <a:p>
            <a:pPr marL="582930" indent="-514350">
              <a:buFont typeface="+mj-lt"/>
              <a:buAutoNum type="arabicPeriod"/>
            </a:pPr>
            <a:r>
              <a:rPr lang="ru-RU" dirty="0" smtClean="0"/>
              <a:t>«О гражданах рейха»</a:t>
            </a:r>
          </a:p>
          <a:p>
            <a:pPr marL="582930" indent="-514350">
              <a:buFont typeface="+mj-lt"/>
              <a:buAutoNum type="arabicPeriod"/>
            </a:pPr>
            <a:r>
              <a:rPr lang="ru-RU" dirty="0" smtClean="0"/>
              <a:t>«О защите немецкой чести и </a:t>
            </a:r>
            <a:r>
              <a:rPr lang="ru-RU" smtClean="0"/>
              <a:t>немецкой крови»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056200" y="1600200"/>
            <a:ext cx="322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500188" y="512763"/>
            <a:ext cx="7643812" cy="2273300"/>
          </a:xfrm>
        </p:spPr>
        <p:txBody>
          <a:bodyPr/>
          <a:lstStyle/>
          <a:p>
            <a:pPr algn="ctr"/>
            <a:r>
              <a:rPr lang="ru-RU" dirty="0" smtClean="0"/>
              <a:t>Рауль </a:t>
            </a:r>
            <a:r>
              <a:rPr lang="ru-RU" dirty="0" err="1" smtClean="0"/>
              <a:t>Хильберг</a:t>
            </a:r>
            <a:r>
              <a:rPr lang="ru-RU" dirty="0" smtClean="0"/>
              <a:t>, американский историк об «обыкновенном фашизме»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371600" y="2571750"/>
            <a:ext cx="7772400" cy="37846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4000" dirty="0" smtClean="0"/>
              <a:t>Вы не имеете права жить среди нас </a:t>
            </a:r>
            <a:r>
              <a:rPr lang="ru-RU" sz="4000" dirty="0" smtClean="0">
                <a:solidFill>
                  <a:srgbClr val="FF0000"/>
                </a:solidFill>
              </a:rPr>
              <a:t>как евреи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Вы не имеете права </a:t>
            </a: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жить</a:t>
            </a:r>
            <a:r>
              <a:rPr lang="ru-RU" sz="4000" dirty="0" smtClean="0">
                <a:solidFill>
                  <a:srgbClr val="FF0000"/>
                </a:solidFill>
              </a:rPr>
              <a:t> среди нас.</a:t>
            </a:r>
          </a:p>
          <a:p>
            <a:r>
              <a:rPr lang="ru-RU" sz="4000" dirty="0" smtClean="0"/>
              <a:t>Вы не имеете права </a:t>
            </a:r>
            <a:r>
              <a:rPr lang="ru-RU" sz="4000" dirty="0" smtClean="0">
                <a:solidFill>
                  <a:srgbClr val="FF0000"/>
                </a:solidFill>
              </a:rPr>
              <a:t>жить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ru.fishki.net/picsw/102011/20/post_anti/voyna/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692696"/>
            <a:ext cx="6840760" cy="48825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112474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Марш смерти </a:t>
            </a:r>
            <a:endParaRPr lang="ru-RU" sz="3200" b="1" dirty="0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794</TotalTime>
  <Words>410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  Холокост  </vt:lpstr>
      <vt:lpstr>Холокост - </vt:lpstr>
      <vt:lpstr>Фашисты пришли к власти в Германии в 1933 году</vt:lpstr>
      <vt:lpstr>С чего все начиналось?</vt:lpstr>
      <vt:lpstr>Мероприятия германского нацизма:</vt:lpstr>
      <vt:lpstr>Генрих Гейне, немецкий поэт 18 века:</vt:lpstr>
      <vt:lpstr>Антиеврейская политика нацистской Германии  (1933-1939 г.г.)</vt:lpstr>
      <vt:lpstr>Рауль Хильберг, американский историк об «обыкновенном фашизме»</vt:lpstr>
      <vt:lpstr>Слайд 9</vt:lpstr>
      <vt:lpstr>          Рейнхард  Гейдрих</vt:lpstr>
      <vt:lpstr>    Из Ванзейского протокола…</vt:lpstr>
      <vt:lpstr>Из Ванзейского протокола</vt:lpstr>
      <vt:lpstr>                 Эйхман А.  (1906-1962), офицер СС, сыгравший центральную роль в уничтожении европейского еврейства. </vt:lpstr>
      <vt:lpstr>Схема транспортировки евреев в лагеря смерти</vt:lpstr>
      <vt:lpstr>КОНЦЛАГЕРЬ «Освенцим»: жертвы и палачи </vt:lpstr>
      <vt:lpstr> «Аушвиц» («Освенцим») - лагерь смерти</vt:lpstr>
    </vt:vector>
  </TitlesOfParts>
  <Company>МОУ Хибинская гимназия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Холокост.</dc:title>
  <dc:creator>rudakovalp</dc:creator>
  <cp:lastModifiedBy>User 2013</cp:lastModifiedBy>
  <cp:revision>80</cp:revision>
  <dcterms:created xsi:type="dcterms:W3CDTF">2010-01-25T10:19:12Z</dcterms:created>
  <dcterms:modified xsi:type="dcterms:W3CDTF">2015-09-04T10:39:37Z</dcterms:modified>
</cp:coreProperties>
</file>