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  <p:sldId id="268" r:id="rId13"/>
    <p:sldId id="267" r:id="rId14"/>
    <p:sldId id="271" r:id="rId15"/>
    <p:sldId id="270" r:id="rId16"/>
    <p:sldId id="269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2E9882-EC5E-40DF-B60B-050727EA751E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55ADE5-A5D5-427B-B110-32F7AC6D8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052736"/>
            <a:ext cx="9073008" cy="25853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Наука история. 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Times New Roman"/>
              </a:rPr>
              <a:t>Этапы развития исторического знания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541332"/>
            <a:ext cx="55691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Разработал учитель истории </a:t>
            </a:r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</a:t>
            </a:r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СОШ №2088 «</a:t>
            </a:r>
            <a:r>
              <a:rPr lang="ru-RU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Грайвороново</a:t>
            </a:r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Трофимова Вера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37518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4896544" cy="6408712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Тип формации определяется на основании существующего в ней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способа производства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  <a:tabLst>
                <a:tab pos="46101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Способ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производства формирует экономический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базис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общества, на основании которого развивается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надстройка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- комплекс характеристик (социальных, культурных и пр.).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Переход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- неизбежно революционным путем, когда власть захватывают собственники нового производства. </a:t>
            </a:r>
          </a:p>
          <a:p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355976" y="1988840"/>
            <a:ext cx="4608512" cy="446449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68238" y="2664495"/>
            <a:ext cx="2808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культура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политика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социальные   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отношения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экономика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углом 10"/>
          <p:cNvSpPr/>
          <p:nvPr/>
        </p:nvSpPr>
        <p:spPr>
          <a:xfrm>
            <a:off x="5206218" y="4786777"/>
            <a:ext cx="792088" cy="792088"/>
          </a:xfrm>
          <a:prstGeom prst="ben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5206218" y="3202601"/>
            <a:ext cx="792088" cy="792088"/>
          </a:xfrm>
          <a:prstGeom prst="ben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>
            <a:off x="5238774" y="3994689"/>
            <a:ext cx="792088" cy="792088"/>
          </a:xfrm>
          <a:prstGeom prst="ben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Минус 14"/>
          <p:cNvSpPr/>
          <p:nvPr/>
        </p:nvSpPr>
        <p:spPr>
          <a:xfrm>
            <a:off x="3887924" y="5830688"/>
            <a:ext cx="5544616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6294352" y="5052197"/>
            <a:ext cx="756084" cy="934014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7395299" y="5578865"/>
            <a:ext cx="1673156" cy="1081540"/>
          </a:xfrm>
          <a:prstGeom prst="strip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азис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395300" y="2564904"/>
            <a:ext cx="1673156" cy="31683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Идеологическая надстройка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8372"/>
            <a:ext cx="9036496" cy="103942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Цивилизационный подход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Основан на </a:t>
            </a:r>
            <a:r>
              <a:rPr lang="ru-RU" b="1" u="sng" dirty="0" err="1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многовариантности</a:t>
            </a:r>
            <a:r>
              <a:rPr lang="ru-RU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путей развития общества и индивидуального своеобразия каждого из них. 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r>
              <a:rPr lang="ru-RU" b="1" u="sng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Цивилизация </a:t>
            </a:r>
            <a:r>
              <a:rPr lang="ru-RU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– это своеобразие материальной, социальной и духовной жизни народов на определенном этапе развития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1) Концепция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локальных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цивилизаций </a:t>
            </a:r>
            <a:r>
              <a:rPr lang="ru-RU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 Я. Данилевский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А.Тойнби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существует множество независимых друг от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д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руга цивилизаций.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2) Стадиальная теория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(О.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Тоффлер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, Х.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Ростоу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человечество проходит единый процесс развития (доиндустриальный, индустриальный и постиндустриальный)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endParaRPr lang="ru-RU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1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35226"/>
              </p:ext>
            </p:extLst>
          </p:nvPr>
        </p:nvGraphicFramePr>
        <p:xfrm>
          <a:off x="323527" y="260649"/>
          <a:ext cx="8496945" cy="642632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32315"/>
                <a:gridCol w="2832315"/>
                <a:gridCol w="2832315"/>
              </a:tblGrid>
              <a:tr h="1121002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Критерий сравнения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Достоинства теории</a:t>
                      </a:r>
                    </a:p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Недостатки теории</a:t>
                      </a:r>
                    </a:p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9397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Формационная теория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Создана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периодизация истории</a:t>
                      </a:r>
                    </a:p>
                    <a:p>
                      <a:pPr marL="342900" indent="-342900">
                        <a:buFont typeface="Wingdings" pitchFamily="2" charset="2"/>
                        <a:buChar char="v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Выделены закономерности исторического развития</a:t>
                      </a:r>
                    </a:p>
                    <a:p>
                      <a:pPr marL="342900" indent="-342900">
                        <a:buFont typeface="Wingdings" pitchFamily="2" charset="2"/>
                        <a:buChar char="v"/>
                      </a:pP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Прогрессивность развития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Уделяется внимание только экономическому развитию</a:t>
                      </a:r>
                    </a:p>
                    <a:p>
                      <a:pPr marL="342900" indent="-342900"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Невозможность создания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коммунистического общества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0681">
                <a:tc>
                  <a:txBody>
                    <a:bodyPr/>
                    <a:lstStyle/>
                    <a:p>
                      <a:pPr algn="ctr"/>
                      <a:endParaRPr lang="ru-RU" sz="2000" b="1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b="1" smtClean="0">
                          <a:latin typeface="Arial" pitchFamily="34" charset="0"/>
                          <a:cs typeface="Arial" pitchFamily="34" charset="0"/>
                        </a:rPr>
                        <a:t>Цивилизационная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теория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Изучаются все сферы общественной жизни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Универсальность</a:t>
                      </a: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Преувеличивается изолированность цивилизаций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изучают закономерности</a:t>
                      </a: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0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00"/>
                </a:solidFill>
                <a:latin typeface="Arial"/>
                <a:ea typeface="Times New Roman"/>
              </a:rPr>
              <a:t>Принципы исторического исследования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Autofit/>
          </a:bodyPr>
          <a:lstStyle/>
          <a:p>
            <a:pPr marL="685800" indent="-342900">
              <a:lnSpc>
                <a:spcPct val="150000"/>
              </a:lnSpc>
              <a:spcBef>
                <a:spcPts val="0"/>
              </a:spcBef>
              <a:buFontTx/>
              <a:buChar char="-"/>
              <a:tabLst>
                <a:tab pos="46101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</a:rPr>
              <a:t>это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</a:rPr>
              <a:t>исходные способы истолкования исторического материала. В качестве основных принципов можно выделить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</a:rPr>
              <a:t>три: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  <a:tabLst>
                <a:tab pos="46101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1)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Принцип </a:t>
            </a: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историзма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предполагает изучение объекта исследования в процессе его развития во времени, во взаимосвязи с другими объектами и с окружающей средой. </a:t>
            </a:r>
            <a:endParaRPr lang="ru-RU" sz="22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  <a:tabLst>
                <a:tab pos="46101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2)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Принцип </a:t>
            </a: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системности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предполагает изучение целостности объекта через анализ его внутренних связей. </a:t>
            </a: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</a:rPr>
              <a:t>   3)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Times New Roman"/>
              </a:rPr>
              <a:t>Принцип </a:t>
            </a: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</a:rPr>
              <a:t>объективности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</a:rPr>
              <a:t>- предполагает непредвзятое </a:t>
            </a:r>
            <a:r>
              <a:rPr lang="ru-RU" sz="2200" dirty="0" smtClean="0">
                <a:solidFill>
                  <a:srgbClr val="000000"/>
                </a:solidFill>
                <a:latin typeface="Arial"/>
                <a:ea typeface="Times New Roman"/>
              </a:rPr>
              <a:t>    отношение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</a:rPr>
              <a:t>к объекту исследования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248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0"/>
            <a:ext cx="9793088" cy="1039427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Arial"/>
                <a:ea typeface="Times New Roman"/>
              </a:rPr>
              <a:t>Категории исторического исследования 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468544" cy="6021288"/>
          </a:xfrm>
        </p:spPr>
        <p:txBody>
          <a:bodyPr>
            <a:noAutofit/>
          </a:bodyPr>
          <a:lstStyle/>
          <a:p>
            <a:pPr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Историческая закономерность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причинно-следственная событийная цепь, сложившаяся на основе объективных предпосылок и условий. </a:t>
            </a: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Историческая случайность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уникальные индивидуальные причины событий, способные нарушить закономерный ход истории. </a:t>
            </a: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Историческая необходимость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ведущая тенденция развития общества, основанная на объективных условиях, но не являющаяся неизбежностью. </a:t>
            </a:r>
          </a:p>
          <a:p>
            <a:pPr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Альтернативность в истории </a:t>
            </a:r>
            <a:r>
              <a:rPr lang="ru-RU" sz="2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признание существования различных возможностей в развитии общества, одна из которых будет реализована в действительности. 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283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00"/>
                </a:solidFill>
                <a:latin typeface="Arial"/>
                <a:ea typeface="Times New Roman"/>
              </a:rPr>
              <a:t>Особенности методов исторического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373216"/>
          </a:xfrm>
        </p:spPr>
        <p:txBody>
          <a:bodyPr/>
          <a:lstStyle/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Главная особенность исторического исследования - объект изучения удален об субъекта познания во времени, уникален и эмпирически неповторим. 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Объект изучения и субъект, изучающий историю, предельно сближены. 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Изучается незавершенный процесс.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7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Исторический источник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445224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  <a:tabLst>
                <a:tab pos="461010" algn="l"/>
              </a:tabLst>
            </a:pP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Исторический источник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- то, что запечатлевает в той или иной форме реально произошедшее событие. Исторический источник должен содержать информацию о произошедшем событии.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Группы исторических источников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: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Вещественные. 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Письменные. 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Изобразительные. 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Фонические - все, что характеризует среду обитания: природные условия и прочее.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507288" cy="683095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/>
                <a:ea typeface="Times New Roman"/>
              </a:rPr>
              <a:t>Методы исторического исследования:</a:t>
            </a:r>
            <a:br>
              <a:rPr lang="ru-RU" sz="36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18457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08940" algn="l"/>
                <a:tab pos="461010" algn="l"/>
              </a:tabLst>
            </a:pPr>
            <a:r>
              <a:rPr lang="ru-RU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1) Археологический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состоит в изучении вещественных свидетельств эпохи. 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08940" algn="l"/>
                <a:tab pos="46101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2) Метод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сравнительно-исторически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й: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08940" algn="l"/>
                <a:tab pos="46101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синхронное сравнение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анализ однотипных и 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однопорядковых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явлений в один временной промежуток, результатом является определение качественных отличий изучаемого объекта от аналогичных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08940" algn="l"/>
                <a:tab pos="46101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б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диахронное сравнение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анализ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одного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 того же явления или процесса на разных временных промежутках, позволяет выделить качественные изменения изучаемого объекта.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408712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08940" algn="l"/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3)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Статистический метод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дает возможность отделить случайное от закономерного. </a:t>
            </a:r>
          </a:p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08940" algn="l"/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4)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Лингвистический метод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исследование языка. 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 smtClean="0">
                <a:solidFill>
                  <a:srgbClr val="FF0000"/>
                </a:solidFill>
                <a:latin typeface="Arial"/>
                <a:ea typeface="Times New Roman"/>
              </a:rPr>
              <a:t>Два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научных приема: </a:t>
            </a:r>
            <a:endParaRPr lang="ru-RU" dirty="0" smtClean="0">
              <a:solidFill>
                <a:srgbClr val="FF0000"/>
              </a:solidFill>
              <a:latin typeface="Arial"/>
              <a:ea typeface="Times New Roman"/>
            </a:endParaRP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а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)Умозаключение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по </a:t>
            </a:r>
            <a:r>
              <a:rPr lang="ru-RU" dirty="0">
                <a:solidFill>
                  <a:srgbClr val="FF0000"/>
                </a:solidFill>
                <a:latin typeface="Arial"/>
                <a:ea typeface="Times New Roman"/>
              </a:rPr>
              <a:t>аналогии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- распространение выводов, сделанных на основании изучения одного объекта, на другой однотипный объект. </a:t>
            </a: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б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) 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Times New Roman"/>
              </a:rPr>
              <a:t>Экстраполяция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- распространение выводов, полученных на основании анализа определенной группы фактов на иной временной промежуток.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5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86" y="0"/>
            <a:ext cx="9165386" cy="6926194"/>
          </a:xfrm>
        </p:spPr>
      </p:pic>
    </p:spTree>
    <p:extLst>
      <p:ext uri="{BB962C8B-B14F-4D97-AF65-F5344CB8AC3E}">
        <p14:creationId xmlns:p14="http://schemas.microsoft.com/office/powerpoint/2010/main" val="339594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1. Определение понятия истории: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</a:rPr>
              <a:t>1) </a:t>
            </a:r>
            <a:r>
              <a:rPr lang="ru-RU" sz="3200" dirty="0">
                <a:solidFill>
                  <a:srgbClr val="FF0000"/>
                </a:solidFill>
                <a:latin typeface="Arial"/>
                <a:ea typeface="Times New Roman"/>
              </a:rPr>
              <a:t>история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</a:rPr>
              <a:t> - процесс развития человеческого общества или личности во времени;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</a:rPr>
              <a:t>2) </a:t>
            </a:r>
            <a:r>
              <a:rPr lang="ru-RU" sz="3200" dirty="0" smtClean="0">
                <a:solidFill>
                  <a:srgbClr val="FF0000"/>
                </a:solidFill>
                <a:latin typeface="Arial"/>
                <a:ea typeface="Times New Roman"/>
              </a:rPr>
              <a:t>история -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</a:rPr>
              <a:t>наука, изучающая этот процесс. Она зародилась в Греции около 3 тыс. лет назад.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внимание!=)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90746"/>
            <a:ext cx="6912767" cy="5223753"/>
          </a:xfrm>
        </p:spPr>
      </p:pic>
    </p:spTree>
    <p:extLst>
      <p:ext uri="{BB962C8B-B14F-4D97-AF65-F5344CB8AC3E}">
        <p14:creationId xmlns:p14="http://schemas.microsoft.com/office/powerpoint/2010/main" val="195235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4256931"/>
          </a:xfrm>
        </p:spPr>
        <p:txBody>
          <a:bodyPr>
            <a:normAutofit lnSpcReduction="1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3200" b="1" u="sng" dirty="0">
                <a:solidFill>
                  <a:srgbClr val="FF0000"/>
                </a:solidFill>
                <a:latin typeface="Arial"/>
                <a:ea typeface="Times New Roman"/>
              </a:rPr>
              <a:t>Предметом</a:t>
            </a:r>
            <a:r>
              <a:rPr lang="ru-RU" sz="3200" dirty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</a:rPr>
              <a:t>исторической науки является прошлое человеческого общества во всем его многообразии и конкретности, которое мы изучаем с целью познания настоящего и определения перспектив будущего.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8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Основные </a:t>
            </a:r>
            <a:r>
              <a:rPr lang="ru-RU" b="1" u="sng" dirty="0">
                <a:solidFill>
                  <a:srgbClr val="000000"/>
                </a:solidFill>
                <a:latin typeface="Arial"/>
                <a:ea typeface="Times New Roman"/>
              </a:rPr>
              <a:t>функции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исторического сознания: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3200" b="1" u="sng" dirty="0">
                <a:solidFill>
                  <a:srgbClr val="FF0000"/>
                </a:solidFill>
                <a:latin typeface="Arial"/>
                <a:ea typeface="Times New Roman"/>
              </a:rPr>
              <a:t>Историческое сознание </a:t>
            </a: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</a:rPr>
              <a:t>- это совокупность представлений, присущих обществу как целому и составляющим его социальным группам о своем прошлом и настоящем человечества.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1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648" y="404664"/>
            <a:ext cx="8153400" cy="6048672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Функция связи прошлого с настоящим. В историческом сознании хранится и обрабатывается опыт людей.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Социальная память.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Социальное предвидение - на основе анализа исторического процесса возможно определение перспектив развития.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Мировоззренческая функция.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Воспитательная функция.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</a:rPr>
              <a:t>3. </a:t>
            </a:r>
            <a:r>
              <a:rPr lang="ru-RU" sz="2800" b="1" u="sng" dirty="0">
                <a:solidFill>
                  <a:srgbClr val="000000"/>
                </a:solidFill>
                <a:latin typeface="Arial"/>
                <a:ea typeface="Times New Roman"/>
              </a:rPr>
              <a:t>Концепция исторического процесса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</a:rPr>
              <a:t>- это философские теории, определяющие общие закономерности исторического развития. </a:t>
            </a:r>
          </a:p>
          <a:p>
            <a:pPr lvl="0" indent="-342900">
              <a:lnSpc>
                <a:spcPct val="150000"/>
              </a:lnSpc>
              <a:buFont typeface="+mj-lt"/>
              <a:buAutoNum type="arabicParenR"/>
              <a:tabLst>
                <a:tab pos="461010" algn="l"/>
                <a:tab pos="457200" algn="l"/>
              </a:tabLst>
            </a:pPr>
            <a:r>
              <a:rPr lang="ru-RU" sz="2800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Циклическая концепция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исторический процесс рассматривается как смена циклов, как прогрессивное движение по кругу: например, представление о золотом веке.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5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2) </a:t>
            </a:r>
            <a:r>
              <a:rPr lang="ru-RU" u="sng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Крестьянская </a:t>
            </a:r>
            <a:r>
              <a:rPr lang="ru-RU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концепция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 в основе лежит представление о постоянной и необходимой связи человека с Богом, исторический процесс предопределяется божественным замыслом (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провиденцио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и направлен к заранее определенной цели - царству божьему. Эсхатология - учение о конце света.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2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461010" algn="l"/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) Всемирная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историческая концепция исторического процесса (XIX век) - </a:t>
            </a:r>
            <a:r>
              <a:rPr lang="ru-RU" sz="28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стадиальные концепции: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</a:rPr>
              <a:t>а) в истории существуют объективные закономерности;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</a:rPr>
              <a:t>б) в своем развитии человеческое общество проходит через определенные ступени, стадии. 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</a:rPr>
              <a:t>в) стадии едины для всех народов все зависимости от географических и временных рамок их существования.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1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Arial"/>
                <a:ea typeface="Times New Roman"/>
              </a:rPr>
              <a:t>Формационный подход К. Маркса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400600"/>
          </a:xfrm>
        </p:spPr>
        <p:txBody>
          <a:bodyPr>
            <a:normAutofit fontScale="92500" lnSpcReduction="1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По Марксу основным фактором развития является социально-экономический, ключевое понятие - формация. </a:t>
            </a:r>
            <a:r>
              <a:rPr lang="ru-RU" b="1" u="sng" dirty="0">
                <a:solidFill>
                  <a:srgbClr val="FF0000"/>
                </a:solidFill>
                <a:latin typeface="Arial"/>
                <a:ea typeface="Times New Roman"/>
              </a:rPr>
              <a:t>Формация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- это социально-экономическая организация общества, складывающаяся на определенном этапе развития человечества. 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а) первобытно-общинный строй;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б) рабовладельческий;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в) феодальный;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г) капиталистический;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  <a:tabLst>
                <a:tab pos="46101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д) коммунистический.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209</TotalTime>
  <Words>880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Презентация PowerPoint</vt:lpstr>
      <vt:lpstr>1. Определение понятия истории:</vt:lpstr>
      <vt:lpstr>Презентация PowerPoint</vt:lpstr>
      <vt:lpstr>Основные функции исторического сознания: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Формационный подход К. Маркса</vt:lpstr>
      <vt:lpstr>Презентация PowerPoint</vt:lpstr>
      <vt:lpstr>Цивилизационный подход </vt:lpstr>
      <vt:lpstr>Презентация PowerPoint</vt:lpstr>
      <vt:lpstr>Принципы исторического исследования </vt:lpstr>
      <vt:lpstr>Категории исторического исследования </vt:lpstr>
      <vt:lpstr>Особенности методов исторического исследования:</vt:lpstr>
      <vt:lpstr>Исторический источник</vt:lpstr>
      <vt:lpstr>Методы исторического исследования: </vt:lpstr>
      <vt:lpstr>Презентация PowerPoint</vt:lpstr>
      <vt:lpstr>Презентация PowerPoint</vt:lpstr>
      <vt:lpstr>Спасибо за внимание!=)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история:  предмет, содержание, функции. Этапы развития исторического знания</dc:title>
  <dc:creator>Вера</dc:creator>
  <cp:lastModifiedBy>Вера</cp:lastModifiedBy>
  <cp:revision>20</cp:revision>
  <dcterms:created xsi:type="dcterms:W3CDTF">2013-08-31T14:26:42Z</dcterms:created>
  <dcterms:modified xsi:type="dcterms:W3CDTF">2015-09-09T19:07:07Z</dcterms:modified>
</cp:coreProperties>
</file>