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D1B71E-75AA-43BE-B3B2-BF2A25F9C82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19F231-A03B-447D-9662-16FB06F706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Викторина, посвященная   70-летию Великой Победы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«Это нужно живым»</a:t>
            </a:r>
            <a:endParaRPr lang="ru-RU" sz="4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Дайте название военных операций: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план </a:t>
            </a:r>
            <a:r>
              <a:rPr lang="ru-RU" b="1" dirty="0" smtClean="0"/>
              <a:t>освобождения от фашистских захватчиков Белоруссии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«Багратион»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Дайте название военных операций: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план </a:t>
            </a:r>
            <a:r>
              <a:rPr lang="ru-RU" b="1" dirty="0" smtClean="0"/>
              <a:t>советского командования по уничтожению немецких дивизий, окруженных под </a:t>
            </a:r>
            <a:r>
              <a:rPr lang="ru-RU" b="1" dirty="0" smtClean="0"/>
              <a:t>Сталинградом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«Кольцо»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Маршалы 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Маршал Советского  Союза с 1943г., четырежды Герой Советского Союза. Командовал Резервным, Ленинградским, Западным фронтами, 1 Белорусским. Разрабатывал многие битвы, в том числе «Уран». Сыграл главную роль во взятии Берлина.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41010" y="1773238"/>
            <a:ext cx="3252979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0010" y="1773238"/>
            <a:ext cx="3252979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Георгий Константинович Жуков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Маршалы Победы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Маршал Советского Союза, дважды Герой Советского Союза. В Курской битве войска Степного фронта под его командованием освободили г. Белгород, Харьков, затем- форсировали Днепр. Отличился в </a:t>
            </a:r>
            <a:r>
              <a:rPr lang="ru-RU" b="1" dirty="0" err="1" smtClean="0"/>
              <a:t>Корсунь-Шевченковской</a:t>
            </a:r>
            <a:r>
              <a:rPr lang="ru-RU" b="1" dirty="0" smtClean="0"/>
              <a:t> операции. Командовал 1 Украинским фронтом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1421" y="1773238"/>
            <a:ext cx="359215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0421" y="1773238"/>
            <a:ext cx="359215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Иван Степанович</a:t>
            </a:r>
          </a:p>
          <a:p>
            <a:pPr>
              <a:buNone/>
            </a:pPr>
            <a:r>
              <a:rPr lang="ru-RU" sz="3200" b="1" dirty="0" smtClean="0"/>
              <a:t>     Конев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Маршалы  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Маршал Советского Союза  с 1943г., дважды Герой Советского Союза. Руководил Донским фронтом под Сталинградом, в полной мере талант раскрылся при освобождении Белоруссии.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1810" y="1773238"/>
            <a:ext cx="3291379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0810" y="1773238"/>
            <a:ext cx="3291379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Константин Константинович Рокоссовский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1.Дайте название военных операций: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кодовое </a:t>
            </a:r>
            <a:r>
              <a:rPr lang="ru-RU" b="1" dirty="0" smtClean="0"/>
              <a:t>название плана фашистской Германии по молниеносному разгрому </a:t>
            </a:r>
            <a:r>
              <a:rPr lang="ru-RU" b="1" dirty="0" smtClean="0"/>
              <a:t>СССР</a:t>
            </a:r>
          </a:p>
          <a:p>
            <a:pPr lvl="0"/>
            <a:endParaRPr lang="ru-RU" b="1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план немецкого командования по захвату Москвы;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События  войны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начало </a:t>
            </a:r>
            <a:r>
              <a:rPr lang="ru-RU" b="1" dirty="0" smtClean="0"/>
              <a:t>контрнаступления </a:t>
            </a:r>
            <a:r>
              <a:rPr lang="ru-RU" b="1" dirty="0" smtClean="0"/>
              <a:t>Красной Армии  </a:t>
            </a:r>
            <a:r>
              <a:rPr lang="ru-RU" b="1" dirty="0" smtClean="0"/>
              <a:t>под </a:t>
            </a:r>
            <a:r>
              <a:rPr lang="ru-RU" b="1" dirty="0" smtClean="0"/>
              <a:t>Москвой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5-6 </a:t>
            </a:r>
            <a:r>
              <a:rPr lang="ru-RU" b="1" dirty="0" smtClean="0"/>
              <a:t>декабря </a:t>
            </a:r>
            <a:r>
              <a:rPr lang="ru-RU" b="1" dirty="0" smtClean="0"/>
              <a:t>1941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 События 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начало контрнаступления Красной Армии </a:t>
            </a:r>
            <a:r>
              <a:rPr lang="ru-RU" b="1" dirty="0" smtClean="0"/>
              <a:t>под Сталинградом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 smtClean="0"/>
              <a:t>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19 </a:t>
            </a:r>
            <a:r>
              <a:rPr lang="ru-RU" b="1" dirty="0" smtClean="0"/>
              <a:t>ноября </a:t>
            </a:r>
            <a:r>
              <a:rPr lang="ru-RU" b="1" dirty="0" smtClean="0"/>
              <a:t>1942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События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r>
              <a:rPr lang="ru-RU" b="1" dirty="0" smtClean="0"/>
              <a:t>Блокада Ленинграда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8 сентября 1941 г. – 27 января 1944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13. </a:t>
            </a:r>
            <a:r>
              <a:rPr lang="ru-RU" sz="4000" dirty="0"/>
              <a:t>	Какому событию посвящены 	фотографии? Его значение.</a:t>
            </a:r>
          </a:p>
        </p:txBody>
      </p:sp>
      <p:pic>
        <p:nvPicPr>
          <p:cNvPr id="17413" name="Picture 5" descr="дорога жизн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7536" y="3664140"/>
            <a:ext cx="1328928" cy="847344"/>
          </a:xfrm>
        </p:spPr>
      </p:pic>
      <p:pic>
        <p:nvPicPr>
          <p:cNvPr id="17414" name="Picture 6" descr="normal_kladbis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2676525" cy="3810000"/>
          </a:xfrm>
          <a:prstGeom prst="rect">
            <a:avLst/>
          </a:prstGeom>
          <a:noFill/>
        </p:spPr>
      </p:pic>
      <p:pic>
        <p:nvPicPr>
          <p:cNvPr id="17415" name="Picture 7" descr="днев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76400"/>
            <a:ext cx="4267200" cy="292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Блокада Ленинграда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(дневник Тани Савичевой)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14. </a:t>
            </a:r>
            <a:r>
              <a:rPr lang="ru-RU" sz="4000" dirty="0"/>
              <a:t>	Какому событию посвящены 	фотографии? Его значение.</a:t>
            </a:r>
          </a:p>
        </p:txBody>
      </p:sp>
      <p:pic>
        <p:nvPicPr>
          <p:cNvPr id="21510" name="Picture 6" descr="2cd794e745c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714488"/>
            <a:ext cx="5314950" cy="3933825"/>
          </a:xfrm>
        </p:spPr>
      </p:pic>
      <p:pic>
        <p:nvPicPr>
          <p:cNvPr id="21511" name="Picture 7" descr="normal_denpobediprazd07_6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267493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Взятие Берлина</a:t>
            </a:r>
          </a:p>
          <a:p>
            <a:r>
              <a:rPr lang="ru-RU" sz="3600" b="1" dirty="0" smtClean="0"/>
              <a:t>Парад Победы в Москве. 24 июня 1945 г.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«Барбаросса»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15. </a:t>
            </a:r>
            <a:r>
              <a:rPr lang="ru-RU" sz="4000" dirty="0"/>
              <a:t>	Какому событию посвящены 	фотографии? Его значение.</a:t>
            </a:r>
          </a:p>
        </p:txBody>
      </p:sp>
      <p:pic>
        <p:nvPicPr>
          <p:cNvPr id="19462" name="Picture 6" descr="61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524000"/>
            <a:ext cx="2844800" cy="1862138"/>
          </a:xfrm>
        </p:spPr>
      </p:pic>
      <p:pic>
        <p:nvPicPr>
          <p:cNvPr id="19463" name="Picture 7" descr="Kurskaya_bitv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2589213" cy="3676650"/>
          </a:xfrm>
          <a:prstGeom prst="rect">
            <a:avLst/>
          </a:prstGeom>
          <a:noFill/>
        </p:spPr>
      </p:pic>
      <p:pic>
        <p:nvPicPr>
          <p:cNvPr id="19464" name="Picture 8" descr="8295-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2544763" cy="1722438"/>
          </a:xfrm>
          <a:prstGeom prst="rect">
            <a:avLst/>
          </a:prstGeom>
          <a:noFill/>
        </p:spPr>
      </p:pic>
      <p:pic>
        <p:nvPicPr>
          <p:cNvPr id="19465" name="Picture 9" descr="2946_Stalingrad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581400"/>
            <a:ext cx="2125663" cy="3022600"/>
          </a:xfrm>
          <a:prstGeom prst="rect">
            <a:avLst/>
          </a:prstGeom>
          <a:noFill/>
        </p:spPr>
      </p:pic>
      <p:pic>
        <p:nvPicPr>
          <p:cNvPr id="19466" name="Picture 10" descr="0170курск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191000"/>
            <a:ext cx="3352800" cy="2400300"/>
          </a:xfrm>
          <a:prstGeom prst="rect">
            <a:avLst/>
          </a:prstGeom>
          <a:noFill/>
        </p:spPr>
      </p:pic>
      <p:pic>
        <p:nvPicPr>
          <p:cNvPr id="19467" name="Picture 11" descr="1252208966_104сталингра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905000"/>
            <a:ext cx="2990850" cy="198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Коренной перелом в ходе Великой Отечественной войны.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(Сталинградская битва.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Курская битва.)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16. </a:t>
            </a:r>
            <a:r>
              <a:rPr lang="ru-RU" sz="3600" i="1" dirty="0" smtClean="0"/>
              <a:t>Анализ </a:t>
            </a:r>
            <a:r>
              <a:rPr lang="ru-RU" sz="3600" i="1" dirty="0" smtClean="0"/>
              <a:t>исторического документа</a:t>
            </a:r>
            <a:endParaRPr lang="ru-RU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714348" y="214290"/>
            <a:ext cx="8034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50825" y="2071678"/>
            <a:ext cx="864235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dirty="0"/>
              <a:t> </a:t>
            </a:r>
            <a:endParaRPr lang="ru-RU" b="1" i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i="1" dirty="0">
                <a:latin typeface="Cambria" pitchFamily="18" charset="0"/>
              </a:rPr>
              <a:t>Прочтите отрывок из статьи поэта Ю.Воронова, в которой идёт  речь о событиях 1942 года, и укажите, какой город описывает автор</a:t>
            </a:r>
            <a:r>
              <a:rPr lang="ru-RU" b="1" i="1" dirty="0" smtClean="0">
                <a:latin typeface="Cambria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endParaRPr lang="ru-RU" b="1" i="1" dirty="0">
              <a:latin typeface="Cambria" pitchFamily="18" charset="0"/>
            </a:endParaRPr>
          </a:p>
          <a:p>
            <a:pPr marL="342900" indent="-342900"/>
            <a:r>
              <a:rPr lang="ru-RU" b="1" i="1" dirty="0">
                <a:latin typeface="Cambria" pitchFamily="18" charset="0"/>
              </a:rPr>
              <a:t>«</a:t>
            </a:r>
            <a:r>
              <a:rPr lang="ru-RU" sz="2000" b="1" i="1" dirty="0">
                <a:latin typeface="Cambria" pitchFamily="18" charset="0"/>
              </a:rPr>
              <a:t>Несмотря на голод, город продолжал жить. </a:t>
            </a:r>
            <a:r>
              <a:rPr lang="ru-RU" sz="2000" b="1" i="1" dirty="0" smtClean="0">
                <a:latin typeface="Cambria" pitchFamily="18" charset="0"/>
              </a:rPr>
              <a:t> Днем </a:t>
            </a:r>
            <a:r>
              <a:rPr lang="ru-RU" sz="2000" b="1" i="1" dirty="0">
                <a:latin typeface="Cambria" pitchFamily="18" charset="0"/>
              </a:rPr>
              <a:t>он казался ледяной </a:t>
            </a:r>
            <a:r>
              <a:rPr lang="ru-RU" sz="2000" b="1" i="1" dirty="0" smtClean="0">
                <a:latin typeface="Cambria" pitchFamily="18" charset="0"/>
              </a:rPr>
              <a:t>пустыней… Но </a:t>
            </a:r>
            <a:r>
              <a:rPr lang="ru-RU" sz="2000" b="1" i="1" dirty="0">
                <a:latin typeface="Cambria" pitchFamily="18" charset="0"/>
              </a:rPr>
              <a:t>утром каждого дня по главным улицам, ведущим к заводским </a:t>
            </a:r>
            <a:r>
              <a:rPr lang="ru-RU" sz="2000" b="1" i="1" dirty="0" smtClean="0">
                <a:latin typeface="Cambria" pitchFamily="18" charset="0"/>
              </a:rPr>
              <a:t>районам, двигались </a:t>
            </a:r>
            <a:r>
              <a:rPr lang="ru-RU" sz="2000" b="1" i="1" dirty="0">
                <a:latin typeface="Cambria" pitchFamily="18" charset="0"/>
              </a:rPr>
              <a:t>потоки людей. </a:t>
            </a:r>
            <a:r>
              <a:rPr lang="ru-RU" sz="2000" b="1" i="1" dirty="0" smtClean="0">
                <a:latin typeface="Cambria" pitchFamily="18" charset="0"/>
              </a:rPr>
              <a:t> Люди  </a:t>
            </a:r>
            <a:r>
              <a:rPr lang="ru-RU" sz="2000" b="1" i="1" dirty="0">
                <a:latin typeface="Cambria" pitchFamily="18" charset="0"/>
              </a:rPr>
              <a:t>шли закутанные в платки, пледы, опираясь </a:t>
            </a:r>
            <a:r>
              <a:rPr lang="ru-RU" sz="2000" b="1" i="1" dirty="0" smtClean="0">
                <a:latin typeface="Cambria" pitchFamily="18" charset="0"/>
              </a:rPr>
              <a:t>на  лыжные </a:t>
            </a:r>
            <a:r>
              <a:rPr lang="ru-RU" sz="2000" b="1" i="1" dirty="0">
                <a:latin typeface="Cambria" pitchFamily="18" charset="0"/>
              </a:rPr>
              <a:t>палки, с трудом переставляя ноги, шли, чтобы добраться до </a:t>
            </a:r>
            <a:r>
              <a:rPr lang="ru-RU" sz="2000" b="1" i="1" dirty="0" smtClean="0">
                <a:latin typeface="Cambria" pitchFamily="18" charset="0"/>
              </a:rPr>
              <a:t>предприятий </a:t>
            </a:r>
            <a:r>
              <a:rPr lang="ru-RU" sz="2000" b="1" i="1" dirty="0">
                <a:latin typeface="Cambria" pitchFamily="18" charset="0"/>
              </a:rPr>
              <a:t>и встать к станкам. Фронт бесперебойно получал патроны, оружие».</a:t>
            </a:r>
          </a:p>
          <a:p>
            <a:pPr marL="342900" indent="-342900"/>
            <a:endParaRPr lang="ru-RU" b="1" i="1" dirty="0">
              <a:latin typeface="Cambria" pitchFamily="18" charset="0"/>
            </a:endParaRPr>
          </a:p>
          <a:p>
            <a:pPr marL="342900" indent="-342900"/>
            <a:endParaRPr lang="ru-RU" b="1" i="1" dirty="0"/>
          </a:p>
          <a:p>
            <a:pPr marL="342900" indent="-342900"/>
            <a:endParaRPr lang="ru-RU" b="1" i="1" dirty="0"/>
          </a:p>
          <a:p>
            <a:pPr marL="342900" indent="-342900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г.Ленинград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17. Анализ исторического документа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Tx/>
              <a:buAutoNum type="arabicPeriod"/>
            </a:pPr>
            <a:r>
              <a:rPr lang="ru-RU" b="1" i="1" dirty="0" smtClean="0"/>
              <a:t>Прочтите отрывок из воспоминаний маршала В.И.Чуйкова и укажите, о какой битве идёт речь</a:t>
            </a:r>
            <a:r>
              <a:rPr lang="ru-RU" b="1" i="1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ru-RU" b="1" i="1" dirty="0" smtClean="0"/>
          </a:p>
          <a:p>
            <a:pPr marL="342900" indent="-342900" algn="just">
              <a:buNone/>
            </a:pPr>
            <a:r>
              <a:rPr lang="ru-RU" b="1" i="1" dirty="0" smtClean="0"/>
              <a:t>    «…</a:t>
            </a:r>
            <a:r>
              <a:rPr lang="ru-RU" b="1" i="1" dirty="0" smtClean="0"/>
              <a:t>Несмотря на громадные потери, захватчики лезли напролом. Колонны </a:t>
            </a:r>
            <a:r>
              <a:rPr lang="ru-RU" b="1" i="1" dirty="0" err="1" smtClean="0"/>
              <a:t>пе-хоты</a:t>
            </a:r>
            <a:r>
              <a:rPr lang="ru-RU" b="1" i="1" dirty="0" smtClean="0"/>
              <a:t> </a:t>
            </a:r>
            <a:r>
              <a:rPr lang="ru-RU" b="1" i="1" dirty="0" smtClean="0"/>
              <a:t>на машинах и танках врывались </a:t>
            </a:r>
            <a:r>
              <a:rPr lang="ru-RU" b="1" i="1" dirty="0" smtClean="0"/>
              <a:t>в город</a:t>
            </a:r>
            <a:r>
              <a:rPr lang="ru-RU" b="1" i="1" dirty="0" smtClean="0"/>
              <a:t>. По-видимому, гитлеровцы </a:t>
            </a:r>
            <a:r>
              <a:rPr lang="ru-RU" b="1" i="1" dirty="0" smtClean="0"/>
              <a:t>считали</a:t>
            </a:r>
            <a:r>
              <a:rPr lang="ru-RU" b="1" i="1" dirty="0" smtClean="0"/>
              <a:t>, что участь его решена, и каждый из них стремился как можно скорее достичь Волги, центра города и там поживиться трофеями…».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Сталинградская битва</a:t>
            </a:r>
          </a:p>
          <a:p>
            <a:pPr>
              <a:buNone/>
            </a:pPr>
            <a:r>
              <a:rPr lang="ru-RU" sz="4000" b="1" dirty="0" smtClean="0"/>
              <a:t>(1942 г. июль – 1943 г., февраль)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18. Анализ исторического документа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</a:t>
            </a:r>
            <a:r>
              <a:rPr lang="ru-RU" sz="2800" b="1" dirty="0" smtClean="0"/>
              <a:t>Прочтите </a:t>
            </a:r>
            <a:r>
              <a:rPr lang="ru-RU" sz="2800" b="1" dirty="0" smtClean="0"/>
              <a:t>отрывок из исторического сочинения и укажите, о событиях какой битвы Великой Отечественной войны в нём идёт речь</a:t>
            </a:r>
            <a:r>
              <a:rPr lang="ru-RU" sz="2800" b="1" dirty="0" smtClean="0"/>
              <a:t>.</a:t>
            </a:r>
          </a:p>
          <a:p>
            <a:pPr marL="342900" indent="-342900">
              <a:buNone/>
            </a:pPr>
            <a:endParaRPr lang="ru-RU" sz="2800" b="1" dirty="0" smtClean="0"/>
          </a:p>
          <a:p>
            <a:pPr marL="342900" indent="-342900" algn="just">
              <a:buNone/>
            </a:pPr>
            <a:r>
              <a:rPr lang="ru-RU" b="1" i="1" dirty="0" smtClean="0"/>
              <a:t>    «</a:t>
            </a:r>
            <a:r>
              <a:rPr lang="ru-RU" b="1" i="1" dirty="0" smtClean="0"/>
              <a:t>Битва отличалась крайним ожесточением и самоотверженностью обеих сторон. В грандиозной схватке железных гигантов немцы были </a:t>
            </a:r>
            <a:r>
              <a:rPr lang="ru-RU" b="1" i="1" dirty="0" smtClean="0"/>
              <a:t>остановлены…Германские </a:t>
            </a:r>
            <a:r>
              <a:rPr lang="ru-RU" b="1" i="1" dirty="0" smtClean="0"/>
              <a:t>корпуса, потерявшие половину своих машин (свыше 350 </a:t>
            </a:r>
            <a:r>
              <a:rPr lang="ru-RU" b="1" i="1" dirty="0" smtClean="0"/>
              <a:t>танков</a:t>
            </a:r>
            <a:r>
              <a:rPr lang="ru-RU" b="1" i="1" dirty="0" smtClean="0"/>
              <a:t>), оказались не в состоянии наступать. По словам маршала Конева, это сражение стало «лебединой песней» немецких бронетанковых войск».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Ответ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Танковое сражение под Прохоровкой (12 июля 1943 г.)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19.  Города-герои</a:t>
            </a:r>
            <a:endParaRPr lang="ru-RU" sz="40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62865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Ответ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Волгоград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.Дайте название военных операций: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b="1" dirty="0" smtClean="0"/>
          </a:p>
          <a:p>
            <a:r>
              <a:rPr lang="ru-RU" b="1" dirty="0" smtClean="0"/>
              <a:t>план советского командования по окружению немецких дивизий под Сталинградом</a:t>
            </a:r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план немецкого командования по захвату Москвы;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20.</a:t>
            </a:r>
            <a:r>
              <a:rPr lang="ru-RU" i="1" dirty="0" smtClean="0"/>
              <a:t> Города-герои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38290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Город-герой  Брест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21. Города-герои</a:t>
            </a:r>
            <a:endParaRPr lang="ru-RU" i="1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2815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г. Ленинград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«Уран»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3.Дайте название военных операций: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b="1" dirty="0" smtClean="0"/>
          </a:p>
          <a:p>
            <a:r>
              <a:rPr lang="ru-RU" b="1" dirty="0" smtClean="0"/>
              <a:t>план </a:t>
            </a:r>
            <a:r>
              <a:rPr lang="ru-RU" b="1" dirty="0" smtClean="0"/>
              <a:t>немецкого командования по захвату </a:t>
            </a:r>
            <a:r>
              <a:rPr lang="ru-RU" b="1" dirty="0" smtClean="0"/>
              <a:t>Москвы</a:t>
            </a:r>
            <a:endParaRPr lang="ru-RU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план немецкого командования по захвату Москвы;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«Тайфун»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4.Дайте название военных операций: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план советского командования по ведению наступательных действий на </a:t>
            </a:r>
            <a:r>
              <a:rPr lang="ru-RU" b="1" dirty="0" err="1" smtClean="0"/>
              <a:t>Белгородско</a:t>
            </a:r>
            <a:r>
              <a:rPr lang="ru-RU" b="1" dirty="0" smtClean="0"/>
              <a:t>- Харьковском  </a:t>
            </a:r>
            <a:r>
              <a:rPr lang="ru-RU" b="1" dirty="0" smtClean="0"/>
              <a:t>направлении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«Румянцев»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</TotalTime>
  <Words>660</Words>
  <Application>Microsoft Office PowerPoint</Application>
  <PresentationFormat>Экран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Модульная</vt:lpstr>
      <vt:lpstr>Викторина, посвященная   70-летию Великой Победы</vt:lpstr>
      <vt:lpstr>1.Дайте название военных операций:</vt:lpstr>
      <vt:lpstr>ответ</vt:lpstr>
      <vt:lpstr>2.Дайте название военных операций:</vt:lpstr>
      <vt:lpstr>ответ</vt:lpstr>
      <vt:lpstr>3.Дайте название военных операций:</vt:lpstr>
      <vt:lpstr>ответ</vt:lpstr>
      <vt:lpstr>4.Дайте название военных операций:</vt:lpstr>
      <vt:lpstr>Ответ</vt:lpstr>
      <vt:lpstr>5. Дайте название военных операций:</vt:lpstr>
      <vt:lpstr>Ответ</vt:lpstr>
      <vt:lpstr>6. Дайте название военных операций:</vt:lpstr>
      <vt:lpstr>Ответ</vt:lpstr>
      <vt:lpstr>7. Маршалы  Победы</vt:lpstr>
      <vt:lpstr>Ответ</vt:lpstr>
      <vt:lpstr>8. Маршалы Победы</vt:lpstr>
      <vt:lpstr>Ответ</vt:lpstr>
      <vt:lpstr>9. Маршалы   Победы</vt:lpstr>
      <vt:lpstr>Ответ</vt:lpstr>
      <vt:lpstr>10. События  войны</vt:lpstr>
      <vt:lpstr>Ответ</vt:lpstr>
      <vt:lpstr>11. События  войны</vt:lpstr>
      <vt:lpstr>Ответ</vt:lpstr>
      <vt:lpstr>12. События войны</vt:lpstr>
      <vt:lpstr>Ответ</vt:lpstr>
      <vt:lpstr>13.  Какому событию посвящены  фотографии? Его значение.</vt:lpstr>
      <vt:lpstr>Ответ</vt:lpstr>
      <vt:lpstr>14.  Какому событию посвящены  фотографии? Его значение.</vt:lpstr>
      <vt:lpstr>Ответ</vt:lpstr>
      <vt:lpstr>15.  Какому событию посвящены  фотографии? Его значение.</vt:lpstr>
      <vt:lpstr>Ответ</vt:lpstr>
      <vt:lpstr>16. Анализ исторического документа</vt:lpstr>
      <vt:lpstr>Ответ</vt:lpstr>
      <vt:lpstr>17. Анализ исторического документа</vt:lpstr>
      <vt:lpstr>Ответ</vt:lpstr>
      <vt:lpstr>18. Анализ исторического документа</vt:lpstr>
      <vt:lpstr>Ответ</vt:lpstr>
      <vt:lpstr>19.  Города-герои</vt:lpstr>
      <vt:lpstr>Ответ</vt:lpstr>
      <vt:lpstr>20. Города-герои </vt:lpstr>
      <vt:lpstr>Ответ</vt:lpstr>
      <vt:lpstr>21. Города-герои</vt:lpstr>
      <vt:lpstr>Ответ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Викторина, посвященная   70-летию Великой Победы</dc:title>
  <dc:creator>Admin</dc:creator>
  <cp:lastModifiedBy>Admin</cp:lastModifiedBy>
  <cp:revision>21</cp:revision>
  <dcterms:created xsi:type="dcterms:W3CDTF">2015-02-03T18:09:12Z</dcterms:created>
  <dcterms:modified xsi:type="dcterms:W3CDTF">2015-02-03T21:33:34Z</dcterms:modified>
</cp:coreProperties>
</file>