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78" r:id="rId4"/>
    <p:sldId id="257" r:id="rId5"/>
    <p:sldId id="280" r:id="rId6"/>
    <p:sldId id="282" r:id="rId7"/>
    <p:sldId id="284" r:id="rId8"/>
    <p:sldId id="285" r:id="rId9"/>
    <p:sldId id="286" r:id="rId10"/>
    <p:sldId id="287" r:id="rId11"/>
    <p:sldId id="271" r:id="rId12"/>
    <p:sldId id="266" r:id="rId13"/>
    <p:sldId id="27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06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38" autoAdjust="0"/>
    <p:restoredTop sz="94660"/>
  </p:normalViewPr>
  <p:slideViewPr>
    <p:cSldViewPr>
      <p:cViewPr>
        <p:scale>
          <a:sx n="90" d="100"/>
          <a:sy n="90" d="100"/>
        </p:scale>
        <p:origin x="-684" y="-3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mobilizaciya_v_leningrade_letom_1941-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26" y="-24755"/>
            <a:ext cx="9148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5004048" cy="160404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Создатели </a:t>
            </a:r>
            <a:r>
              <a:rPr lang="ru-RU" sz="2800" dirty="0" err="1" smtClean="0">
                <a:solidFill>
                  <a:srgbClr val="FF0000"/>
                </a:solidFill>
              </a:rPr>
              <a:t>презинтации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8 класс ГБОУ СОШ Калининского района №184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602" y="21729"/>
            <a:ext cx="8305800" cy="1008112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борона Ленинграда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863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24000"/>
            <a:ext cx="5832648" cy="492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C </a:t>
            </a:r>
            <a:r>
              <a:rPr lang="ru-RU" dirty="0"/>
              <a:t>июня 1941 года воевал на Великой Отечественной войне. Всего за годы войны совершил более четырёхсот успешных боевых вылетов, сбил лично пятнадцать и в группе одиннадцать самолётов противника, в числе этих самолётов – 19 бомбардировщиков, летевших бомбить блокадный Ленинград</a:t>
            </a:r>
            <a:r>
              <a:rPr lang="ru-RU" dirty="0" smtClean="0"/>
              <a:t>. Ему </a:t>
            </a:r>
            <a:r>
              <a:rPr lang="ru-RU" dirty="0"/>
              <a:t>было присвоено звание Героя Советского Союза.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Харитонов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Николаевич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ero of the Soviet Union med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54163" cy="4217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896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27 января 1944 г. </a:t>
            </a:r>
            <a:r>
              <a:rPr lang="en-US" sz="2400" dirty="0"/>
              <a:t>-</a:t>
            </a:r>
            <a:r>
              <a:rPr lang="ru-RU" sz="2400" dirty="0" smtClean="0"/>
              <a:t>день полного снятия блокады Ленинграда. </a:t>
            </a:r>
            <a:r>
              <a:rPr lang="ru-RU" sz="2400" dirty="0"/>
              <a:t>За годы блокады погибло, по разным данным, от 400 тыс. до 1 млн человек. Так, на Нюрнбергском процессе фигурировало число 632 тысячи человек. Только </a:t>
            </a:r>
            <a:r>
              <a:rPr lang="ru-RU" sz="2400" dirty="0" smtClean="0"/>
              <a:t>3% </a:t>
            </a:r>
            <a:r>
              <a:rPr lang="ru-RU" sz="2400" dirty="0"/>
              <a:t>из них погибли от бомбёжек и артобстрелов; остальные 97 % умерли от голода. Только за 1943 год в результате артиллерийских обстрелов было убито более 1400 и ранено около 4600 жителей города</a:t>
            </a:r>
            <a:r>
              <a:rPr lang="ru-RU" sz="2400" dirty="0" smtClean="0"/>
              <a:t>.</a:t>
            </a:r>
            <a:r>
              <a:rPr lang="ru-RU" sz="2400" dirty="0"/>
              <a:t> Кровь детей и женщин омывала мостовые города</a:t>
            </a:r>
            <a:r>
              <a:rPr lang="ru-RU" sz="2400" dirty="0" smtClean="0"/>
              <a:t>. </a:t>
            </a:r>
            <a:r>
              <a:rPr lang="ru-RU" sz="2400" dirty="0"/>
              <a:t>Большинство умерших в блокаду жителей Ленинграда похоронено на Пискарёвском мемориальном кладбище. На нём сооружён главный памятник блокаде</a:t>
            </a:r>
            <a:r>
              <a:rPr lang="ru-RU" sz="2400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и значение блокады Ленинграда </a:t>
            </a:r>
          </a:p>
        </p:txBody>
      </p:sp>
    </p:spTree>
    <p:extLst>
      <p:ext uri="{BB962C8B-B14F-4D97-AF65-F5344CB8AC3E}">
        <p14:creationId xmlns:p14="http://schemas.microsoft.com/office/powerpoint/2010/main" xmlns="" val="9161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979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1942 г. была учреждена медаль "За оборону Ленинграда", которой награждено около 1,5 млн человек.</a:t>
            </a:r>
            <a:b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1988824" y="188640"/>
            <a:ext cx="216024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://www.leningradpobeda.ru/upload/medal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56450"/>
            <a:ext cx="2975595" cy="41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1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Многие страницы истории Великой Отечественной войны еще не открыты. В обороне Ленинграда участвовали различные армии и дивизии, и наша цель в дальнейшем изучить и донести до людей новые факты, подвиги и события. То что еще не публиковалось и не исследовалось.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76671"/>
            <a:ext cx="4680520" cy="761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Перспектива проекта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987" y="2502024"/>
            <a:ext cx="7997512" cy="43559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8069E"/>
                </a:solidFill>
              </a:rPr>
              <a:t> </a:t>
            </a:r>
            <a:endParaRPr lang="ru-RU" dirty="0" smtClean="0">
              <a:solidFill>
                <a:srgbClr val="68069E"/>
              </a:solidFill>
            </a:endParaRPr>
          </a:p>
          <a:p>
            <a:pPr marL="514350" indent="-514350">
              <a:buFont typeface="Wingdings 2"/>
              <a:buAutoNum type="arabicPeriod"/>
            </a:pPr>
            <a:r>
              <a:rPr lang="en-US" sz="2800" dirty="0" smtClean="0">
                <a:solidFill>
                  <a:srgbClr val="68069E"/>
                </a:solidFill>
              </a:rPr>
              <a:t>WWW</a:t>
            </a:r>
            <a:r>
              <a:rPr lang="ru-RU" sz="2800" dirty="0" smtClean="0">
                <a:solidFill>
                  <a:srgbClr val="68069E"/>
                </a:solidFill>
              </a:rPr>
              <a:t>:</a:t>
            </a:r>
            <a:r>
              <a:rPr lang="en-US" sz="2800" dirty="0" smtClean="0">
                <a:solidFill>
                  <a:srgbClr val="68069E"/>
                </a:solidFill>
              </a:rPr>
              <a:t>//ru.wikipedia.org/wiki</a:t>
            </a:r>
            <a:endParaRPr lang="ru-RU" sz="2800" dirty="0" smtClean="0">
              <a:solidFill>
                <a:srgbClr val="68069E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8069E"/>
                </a:solidFill>
              </a:rPr>
              <a:t>WWW://ria.ru/spravka/20110710/398899558.html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68069E"/>
                </a:solidFill>
              </a:rPr>
              <a:t>WWW://www.google.ru/search 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68069E"/>
                </a:solidFill>
              </a:rPr>
              <a:t>WWW://</a:t>
            </a:r>
            <a:r>
              <a:rPr lang="en-US" sz="2400" dirty="0">
                <a:solidFill>
                  <a:srgbClr val="68069E"/>
                </a:solidFill>
              </a:rPr>
              <a:t>lenbat.narod.ru</a:t>
            </a:r>
            <a:r>
              <a:rPr lang="en-US" sz="2400" dirty="0" smtClean="0">
                <a:solidFill>
                  <a:srgbClr val="68069E"/>
                </a:solidFill>
              </a:rPr>
              <a:t>/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68069E"/>
                </a:solidFill>
              </a:rPr>
              <a:t>W</a:t>
            </a:r>
            <a:r>
              <a:rPr lang="en-US" sz="2400" dirty="0" smtClean="0">
                <a:solidFill>
                  <a:srgbClr val="68069E"/>
                </a:solidFill>
              </a:rPr>
              <a:t>WW://</a:t>
            </a:r>
            <a:r>
              <a:rPr lang="en-US" sz="2400" dirty="0">
                <a:solidFill>
                  <a:srgbClr val="68069E"/>
                </a:solidFill>
              </a:rPr>
              <a:t>historynotes.ru/blokada-leningrada/</a:t>
            </a:r>
            <a:endParaRPr lang="en-US" sz="2400" dirty="0" smtClean="0">
              <a:solidFill>
                <a:srgbClr val="68069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2304192" y="-31710904"/>
            <a:ext cx="12611744" cy="4320480"/>
          </a:xfrm>
        </p:spPr>
        <p:txBody>
          <a:bodyPr>
            <a:noAutofit/>
          </a:bodyPr>
          <a:lstStyle/>
          <a:p>
            <a:pPr algn="ctr"/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38280" y="-1467544"/>
            <a:ext cx="8229600" cy="378065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b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</a:t>
            </a:r>
            <a:r>
              <a:rPr lang="ru-RU" sz="6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истчников</a:t>
            </a:r>
            <a:endParaRPr lang="ru-R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2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примере обороны Ленинграда показать героизм и подвиги советских солдат. </a:t>
            </a:r>
          </a:p>
          <a:p>
            <a:pPr>
              <a:buNone/>
            </a:pPr>
            <a:r>
              <a:rPr lang="ru-RU" b="1" dirty="0" smtClean="0"/>
              <a:t>Задачи: </a:t>
            </a:r>
          </a:p>
          <a:p>
            <a:r>
              <a:rPr lang="ru-RU" dirty="0" smtClean="0"/>
              <a:t>1. Показать этапы, итоги и героев обороны Ленинграда.</a:t>
            </a:r>
            <a:br>
              <a:rPr lang="ru-RU" dirty="0" smtClean="0"/>
            </a:br>
            <a:r>
              <a:rPr lang="ru-RU" dirty="0" smtClean="0"/>
              <a:t>2. Дать представление подрастающему поколению о событиях Великой Отечественной войны.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Цель проекта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0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этом году 70 лет победы в ВОВ</a:t>
            </a:r>
          </a:p>
          <a:p>
            <a:r>
              <a:rPr lang="ru-RU" sz="2800" dirty="0" smtClean="0"/>
              <a:t>Знание своей истории и своих героев важно для каждого народа. Европейские страны начинают забывать историю Второй Мировой.</a:t>
            </a:r>
          </a:p>
          <a:p>
            <a:r>
              <a:rPr lang="ru-RU" sz="2800" dirty="0" smtClean="0"/>
              <a:t>К сожалению, в нашем мире начинает появляться организации экстремистского и нацистского толка. Победив фашизм, мы не должны забывать уроков истории.</a:t>
            </a:r>
          </a:p>
          <a:p>
            <a:r>
              <a:rPr lang="ru-RU" sz="2800" dirty="0" smtClean="0"/>
              <a:t>Мы должны напомнить всем людям о героическом поступке наших предков, которые положили свою жизнь за то, чтоб мы жили под мирным небом.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-243408"/>
            <a:ext cx="5637312" cy="12192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Актуальность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6905380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181"/>
                <a:gridCol w="1198091"/>
                <a:gridCol w="1198091"/>
                <a:gridCol w="1329133"/>
                <a:gridCol w="1042369"/>
                <a:gridCol w="930868"/>
                <a:gridCol w="1049267"/>
              </a:tblGrid>
              <a:tr h="751637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Численность войск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К-во техники и вооружения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Кома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1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армии Север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Советские войска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армии Север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Советские войска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Группа армии Север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Советские войска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259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июля-30 сентября 1941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810 000 человек</a:t>
                      </a:r>
                    </a:p>
                    <a:p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517 000 человек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тыс. орудий и минометов, 700 танками</a:t>
                      </a:r>
                    </a:p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 тыс. орудий и минометов, 440 танков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Германия В. фон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Лееб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Германия Г. фон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Кюхлер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Финляндия К. Г. Маннергейм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Испания А.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Муньос</a:t>
                      </a: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Грандес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К. Е. Ворошилов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Г. К. Жуков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И. И.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Федюнинский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М. С.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Хозин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Л. А. Говоров</a:t>
                      </a:r>
                    </a:p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В. Ф. </a:t>
                      </a:r>
                      <a:r>
                        <a:rPr lang="ru-RU" sz="120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Трибуц</a:t>
                      </a:r>
                      <a:endParaRPr lang="ru-RU" sz="12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54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октябрь 1941 г. - 12 января 1943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655 до 725 тысяч. 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375000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833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1943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710 тыс. человек</a:t>
                      </a:r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67,</a:t>
                      </a:r>
                      <a:r>
                        <a:rPr lang="ru-RU" sz="1200" baseline="0" dirty="0" smtClean="0"/>
                        <a:t> 55, 13, 2, 54, 8 и 14 армии.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54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 - февраль 1944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500 000 человек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1 252 000 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170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752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1-ый этап Ленинградской стратегической оборонительной операции. </a:t>
            </a:r>
            <a:r>
              <a:rPr lang="ru-RU" dirty="0" smtClean="0"/>
              <a:t>(</a:t>
            </a:r>
            <a:r>
              <a:rPr lang="ru-RU" dirty="0"/>
              <a:t>10 июля — 30сентября, 1941г.) — оборона на дальних и ближних подступах к Ленинграду. </a:t>
            </a:r>
            <a:endParaRPr lang="ru-RU" dirty="0" smtClean="0"/>
          </a:p>
          <a:p>
            <a:r>
              <a:rPr lang="ru-RU" dirty="0"/>
              <a:t>2-ой этап — (Октябрь 1941 — 12 января 1943.) </a:t>
            </a:r>
            <a:r>
              <a:rPr lang="ru-RU" dirty="0" smtClean="0"/>
              <a:t>— активные действия(оборонительно-наступательные операции), срывающие готовящийся штурм города.</a:t>
            </a:r>
          </a:p>
          <a:p>
            <a:r>
              <a:rPr lang="ru-RU" dirty="0"/>
              <a:t>3-й этап (1943 г.) - боевые действия советских войск, прорыв блокады Ленинграда</a:t>
            </a:r>
            <a:r>
              <a:rPr lang="ru-RU" dirty="0" smtClean="0"/>
              <a:t>. (Операция «Искра»</a:t>
            </a:r>
          </a:p>
          <a:p>
            <a:r>
              <a:rPr lang="ru-RU" dirty="0" smtClean="0"/>
              <a:t>4-ый этап(январь - февраль 1944г.) — полное снятие блокады, движение войск в северо-западном направлении.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5016" cy="715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Основные этапы «Обороны Ленинграда»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2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503" y="692696"/>
            <a:ext cx="85461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18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526692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/>
              <a:t> Во время прорыва блокады Ленинграда рота Заики в течение семи дней беспрерывно вела бои, отбив массированные контратаки пехотных и танковых частей противника. 19 января 1943 года рота захватила укреплённые позиции противника и вышли к шоссейной дороге Синявино-8-я ГЭС. Заика лично участвовал во всех боях, уничтожив 11 вражеских солдат и офицеров, был четыре раза ранен, но продолжал сражаться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Заика, Григорий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Андреевич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Григорий Андреевич За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948050" cy="457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015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5616624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17 декабря 1941 года над Ладожским озером при одиночном полёте с целью прикрытия транспортных самолётов из блокадного Ленинграда капитан </a:t>
            </a:r>
            <a:r>
              <a:rPr lang="ru-RU" sz="2000" dirty="0" err="1" smtClean="0"/>
              <a:t>Пилютов</a:t>
            </a:r>
            <a:r>
              <a:rPr lang="ru-RU" sz="2000" dirty="0" smtClean="0"/>
              <a:t> столкнулся с 6 истребителями противника. (Один И-15 (по другим данным — И-16 или P-40 </a:t>
            </a:r>
            <a:r>
              <a:rPr lang="ru-RU" sz="2000" dirty="0" err="1" smtClean="0"/>
              <a:t>Киттихаук</a:t>
            </a:r>
            <a:r>
              <a:rPr lang="ru-RU" sz="2000" dirty="0" smtClean="0"/>
              <a:t>) против шестерых </a:t>
            </a:r>
            <a:r>
              <a:rPr lang="ru-RU" sz="2000" dirty="0" err="1" smtClean="0"/>
              <a:t>Хейнкель</a:t>
            </a:r>
            <a:r>
              <a:rPr lang="ru-RU" sz="2000" dirty="0" smtClean="0"/>
              <a:t> 113 (по другим данным — 6 самолётов </a:t>
            </a:r>
            <a:r>
              <a:rPr lang="ru-RU" sz="2000" dirty="0" err="1" smtClean="0"/>
              <a:t>Bf</a:t>
            </a:r>
            <a:r>
              <a:rPr lang="ru-RU" sz="2000" dirty="0" smtClean="0"/>
              <a:t> 109). В неравном воздушном бою он сбил 2 вражеских самолёта и, несмотря на ранения, сумел посадить свой подбитый самолёт. К этому времени совершил 170 боевых вылетов. Врачи, оперировавшие летчика, насчитали на его теле 21 рану.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Пилютов, Пётр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Андреевич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ётр Андреевич Пилю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2987"/>
            <a:ext cx="3122280" cy="4598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5994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24000"/>
            <a:ext cx="5240838" cy="5145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С </a:t>
            </a:r>
            <a:r>
              <a:rPr lang="ru-RU" dirty="0"/>
              <a:t>марта 1942 по март 1943 года командовал 136-й стрелковой дивизией, участвовавшей в прорыве блокады Ленинграда. Наступая на главном направлении фронта, дивизия первой соединилась с </a:t>
            </a:r>
            <a:r>
              <a:rPr lang="ru-RU" dirty="0" smtClean="0"/>
              <a:t>войсками </a:t>
            </a:r>
            <a:r>
              <a:rPr lang="ru-RU" dirty="0" err="1" smtClean="0"/>
              <a:t>Волховского</a:t>
            </a:r>
            <a:r>
              <a:rPr lang="ru-RU" dirty="0" smtClean="0"/>
              <a:t> </a:t>
            </a:r>
            <a:r>
              <a:rPr lang="ru-RU" dirty="0"/>
              <a:t>фронта. За мужество и героизм воинов дивизии в этих боях она была преобразована в 63-ю гвардейскую стрелковую дивизию, а самому </a:t>
            </a:r>
            <a:r>
              <a:rPr lang="ru-RU" dirty="0" err="1"/>
              <a:t>Симоняку</a:t>
            </a:r>
            <a:r>
              <a:rPr lang="ru-RU" dirty="0"/>
              <a:t> присвоено звание Героя Советского Союза.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981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Симоняк, Николай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Павлович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SimoniakNikPa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50" y="1484784"/>
            <a:ext cx="3294231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823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1572</TotalTime>
  <Words>577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Оборона Ленинграда</vt:lpstr>
      <vt:lpstr>Цель проекта</vt:lpstr>
      <vt:lpstr>Актуальность</vt:lpstr>
      <vt:lpstr>Слайд 4</vt:lpstr>
      <vt:lpstr>Основные этапы «Обороны Ленинграда»</vt:lpstr>
      <vt:lpstr>Слайд 6</vt:lpstr>
      <vt:lpstr>Заика, Григорий Андреевич</vt:lpstr>
      <vt:lpstr>Пилютов, Пётр Андреевич</vt:lpstr>
      <vt:lpstr>Симоняк, Николай Павлович</vt:lpstr>
      <vt:lpstr>Харитонов Василий Николаевич</vt:lpstr>
      <vt:lpstr>Итоги и значение блокады Ленинграда </vt:lpstr>
      <vt:lpstr>Слайд 12</vt:lpstr>
      <vt:lpstr>Перспектива проекта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Алексей</cp:lastModifiedBy>
  <cp:revision>49</cp:revision>
  <dcterms:created xsi:type="dcterms:W3CDTF">2015-01-20T11:03:36Z</dcterms:created>
  <dcterms:modified xsi:type="dcterms:W3CDTF">2015-09-07T18:49:51Z</dcterms:modified>
</cp:coreProperties>
</file>