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77" r:id="rId8"/>
    <p:sldId id="264" r:id="rId9"/>
    <p:sldId id="267" r:id="rId10"/>
    <p:sldId id="279" r:id="rId11"/>
    <p:sldId id="270" r:id="rId12"/>
    <p:sldId id="280" r:id="rId13"/>
    <p:sldId id="271" r:id="rId14"/>
    <p:sldId id="272" r:id="rId15"/>
    <p:sldId id="273" r:id="rId16"/>
    <p:sldId id="274"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3" autoAdjust="0"/>
    <p:restoredTop sz="94138" autoAdjust="0"/>
  </p:normalViewPr>
  <p:slideViewPr>
    <p:cSldViewPr>
      <p:cViewPr varScale="1">
        <p:scale>
          <a:sx n="68" d="100"/>
          <a:sy n="68" d="100"/>
        </p:scale>
        <p:origin x="-90"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funfacts.ru/fakty-o-zhivotnyh/1007-mificheskie-zhivotnye-kotorye-okazalis-realnostju.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nimalspace.net/asanimals/asmythical/419-zhevodanskiy-zver.html"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nimalspace.net/asanimals/asmythical/220-rusalki.htm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animalspace.net/asanimals/asmythical/193-edinorog.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animalspace.net/uploads/posts/2012-05/1337033988_jeff_leviathan.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animalspace.net/asanimals/asmythical/336-leviafan.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755576" y="1340768"/>
            <a:ext cx="7394973" cy="304698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9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Мифические </a:t>
            </a:r>
          </a:p>
          <a:p>
            <a:pPr algn="ctr"/>
            <a:r>
              <a:rPr lang="ru-RU" sz="9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животные</a:t>
            </a:r>
            <a:endParaRPr lang="ru-RU" sz="9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notavr.jpg"/>
          <p:cNvPicPr>
            <a:picLocks noChangeAspect="1"/>
          </p:cNvPicPr>
          <p:nvPr/>
        </p:nvPicPr>
        <p:blipFill>
          <a:blip r:embed="rId2" cstate="print"/>
          <a:stretch>
            <a:fillRect/>
          </a:stretch>
        </p:blipFill>
        <p:spPr>
          <a:xfrm>
            <a:off x="4427984" y="620688"/>
            <a:ext cx="4320480" cy="5544616"/>
          </a:xfrm>
          <a:prstGeom prst="rect">
            <a:avLst/>
          </a:prstGeom>
        </p:spPr>
      </p:pic>
      <p:sp>
        <p:nvSpPr>
          <p:cNvPr id="3" name="TextBox 2"/>
          <p:cNvSpPr txBox="1"/>
          <p:nvPr/>
        </p:nvSpPr>
        <p:spPr>
          <a:xfrm>
            <a:off x="5148064" y="188640"/>
            <a:ext cx="1298753" cy="369332"/>
          </a:xfrm>
          <a:prstGeom prst="rect">
            <a:avLst/>
          </a:prstGeom>
          <a:noFill/>
        </p:spPr>
        <p:txBody>
          <a:bodyPr wrap="square" rtlCol="0">
            <a:spAutoFit/>
          </a:bodyPr>
          <a:lstStyle/>
          <a:p>
            <a:r>
              <a:rPr lang="ru-RU" b="1" i="1" dirty="0" smtClean="0"/>
              <a:t>Минотавр</a:t>
            </a:r>
            <a:endParaRPr lang="ru-RU" dirty="0" smtClean="0"/>
          </a:p>
        </p:txBody>
      </p:sp>
      <p:sp>
        <p:nvSpPr>
          <p:cNvPr id="4" name="TextBox 3"/>
          <p:cNvSpPr txBox="1"/>
          <p:nvPr/>
        </p:nvSpPr>
        <p:spPr>
          <a:xfrm>
            <a:off x="179512" y="260648"/>
            <a:ext cx="4176464" cy="5755422"/>
          </a:xfrm>
          <a:prstGeom prst="rect">
            <a:avLst/>
          </a:prstGeom>
          <a:noFill/>
        </p:spPr>
        <p:txBody>
          <a:bodyPr wrap="square" rtlCol="0">
            <a:spAutoFit/>
          </a:bodyPr>
          <a:lstStyle/>
          <a:p>
            <a:r>
              <a:rPr lang="ru-RU" sz="1600" dirty="0" smtClean="0"/>
              <a:t>Идея построить дом так, чтобы люди в нем не могли найти выхода, возможно, еще более странна, чем человек с бычьей головой, однако оба вымысла удачно сочетаются, и образ лабиринта гармонирует с образом минотавра. Вполне естественно, что в центре чудовищного дома должно обитать чудовище. </a:t>
            </a:r>
            <a:r>
              <a:rPr lang="ru-RU" sz="1600" b="1" dirty="0" smtClean="0"/>
              <a:t>Минотавр </a:t>
            </a:r>
            <a:r>
              <a:rPr lang="ru-RU" sz="1600" dirty="0" smtClean="0"/>
              <a:t>- </a:t>
            </a:r>
            <a:r>
              <a:rPr lang="ru-RU" sz="1600" dirty="0" err="1" smtClean="0"/>
              <a:t>полубык</a:t>
            </a:r>
            <a:r>
              <a:rPr lang="ru-RU" sz="1600" dirty="0" smtClean="0"/>
              <a:t>, получеловек - родился от любовного союза царицы Крита </a:t>
            </a:r>
            <a:r>
              <a:rPr lang="ru-RU" sz="1600" dirty="0" err="1" smtClean="0"/>
              <a:t>Пасифаи</a:t>
            </a:r>
            <a:r>
              <a:rPr lang="ru-RU" sz="1600" dirty="0" smtClean="0"/>
              <a:t> с белым быком, который (по велению Посейдона) вышел из моря. Дедал, создатель хитроумного устройства, построил </a:t>
            </a:r>
            <a:r>
              <a:rPr lang="ru-RU" sz="1600" dirty="0" err="1" smtClean="0"/>
              <a:t>лабиринт,дабы</a:t>
            </a:r>
            <a:r>
              <a:rPr lang="ru-RU" sz="1600" dirty="0" smtClean="0"/>
              <a:t> в нем заточить и скрыть сына-чудовище. Минотавр питался человечиной; чтобы его кормить, царь Крита требовал от Афин </a:t>
            </a:r>
          </a:p>
          <a:p>
            <a:r>
              <a:rPr lang="ru-RU" sz="1600" dirty="0" smtClean="0"/>
              <a:t>ежегодную дань - семерых юношей и семерых девиц. Тесей, решивший избавить родину от подобной повинности, вызвался пойти добровольно. Чтобы он не заблудился в лабиринте, дочь критского царя Ариадна дала ему нить; герой убил минотавра и сумел выбраться из лабиринта.</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9140387" cy="4524315"/>
          </a:xfrm>
          <a:prstGeom prst="rect">
            <a:avLst/>
          </a:prstGeom>
          <a:noFill/>
        </p:spPr>
        <p:txBody>
          <a:bodyPr wrap="none" rtlCol="0">
            <a:spAutoFit/>
          </a:bodyPr>
          <a:lstStyle/>
          <a:p>
            <a:r>
              <a:rPr lang="ru-RU" b="1" i="1" dirty="0" smtClean="0"/>
              <a:t>Сирены</a:t>
            </a:r>
            <a:endParaRPr lang="ru-RU" dirty="0" smtClean="0"/>
          </a:p>
          <a:p>
            <a:r>
              <a:rPr lang="ru-RU" dirty="0" smtClean="0"/>
              <a:t>С течением времени образ сирен менялся. Первый их историк, Гомер, в двенадцатой</a:t>
            </a:r>
          </a:p>
          <a:p>
            <a:r>
              <a:rPr lang="ru-RU" dirty="0" smtClean="0"/>
              <a:t> песне "Одиссеи" не описывает их наружность: у Овидия это птицы с красноватым </a:t>
            </a:r>
          </a:p>
          <a:p>
            <a:r>
              <a:rPr lang="ru-RU" dirty="0" smtClean="0"/>
              <a:t>опереньем и лицами юных дев; у </a:t>
            </a:r>
            <a:r>
              <a:rPr lang="ru-RU" dirty="0" err="1" smtClean="0"/>
              <a:t>Аполлония</a:t>
            </a:r>
            <a:r>
              <a:rPr lang="ru-RU" dirty="0" smtClean="0"/>
              <a:t> Родосского они кверху от пояса женщины,</a:t>
            </a:r>
          </a:p>
          <a:p>
            <a:r>
              <a:rPr lang="ru-RU" dirty="0" smtClean="0"/>
              <a:t> а нижняя часть туловища у них, как у морских птиц; у испанского драматурга Тирсо де </a:t>
            </a:r>
          </a:p>
          <a:p>
            <a:r>
              <a:rPr lang="ru-RU" dirty="0" err="1" smtClean="0"/>
              <a:t>Молины</a:t>
            </a:r>
            <a:r>
              <a:rPr lang="ru-RU" dirty="0" smtClean="0"/>
              <a:t> (и в геральдике) они "полуженщины, полурыбы". Не менее спорен и их характер:</a:t>
            </a:r>
          </a:p>
          <a:p>
            <a:r>
              <a:rPr lang="ru-RU" dirty="0" smtClean="0"/>
              <a:t> </a:t>
            </a:r>
            <a:r>
              <a:rPr lang="ru-RU" dirty="0" err="1" smtClean="0"/>
              <a:t>Лэмприр</a:t>
            </a:r>
            <a:r>
              <a:rPr lang="ru-RU" dirty="0" smtClean="0"/>
              <a:t> в своем классическом словаре называет их нимфами; в словаре </a:t>
            </a:r>
            <a:r>
              <a:rPr lang="ru-RU" dirty="0" err="1" smtClean="0"/>
              <a:t>Кишера</a:t>
            </a:r>
            <a:r>
              <a:rPr lang="ru-RU" dirty="0" smtClean="0"/>
              <a:t> они </a:t>
            </a:r>
          </a:p>
          <a:p>
            <a:r>
              <a:rPr lang="ru-RU" dirty="0" smtClean="0"/>
              <a:t>чудовища, а в словаре </a:t>
            </a:r>
            <a:r>
              <a:rPr lang="ru-RU" dirty="0" err="1" smtClean="0"/>
              <a:t>Грималя</a:t>
            </a:r>
            <a:r>
              <a:rPr lang="ru-RU" dirty="0" smtClean="0"/>
              <a:t> - демоны. Живут они на каком-то западном острове,</a:t>
            </a:r>
          </a:p>
          <a:p>
            <a:r>
              <a:rPr lang="ru-RU" dirty="0" smtClean="0"/>
              <a:t> вблизи острова Кирки, однако мертвое тело одной из них, </a:t>
            </a:r>
            <a:r>
              <a:rPr lang="ru-RU" dirty="0" err="1" smtClean="0"/>
              <a:t>Партенопы</a:t>
            </a:r>
            <a:r>
              <a:rPr lang="ru-RU" dirty="0" smtClean="0"/>
              <a:t>, было прибито </a:t>
            </a:r>
          </a:p>
          <a:p>
            <a:r>
              <a:rPr lang="ru-RU" dirty="0" smtClean="0"/>
              <a:t>волнами к берегу </a:t>
            </a:r>
            <a:r>
              <a:rPr lang="ru-RU" dirty="0" err="1" smtClean="0"/>
              <a:t>Кампаньи</a:t>
            </a:r>
            <a:r>
              <a:rPr lang="ru-RU" dirty="0" smtClean="0"/>
              <a:t> и дало имя славному городу, ныне называемому Неаполь. </a:t>
            </a:r>
          </a:p>
          <a:p>
            <a:r>
              <a:rPr lang="ru-RU" dirty="0" smtClean="0"/>
              <a:t>Географ </a:t>
            </a:r>
            <a:r>
              <a:rPr lang="ru-RU" dirty="0" err="1" smtClean="0"/>
              <a:t>Страбон</a:t>
            </a:r>
            <a:r>
              <a:rPr lang="ru-RU" dirty="0" smtClean="0"/>
              <a:t> видел ее могилу и наблюдал игры, периодически справлявшиеся в ее </a:t>
            </a:r>
          </a:p>
          <a:p>
            <a:r>
              <a:rPr lang="ru-RU" dirty="0" smtClean="0"/>
              <a:t>Память. В "Одиссее" говорится, что сирены завлекают моряков и топят суда и что Улисс, </a:t>
            </a:r>
          </a:p>
          <a:p>
            <a:r>
              <a:rPr lang="ru-RU" dirty="0" smtClean="0"/>
              <a:t>дабы слышать их пенье и все же остаться живым, заткнул уши своим спутникам воском,</a:t>
            </a:r>
          </a:p>
          <a:p>
            <a:r>
              <a:rPr lang="ru-RU" dirty="0" smtClean="0"/>
              <a:t> а себя приказал привязать к мачте. </a:t>
            </a:r>
          </a:p>
          <a:p>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ireny.jpg"/>
          <p:cNvPicPr>
            <a:picLocks noChangeAspect="1"/>
          </p:cNvPicPr>
          <p:nvPr/>
        </p:nvPicPr>
        <p:blipFill>
          <a:blip r:embed="rId2" cstate="print"/>
          <a:stretch>
            <a:fillRect/>
          </a:stretch>
        </p:blipFill>
        <p:spPr>
          <a:xfrm>
            <a:off x="251520" y="332656"/>
            <a:ext cx="8712968" cy="6120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88640"/>
            <a:ext cx="5960606" cy="923330"/>
          </a:xfrm>
          <a:prstGeom prst="rect">
            <a:avLst/>
          </a:prstGeom>
          <a:noFill/>
        </p:spPr>
        <p:txBody>
          <a:bodyPr wrap="square" rtlCol="0">
            <a:spAutoFit/>
          </a:bodyPr>
          <a:lstStyle/>
          <a:p>
            <a:r>
              <a:rPr lang="ru-RU" b="1" dirty="0" smtClean="0">
                <a:hlinkClick r:id="rId2"/>
              </a:rPr>
              <a:t>Мифические животные, которые оказались реальностью</a:t>
            </a:r>
            <a:endParaRPr lang="ru-RU" dirty="0" smtClean="0"/>
          </a:p>
          <a:p>
            <a:r>
              <a:rPr lang="ru-RU" dirty="0" smtClean="0"/>
              <a:t> </a:t>
            </a:r>
          </a:p>
          <a:p>
            <a:endParaRPr lang="ru-RU" dirty="0"/>
          </a:p>
        </p:txBody>
      </p:sp>
      <p:sp>
        <p:nvSpPr>
          <p:cNvPr id="28675" name="Rectangle 3"/>
          <p:cNvSpPr>
            <a:spLocks noChangeArrowheads="1"/>
          </p:cNvSpPr>
          <p:nvPr/>
        </p:nvSpPr>
        <p:spPr bwMode="auto">
          <a:xfrm>
            <a:off x="0" y="46842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Сейчас ходит много слухов о</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монстрах</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 вроде как таковые появляются и</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джунглях Африки, и</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на</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Амазонке, и</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пресловутое озеро Лох-Несс, слава которого потихоньку стихает. 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общем, почти 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каждой стране есть места, где могут обитать неизвестные науке животные. Самое интересное, что все это может оказаться правдой</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 ну, если не</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все, то</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хотя</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бы часть. 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истории человечества немало примеров, когда люди не</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верили 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то, что реально существует. Посмотрите на</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мифических</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 животных, 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которых мало кто верил, а</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сейчас они есть едва</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ли не</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каждом зоопарке.</a:t>
            </a:r>
            <a:r>
              <a:rPr lang="ru-RU" sz="1600" b="1" dirty="0" smtClean="0"/>
              <a:t> </a:t>
            </a:r>
          </a:p>
          <a:p>
            <a:r>
              <a:rPr lang="ru-RU" sz="1600" b="1" dirty="0" smtClean="0"/>
              <a:t>Гориллы</a:t>
            </a:r>
            <a:endParaRPr lang="ru-RU" sz="1600" dirty="0" smtClean="0"/>
          </a:p>
          <a:p>
            <a:r>
              <a:rPr lang="ru-RU" sz="1600" dirty="0" smtClean="0"/>
              <a:t>Насколько они являются обычными для нас сейчас, настолько в них не верили раньше. Миссионеры и просто исследователи неизведанных регионов возвращались из африканских джунглей взбудораженные, рассказывая о гигантских </a:t>
            </a:r>
            <a:r>
              <a:rPr lang="ru-RU" sz="1600" dirty="0" err="1" smtClean="0"/>
              <a:t>человеко-монстрах</a:t>
            </a:r>
            <a:r>
              <a:rPr lang="ru-RU" sz="1600" dirty="0" smtClean="0"/>
              <a:t> с пылким нравом и гигантской силой.</a:t>
            </a:r>
            <a:r>
              <a:rPr lang="ru-RU" sz="1600" b="1" dirty="0" smtClean="0"/>
              <a:t> Гигантская панда</a:t>
            </a:r>
            <a:endParaRPr lang="ru-RU" sz="1600" dirty="0" smtClean="0"/>
          </a:p>
          <a:p>
            <a:r>
              <a:rPr lang="ru-RU" sz="1600" dirty="0" smtClean="0"/>
              <a:t>Сейчас этим милым вегетарианцам (которые, однако, могут внезапно стать очень агрессивными) посвящаются фильмы и мультики. Вы будете удивлены, но гигантские панды оставались тайной даже для китайцев в течении многих сотен лет. Слухи ходили, конечно же, но никто не видел этих «пятнистых медведей» вплоть до 1869 года. Европа узнала о панде только в 1916 оду, когда немецкий зоолог </a:t>
            </a:r>
            <a:r>
              <a:rPr lang="ru-RU" sz="1600" dirty="0" err="1" smtClean="0"/>
              <a:t>Хьюго</a:t>
            </a:r>
            <a:r>
              <a:rPr lang="ru-RU" sz="1600" dirty="0" smtClean="0"/>
              <a:t> </a:t>
            </a:r>
            <a:r>
              <a:rPr lang="ru-RU" sz="1600" dirty="0" err="1" smtClean="0"/>
              <a:t>Вейголд</a:t>
            </a:r>
            <a:r>
              <a:rPr lang="ru-RU" sz="1600" dirty="0" smtClean="0"/>
              <a:t> купил медвежонка и привез его в Европу.</a:t>
            </a:r>
            <a:r>
              <a:rPr lang="ru-RU" sz="1600" b="1" dirty="0" smtClean="0"/>
              <a:t> </a:t>
            </a:r>
          </a:p>
          <a:p>
            <a:r>
              <a:rPr lang="ru-RU" sz="1600" b="1" dirty="0" smtClean="0"/>
              <a:t>Питоны</a:t>
            </a:r>
            <a:endParaRPr lang="ru-RU" sz="1600" dirty="0" smtClean="0"/>
          </a:p>
          <a:p>
            <a:r>
              <a:rPr lang="ru-RU" sz="1600" dirty="0" smtClean="0"/>
              <a:t>Сегодня мы представляем себе драконов как гигантских ящеров, некоторые из которых умеют летать и дышать огнем. В древности же драконов представляли как огромных змей, которые могли сокрушить любого героя. Исидор де Севилья описывал «дракона» как самую большую в мире змею, которая может побороть слона. Согласно мнению этого ученого, дракон обвивался кольцами вокруг слона и душил его до смерти. Кроме того, он упоминал о том, что драконы есть в Эфиопии, но самые большие драконы водятся в Индии.</a:t>
            </a:r>
          </a:p>
          <a:p>
            <a:endParaRPr lang="ru-RU" sz="1600" dirty="0" smtClean="0"/>
          </a:p>
          <a:p>
            <a:endParaRPr lang="ru-RU" sz="1600" dirty="0" smtClean="0"/>
          </a:p>
          <a:p>
            <a:endParaRPr lang="ru-RU" sz="16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5964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Гигантский кальмар</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Эти гигантские моллюски тоже долгое время считались мифом. Их</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боялись, слухи о</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них высмеивали. Многие из</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нас видели средневековые картинки, где </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a:t>
            </a:r>
            <a:r>
              <a:rPr kumimoji="0" lang="ru-RU" sz="1600" b="0" i="0" u="none" strike="noStrike" cap="none" normalizeH="0" baseline="0" dirty="0" err="1" smtClean="0">
                <a:ln>
                  <a:noFill/>
                </a:ln>
                <a:solidFill>
                  <a:srgbClr val="666666"/>
                </a:solidFill>
                <a:effectLst/>
                <a:latin typeface="Tahoma" pitchFamily="34" charset="0"/>
                <a:ea typeface="Times New Roman" pitchFamily="18" charset="0"/>
                <a:cs typeface="Tahoma" pitchFamily="34" charset="0"/>
              </a:rPr>
              <a:t>кракены</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 топят корабли и</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убивают людей. В</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общем-то, среднего размера </a:t>
            </a:r>
            <a:r>
              <a:rPr kumimoji="0" lang="ru-RU" sz="1600" b="0" i="0" u="none" strike="noStrike" cap="none" normalizeH="0" baseline="0" dirty="0" err="1" smtClean="0">
                <a:ln>
                  <a:noFill/>
                </a:ln>
                <a:solidFill>
                  <a:srgbClr val="666666"/>
                </a:solidFill>
                <a:effectLst/>
                <a:latin typeface="Tahoma" pitchFamily="34" charset="0"/>
                <a:ea typeface="Times New Roman" pitchFamily="18" charset="0"/>
                <a:cs typeface="Tahoma" pitchFamily="34" charset="0"/>
              </a:rPr>
              <a:t>кракен</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 действительно способен потопить рыболовецкую шхуну небольших размеров. Но</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только кальмары этого не</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делают</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 зачем им</a:t>
            </a:r>
            <a:r>
              <a:rPr kumimoji="0" lang="ru-RU" sz="1600" b="0" i="0" u="none" strike="noStrike" cap="none" normalizeH="0" baseline="0" dirty="0" smtClean="0">
                <a:ln>
                  <a:noFill/>
                </a:ln>
                <a:solidFill>
                  <a:srgbClr val="666666"/>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rgbClr val="666666"/>
                </a:solidFill>
                <a:effectLst/>
                <a:latin typeface="Tahoma" pitchFamily="34" charset="0"/>
                <a:ea typeface="Times New Roman" pitchFamily="18" charset="0"/>
                <a:cs typeface="Tahoma" pitchFamily="34" charset="0"/>
              </a:rPr>
              <a:t>невкусное судно?</a:t>
            </a:r>
            <a:endParaRPr kumimoji="0" lang="ru-RU" sz="16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0" y="2060848"/>
            <a:ext cx="40116158" cy="3970318"/>
          </a:xfrm>
          <a:prstGeom prst="rect">
            <a:avLst/>
          </a:prstGeom>
          <a:noFill/>
        </p:spPr>
        <p:txBody>
          <a:bodyPr wrap="square" rtlCol="0">
            <a:spAutoFit/>
          </a:bodyPr>
          <a:lstStyle/>
          <a:p>
            <a:r>
              <a:rPr lang="ru-RU" b="1" dirty="0" smtClean="0"/>
              <a:t>Драконы острова </a:t>
            </a:r>
            <a:r>
              <a:rPr lang="ru-RU" b="1" dirty="0" err="1" smtClean="0"/>
              <a:t>Комодо</a:t>
            </a:r>
            <a:endParaRPr lang="ru-RU" dirty="0" smtClean="0"/>
          </a:p>
          <a:p>
            <a:r>
              <a:rPr lang="ru-RU" dirty="0" smtClean="0"/>
              <a:t>Да, еще один вид «драконов», которые долгое время будоражили воображение ученых и </a:t>
            </a:r>
          </a:p>
          <a:p>
            <a:r>
              <a:rPr lang="ru-RU" dirty="0" smtClean="0"/>
              <a:t>обывателей. Многие слышали о том, что драконов острова </a:t>
            </a:r>
            <a:r>
              <a:rPr lang="ru-RU" dirty="0" err="1" smtClean="0"/>
              <a:t>Комодо</a:t>
            </a:r>
            <a:r>
              <a:rPr lang="ru-RU" dirty="0" smtClean="0"/>
              <a:t> якобы открыл летчик, </a:t>
            </a:r>
          </a:p>
          <a:p>
            <a:r>
              <a:rPr lang="ru-RU" dirty="0" smtClean="0"/>
              <a:t>который приземлился на отдаленный остров в Индонезии. Он и видел гигантских рептилий, </a:t>
            </a:r>
          </a:p>
          <a:p>
            <a:r>
              <a:rPr lang="ru-RU" dirty="0" smtClean="0"/>
              <a:t>которых затем прозвали «драконами острова </a:t>
            </a:r>
            <a:r>
              <a:rPr lang="ru-RU" dirty="0" err="1" smtClean="0"/>
              <a:t>Комодо</a:t>
            </a:r>
            <a:r>
              <a:rPr lang="ru-RU" dirty="0" smtClean="0"/>
              <a:t>».</a:t>
            </a:r>
          </a:p>
          <a:p>
            <a:r>
              <a:rPr lang="ru-RU" dirty="0" smtClean="0"/>
              <a:t>На самом деле все было немного по-другому. Слухи о сухопутных крокодилах, которые</a:t>
            </a:r>
          </a:p>
          <a:p>
            <a:r>
              <a:rPr lang="ru-RU" dirty="0" smtClean="0"/>
              <a:t> являются доисторическими животными ходили давно. А вот, в 1910 году голландский </a:t>
            </a:r>
          </a:p>
          <a:p>
            <a:r>
              <a:rPr lang="ru-RU" dirty="0" smtClean="0"/>
              <a:t>офицер, лейтенант, решил проверить все эти слухи. Он отправился на тот самый остров, </a:t>
            </a:r>
          </a:p>
          <a:p>
            <a:r>
              <a:rPr lang="ru-RU" dirty="0" smtClean="0"/>
              <a:t>где сфотографировал пару таких «драконов», </a:t>
            </a:r>
            <a:r>
              <a:rPr lang="ru-RU" dirty="0" err="1" smtClean="0"/>
              <a:t>Пюлс</a:t>
            </a:r>
            <a:r>
              <a:rPr lang="ru-RU" dirty="0" smtClean="0"/>
              <a:t> привез затем шкуру гигантского ящера</a:t>
            </a:r>
          </a:p>
          <a:p>
            <a:r>
              <a:rPr lang="ru-RU" dirty="0" smtClean="0"/>
              <a:t> в Зоологический Музей г. </a:t>
            </a:r>
            <a:r>
              <a:rPr lang="ru-RU" dirty="0" err="1" smtClean="0"/>
              <a:t>Богор</a:t>
            </a:r>
            <a:r>
              <a:rPr lang="ru-RU" dirty="0" smtClean="0"/>
              <a:t>, что на Яве.</a:t>
            </a:r>
          </a:p>
          <a:p>
            <a:r>
              <a:rPr lang="ru-RU" dirty="0" smtClean="0"/>
              <a:t>Кстати, драконы острова </a:t>
            </a:r>
            <a:r>
              <a:rPr lang="ru-RU" dirty="0" err="1" smtClean="0"/>
              <a:t>Комодо</a:t>
            </a:r>
            <a:r>
              <a:rPr lang="ru-RU" dirty="0" smtClean="0"/>
              <a:t> довольно опасны, поскольку являются самыми большими</a:t>
            </a:r>
          </a:p>
          <a:p>
            <a:r>
              <a:rPr lang="ru-RU" dirty="0" smtClean="0"/>
              <a:t> в мире ядовитыми животными. Яд не такой сильный, как, к примеру, у кобры. Но все равно,</a:t>
            </a:r>
          </a:p>
          <a:p>
            <a:r>
              <a:rPr lang="ru-RU" dirty="0" smtClean="0"/>
              <a:t> он способен убить даже человека с течением времени (если не предпринимать ничего для</a:t>
            </a:r>
          </a:p>
          <a:p>
            <a:r>
              <a:rPr lang="ru-RU" dirty="0" smtClean="0"/>
              <a:t> излечения).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fade">
                                      <p:cBhvr>
                                        <p:cTn id="7" dur="2000"/>
                                        <p:tgtEl>
                                          <p:spTgt spid="3072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ragon.jpg"/>
          <p:cNvPicPr>
            <a:picLocks noChangeAspect="1"/>
          </p:cNvPicPr>
          <p:nvPr/>
        </p:nvPicPr>
        <p:blipFill>
          <a:blip r:embed="rId2" cstate="print"/>
          <a:stretch>
            <a:fillRect/>
          </a:stretch>
        </p:blipFill>
        <p:spPr>
          <a:xfrm>
            <a:off x="4139952" y="2564904"/>
            <a:ext cx="5004048" cy="4077072"/>
          </a:xfrm>
          <a:prstGeom prst="rect">
            <a:avLst/>
          </a:prstGeom>
        </p:spPr>
      </p:pic>
      <p:pic>
        <p:nvPicPr>
          <p:cNvPr id="3" name="Рисунок 2" descr="i (2).jpg"/>
          <p:cNvPicPr>
            <a:picLocks noChangeAspect="1"/>
          </p:cNvPicPr>
          <p:nvPr/>
        </p:nvPicPr>
        <p:blipFill>
          <a:blip r:embed="rId3" cstate="print"/>
          <a:stretch>
            <a:fillRect/>
          </a:stretch>
        </p:blipFill>
        <p:spPr>
          <a:xfrm>
            <a:off x="0" y="0"/>
            <a:ext cx="4283968" cy="4581128"/>
          </a:xfrm>
          <a:prstGeom prst="rect">
            <a:avLst/>
          </a:prstGeom>
        </p:spPr>
      </p:pic>
      <p:sp>
        <p:nvSpPr>
          <p:cNvPr id="4" name="TextBox 3"/>
          <p:cNvSpPr txBox="1"/>
          <p:nvPr/>
        </p:nvSpPr>
        <p:spPr>
          <a:xfrm>
            <a:off x="611560" y="5445224"/>
            <a:ext cx="1138325" cy="369332"/>
          </a:xfrm>
          <a:prstGeom prst="rect">
            <a:avLst/>
          </a:prstGeom>
          <a:noFill/>
        </p:spPr>
        <p:txBody>
          <a:bodyPr wrap="none" rtlCol="0">
            <a:spAutoFit/>
          </a:bodyPr>
          <a:lstStyle/>
          <a:p>
            <a:r>
              <a:rPr lang="ru-RU" b="1" dirty="0" smtClean="0"/>
              <a:t>ГОРИЛЛА</a:t>
            </a:r>
            <a:endParaRPr lang="ru-RU" b="1" dirty="0"/>
          </a:p>
        </p:txBody>
      </p:sp>
      <p:sp>
        <p:nvSpPr>
          <p:cNvPr id="6" name="TextBox 5"/>
          <p:cNvSpPr txBox="1"/>
          <p:nvPr/>
        </p:nvSpPr>
        <p:spPr>
          <a:xfrm>
            <a:off x="5076056" y="2007424"/>
            <a:ext cx="2842381" cy="369332"/>
          </a:xfrm>
          <a:prstGeom prst="rect">
            <a:avLst/>
          </a:prstGeom>
          <a:noFill/>
        </p:spPr>
        <p:txBody>
          <a:bodyPr wrap="square" rtlCol="0">
            <a:spAutoFit/>
          </a:bodyPr>
          <a:lstStyle/>
          <a:p>
            <a:r>
              <a:rPr lang="ru-RU" b="1" dirty="0" smtClean="0"/>
              <a:t>ДРАКОН острова КОМОДО</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F0148.jpg"/>
          <p:cNvPicPr>
            <a:picLocks noChangeAspect="1"/>
          </p:cNvPicPr>
          <p:nvPr/>
        </p:nvPicPr>
        <p:blipFill>
          <a:blip r:embed="rId2" cstate="print"/>
          <a:stretch>
            <a:fillRect/>
          </a:stretch>
        </p:blipFill>
        <p:spPr>
          <a:xfrm>
            <a:off x="0" y="852985"/>
            <a:ext cx="9144000" cy="5152030"/>
          </a:xfrm>
          <a:prstGeom prst="rect">
            <a:avLst/>
          </a:prstGeom>
        </p:spPr>
      </p:pic>
      <p:sp>
        <p:nvSpPr>
          <p:cNvPr id="3" name="TextBox 2"/>
          <p:cNvSpPr txBox="1"/>
          <p:nvPr/>
        </p:nvSpPr>
        <p:spPr>
          <a:xfrm>
            <a:off x="1835696" y="476672"/>
            <a:ext cx="891206" cy="369332"/>
          </a:xfrm>
          <a:prstGeom prst="rect">
            <a:avLst/>
          </a:prstGeom>
          <a:noFill/>
        </p:spPr>
        <p:txBody>
          <a:bodyPr wrap="none" rtlCol="0">
            <a:spAutoFit/>
          </a:bodyPr>
          <a:lstStyle/>
          <a:p>
            <a:r>
              <a:rPr lang="ru-RU" b="1" dirty="0" smtClean="0"/>
              <a:t>ПИТОН</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1017.JPG"/>
          <p:cNvPicPr>
            <a:picLocks noChangeAspect="1"/>
          </p:cNvPicPr>
          <p:nvPr/>
        </p:nvPicPr>
        <p:blipFill>
          <a:blip r:embed="rId2" cstate="print"/>
          <a:stretch>
            <a:fillRect/>
          </a:stretch>
        </p:blipFill>
        <p:spPr>
          <a:xfrm>
            <a:off x="1907704" y="692696"/>
            <a:ext cx="6516216" cy="4968552"/>
          </a:xfrm>
          <a:prstGeom prst="rect">
            <a:avLst/>
          </a:prstGeom>
        </p:spPr>
      </p:pic>
      <p:sp>
        <p:nvSpPr>
          <p:cNvPr id="3" name="TextBox 2"/>
          <p:cNvSpPr txBox="1"/>
          <p:nvPr/>
        </p:nvSpPr>
        <p:spPr>
          <a:xfrm>
            <a:off x="755576" y="188640"/>
            <a:ext cx="5287521" cy="369332"/>
          </a:xfrm>
          <a:prstGeom prst="rect">
            <a:avLst/>
          </a:prstGeom>
          <a:noFill/>
        </p:spPr>
        <p:txBody>
          <a:bodyPr wrap="square" rtlCol="0">
            <a:spAutoFit/>
          </a:bodyPr>
          <a:lstStyle/>
          <a:p>
            <a:r>
              <a:rPr lang="ru-RU" b="1" dirty="0" smtClean="0"/>
              <a:t>Гигантский кальмар</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9953"/>
            <a:ext cx="184731"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dirty="0" smtClean="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179512" y="692696"/>
            <a:ext cx="8598636" cy="4524315"/>
          </a:xfrm>
          <a:prstGeom prst="rect">
            <a:avLst/>
          </a:prstGeom>
          <a:noFill/>
        </p:spPr>
        <p:txBody>
          <a:bodyPr wrap="square" rtlCol="0">
            <a:spAutoFit/>
          </a:bodyPr>
          <a:lstStyle/>
          <a:p>
            <a:r>
              <a:rPr lang="ru-RU" sz="2400" b="1" dirty="0" smtClean="0"/>
              <a:t>Мифические существа </a:t>
            </a:r>
            <a:r>
              <a:rPr lang="ru-RU" sz="2400" dirty="0" smtClean="0"/>
              <a:t>– это огромный раздел древней истории, посвященный тем созданиям, которых в природе не существовало (возможно), но люди в них верили и даже им поклонялись. Эта тема уникальна: не каждый день мы ее обсуждаем, и далеко не каждый человек знает о мифических существах больше, чем о них говорится в фильмах и</a:t>
            </a:r>
          </a:p>
          <a:p>
            <a:r>
              <a:rPr lang="ru-RU" sz="2400" dirty="0" smtClean="0"/>
              <a:t> мультиках. И очень зря, ведь в наше время высоких технологий и научных открытий порой так хочется просто помечтать… </a:t>
            </a:r>
          </a:p>
          <a:p>
            <a:r>
              <a:rPr lang="ru-RU" sz="2400" dirty="0" smtClean="0"/>
              <a:t>На самом деле мифических существ во всем мире просто не счесть: каждый народ начиная с глубокой древности придумывал легенды о страшных чудовищах, несущих смерть,</a:t>
            </a:r>
          </a:p>
          <a:p>
            <a:r>
              <a:rPr lang="ru-RU" sz="2400" dirty="0" smtClean="0"/>
              <a:t> и о добрых спасителях человеческого рода.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28200915_wolfaman_wallpaper_1920x1200_wallpaperhere.jpg"/>
          <p:cNvPicPr>
            <a:picLocks noChangeAspect="1"/>
          </p:cNvPicPr>
          <p:nvPr/>
        </p:nvPicPr>
        <p:blipFill>
          <a:blip r:embed="rId2" cstate="print"/>
          <a:stretch>
            <a:fillRect/>
          </a:stretch>
        </p:blipFill>
        <p:spPr>
          <a:xfrm>
            <a:off x="1475656" y="548680"/>
            <a:ext cx="6336704" cy="4666257"/>
          </a:xfrm>
          <a:prstGeom prst="rect">
            <a:avLst/>
          </a:prstGeom>
        </p:spPr>
      </p:pic>
      <p:sp>
        <p:nvSpPr>
          <p:cNvPr id="6" name="TextBox 5"/>
          <p:cNvSpPr txBox="1"/>
          <p:nvPr/>
        </p:nvSpPr>
        <p:spPr>
          <a:xfrm>
            <a:off x="2636168" y="6245696"/>
            <a:ext cx="184731" cy="369332"/>
          </a:xfrm>
          <a:prstGeom prst="rect">
            <a:avLst/>
          </a:prstGeom>
          <a:noFill/>
        </p:spPr>
        <p:txBody>
          <a:bodyPr wrap="none" rtlCol="0">
            <a:spAutoFit/>
          </a:bodyPr>
          <a:lstStyle/>
          <a:p>
            <a:endParaRPr lang="ru-RU" dirty="0"/>
          </a:p>
        </p:txBody>
      </p:sp>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68A719"/>
                </a:solidFill>
                <a:effectLst/>
                <a:latin typeface="Tahoma" pitchFamily="34" charset="0"/>
                <a:ea typeface="Times New Roman" pitchFamily="18" charset="0"/>
                <a:cs typeface="Tahoma" pitchFamily="34" charset="0"/>
                <a:hlinkClick r:id="rId3"/>
              </a:rPr>
              <a:t>Жеводанский зверь</a:t>
            </a:r>
            <a:endParaRPr kumimoji="0" lang="ru-RU" sz="1800" b="0" i="0" u="none" strike="noStrike" cap="none" normalizeH="0" baseline="0" smtClean="0">
              <a:ln>
                <a:noFill/>
              </a:ln>
              <a:solidFill>
                <a:schemeClr val="tx1"/>
              </a:solidFill>
              <a:effectLst/>
              <a:latin typeface="Arial" pitchFamily="34" charset="0"/>
            </a:endParaRPr>
          </a:p>
        </p:txBody>
      </p:sp>
      <p:sp>
        <p:nvSpPr>
          <p:cNvPr id="11266" name="Rectangle 2"/>
          <p:cNvSpPr>
            <a:spLocks noChangeArrowheads="1"/>
          </p:cNvSpPr>
          <p:nvPr/>
        </p:nvSpPr>
        <p:spPr bwMode="auto">
          <a:xfrm>
            <a:off x="0" y="530120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С 1764 по 1767 страшное животное терроризировал провинцию </a:t>
            </a:r>
            <a:r>
              <a:rPr kumimoji="0" lang="ru-RU" sz="1400" b="0" i="0" u="none" strike="noStrike" cap="none" normalizeH="0" baseline="0" dirty="0" err="1" smtClean="0">
                <a:ln>
                  <a:noFill/>
                </a:ln>
                <a:solidFill>
                  <a:srgbClr val="2C2C2C"/>
                </a:solidFill>
                <a:effectLst/>
                <a:latin typeface="Tahoma" pitchFamily="34" charset="0"/>
                <a:ea typeface="Times New Roman" pitchFamily="18" charset="0"/>
                <a:cs typeface="Tahoma" pitchFamily="34" charset="0"/>
              </a:rPr>
              <a:t>Жеводан</a:t>
            </a:r>
            <a:r>
              <a:rPr kumimoji="0" lang="ru-RU" sz="14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 расположенную на месте современного департамента </a:t>
            </a:r>
            <a:r>
              <a:rPr kumimoji="0" lang="ru-RU" sz="1400" b="0" i="0" u="none" strike="noStrike" cap="none" normalizeH="0" baseline="0" dirty="0" err="1" smtClean="0">
                <a:ln>
                  <a:noFill/>
                </a:ln>
                <a:solidFill>
                  <a:srgbClr val="2C2C2C"/>
                </a:solidFill>
                <a:effectLst/>
                <a:latin typeface="Tahoma" pitchFamily="34" charset="0"/>
                <a:ea typeface="Times New Roman" pitchFamily="18" charset="0"/>
                <a:cs typeface="Tahoma" pitchFamily="34" charset="0"/>
              </a:rPr>
              <a:t>Лозер</a:t>
            </a:r>
            <a:r>
              <a:rPr kumimoji="0" lang="ru-RU" sz="14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 высоко в горах </a:t>
            </a:r>
            <a:r>
              <a:rPr kumimoji="0" lang="ru-RU" sz="1400" b="0" i="0" u="none" strike="noStrike" cap="none" normalizeH="0" baseline="0" dirty="0" err="1" smtClean="0">
                <a:ln>
                  <a:noFill/>
                </a:ln>
                <a:solidFill>
                  <a:srgbClr val="2C2C2C"/>
                </a:solidFill>
                <a:effectLst/>
                <a:latin typeface="Tahoma" pitchFamily="34" charset="0"/>
                <a:ea typeface="Times New Roman" pitchFamily="18" charset="0"/>
                <a:cs typeface="Tahoma" pitchFamily="34" charset="0"/>
              </a:rPr>
              <a:t>Марджерид</a:t>
            </a:r>
            <a:r>
              <a:rPr kumimoji="0" lang="ru-RU" sz="14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 простирающихся на южно-центральной Франции. Оно было подобно огромному волку, которое пожирало местных граждан. Во время этого страшного периода официально было зарегистрировано 210 нападений, 113 из которых оказались со смертельным исходом. За это его прозвали </a:t>
            </a:r>
            <a:r>
              <a:rPr kumimoji="0" lang="ru-RU" sz="1400" b="0" i="0" u="none" strike="noStrike" cap="none" normalizeH="0" baseline="0" dirty="0" smtClean="0">
                <a:ln>
                  <a:noFill/>
                </a:ln>
                <a:solidFill>
                  <a:srgbClr val="2C2C2C"/>
                </a:solidFill>
                <a:effectLst/>
                <a:latin typeface="Calibri"/>
                <a:ea typeface="Times New Roman" pitchFamily="18" charset="0"/>
                <a:cs typeface="Tahoma" pitchFamily="34" charset="0"/>
              </a:rPr>
              <a:t>«</a:t>
            </a:r>
            <a:r>
              <a:rPr kumimoji="0" lang="ru-RU" sz="1400" b="0" i="0" u="none" strike="noStrike" cap="none" normalizeH="0" baseline="0" dirty="0" err="1" smtClean="0">
                <a:ln>
                  <a:noFill/>
                </a:ln>
                <a:solidFill>
                  <a:srgbClr val="2C2C2C"/>
                </a:solidFill>
                <a:effectLst/>
                <a:latin typeface="Tahoma" pitchFamily="34" charset="0"/>
                <a:ea typeface="Times New Roman" pitchFamily="18" charset="0"/>
                <a:cs typeface="Tahoma" pitchFamily="34" charset="0"/>
              </a:rPr>
              <a:t>Жеводанским</a:t>
            </a:r>
            <a:r>
              <a:rPr kumimoji="0" lang="ru-RU" sz="14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 зверем</a:t>
            </a:r>
            <a:r>
              <a:rPr kumimoji="0" lang="ru-RU" sz="1400" b="0" i="0" u="none" strike="noStrike" cap="none" normalizeH="0" baseline="0" dirty="0" smtClean="0">
                <a:ln>
                  <a:noFill/>
                </a:ln>
                <a:solidFill>
                  <a:srgbClr val="2C2C2C"/>
                </a:solidFill>
                <a:effectLst/>
                <a:latin typeface="Calibri"/>
                <a:ea typeface="Times New Roman" pitchFamily="18" charset="0"/>
                <a:cs typeface="Tahoma" pitchFamily="34" charset="0"/>
              </a:rPr>
              <a:t>»</a:t>
            </a:r>
            <a:r>
              <a:rPr kumimoji="0" lang="ru-RU" sz="14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 но то чем было это существо, до сих пор не известно</a:t>
            </a:r>
            <a:r>
              <a:rPr kumimoji="0" lang="ru-RU" sz="10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29344048_4e91f5323a63a4c0c54ab9962f7eef65-d4blhl2.jpg"/>
          <p:cNvPicPr>
            <a:picLocks noChangeAspect="1"/>
          </p:cNvPicPr>
          <p:nvPr/>
        </p:nvPicPr>
        <p:blipFill>
          <a:blip r:embed="rId2" cstate="print"/>
          <a:stretch>
            <a:fillRect/>
          </a:stretch>
        </p:blipFill>
        <p:spPr>
          <a:xfrm>
            <a:off x="1691680" y="908720"/>
            <a:ext cx="5715000" cy="3960440"/>
          </a:xfrm>
          <a:prstGeom prst="rect">
            <a:avLst/>
          </a:prstGeom>
        </p:spPr>
      </p:pic>
      <p:sp>
        <p:nvSpPr>
          <p:cNvPr id="6" name="TextBox 5"/>
          <p:cNvSpPr txBox="1"/>
          <p:nvPr/>
        </p:nvSpPr>
        <p:spPr>
          <a:xfrm>
            <a:off x="683568" y="332656"/>
            <a:ext cx="1728192" cy="677108"/>
          </a:xfrm>
          <a:prstGeom prst="rect">
            <a:avLst/>
          </a:prstGeom>
          <a:noFill/>
        </p:spPr>
        <p:txBody>
          <a:bodyPr wrap="square" rtlCol="0">
            <a:spAutoFit/>
          </a:bodyPr>
          <a:lstStyle/>
          <a:p>
            <a:r>
              <a:rPr lang="ru-RU" sz="2000" dirty="0" smtClean="0">
                <a:hlinkClick r:id="rId3"/>
              </a:rPr>
              <a:t>Русалки</a:t>
            </a:r>
            <a:endParaRPr lang="ru-RU" sz="2000" dirty="0" smtClean="0"/>
          </a:p>
          <a:p>
            <a:endParaRPr lang="ru-RU" dirty="0"/>
          </a:p>
        </p:txBody>
      </p:sp>
      <p:sp>
        <p:nvSpPr>
          <p:cNvPr id="10" name="TextBox 9"/>
          <p:cNvSpPr txBox="1"/>
          <p:nvPr/>
        </p:nvSpPr>
        <p:spPr>
          <a:xfrm>
            <a:off x="179512" y="4869160"/>
            <a:ext cx="8972656" cy="1754326"/>
          </a:xfrm>
          <a:prstGeom prst="rect">
            <a:avLst/>
          </a:prstGeom>
          <a:noFill/>
        </p:spPr>
        <p:txBody>
          <a:bodyPr wrap="square" rtlCol="0">
            <a:spAutoFit/>
          </a:bodyPr>
          <a:lstStyle/>
          <a:p>
            <a:r>
              <a:rPr lang="ru-RU" dirty="0" smtClean="0"/>
              <a:t>Русалки – символ универсальный, ведь упоминания о них можно </a:t>
            </a:r>
          </a:p>
          <a:p>
            <a:r>
              <a:rPr lang="ru-RU" dirty="0" smtClean="0"/>
              <a:t>встретить в фольклоре всех стран мира. Возникновение русалки </a:t>
            </a:r>
          </a:p>
          <a:p>
            <a:r>
              <a:rPr lang="ru-RU" dirty="0" smtClean="0"/>
              <a:t>связано с символическим выражением некоторой внутренней потребности мужчин.</a:t>
            </a:r>
          </a:p>
          <a:p>
            <a:r>
              <a:rPr lang="ru-RU" dirty="0" smtClean="0"/>
              <a:t> Недостижимая соблазнительница, привлекательная и сладострастная, и в то же</a:t>
            </a:r>
          </a:p>
          <a:p>
            <a:r>
              <a:rPr lang="ru-RU" dirty="0" smtClean="0"/>
              <a:t> время холодная и неуловимая. Её вечные молодость и красота, волшебный голос и</a:t>
            </a:r>
          </a:p>
          <a:p>
            <a:r>
              <a:rPr lang="ru-RU" dirty="0" smtClean="0"/>
              <a:t> искусство обольщения всегда будут завлекать в ловушку беспомощных моряков.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dinorog.jpg"/>
          <p:cNvPicPr>
            <a:picLocks noChangeAspect="1"/>
          </p:cNvPicPr>
          <p:nvPr/>
        </p:nvPicPr>
        <p:blipFill>
          <a:blip r:embed="rId2" cstate="print"/>
          <a:stretch>
            <a:fillRect/>
          </a:stretch>
        </p:blipFill>
        <p:spPr>
          <a:xfrm>
            <a:off x="4644008" y="332656"/>
            <a:ext cx="4320480" cy="5832648"/>
          </a:xfrm>
          <a:prstGeom prst="rect">
            <a:avLst/>
          </a:prstGeom>
        </p:spPr>
      </p:pic>
      <p:sp>
        <p:nvSpPr>
          <p:cNvPr id="3" name="TextBox 2"/>
          <p:cNvSpPr txBox="1"/>
          <p:nvPr/>
        </p:nvSpPr>
        <p:spPr>
          <a:xfrm>
            <a:off x="611560" y="116632"/>
            <a:ext cx="1216808" cy="677108"/>
          </a:xfrm>
          <a:prstGeom prst="rect">
            <a:avLst/>
          </a:prstGeom>
          <a:noFill/>
        </p:spPr>
        <p:txBody>
          <a:bodyPr wrap="square" rtlCol="0">
            <a:spAutoFit/>
          </a:bodyPr>
          <a:lstStyle/>
          <a:p>
            <a:r>
              <a:rPr lang="ru-RU" sz="2000" dirty="0" smtClean="0">
                <a:hlinkClick r:id="rId3"/>
              </a:rPr>
              <a:t>Единорог</a:t>
            </a:r>
            <a:endParaRPr lang="ru-RU" sz="2000" dirty="0" smtClean="0"/>
          </a:p>
          <a:p>
            <a:endParaRPr lang="ru-RU" dirty="0"/>
          </a:p>
        </p:txBody>
      </p:sp>
      <p:sp>
        <p:nvSpPr>
          <p:cNvPr id="4" name="TextBox 3"/>
          <p:cNvSpPr txBox="1"/>
          <p:nvPr/>
        </p:nvSpPr>
        <p:spPr>
          <a:xfrm>
            <a:off x="107504" y="764704"/>
            <a:ext cx="47003263" cy="4524315"/>
          </a:xfrm>
          <a:prstGeom prst="rect">
            <a:avLst/>
          </a:prstGeom>
          <a:noFill/>
        </p:spPr>
        <p:txBody>
          <a:bodyPr wrap="square" rtlCol="0">
            <a:spAutoFit/>
          </a:bodyPr>
          <a:lstStyle/>
          <a:p>
            <a:r>
              <a:rPr lang="ru-RU" dirty="0" smtClean="0"/>
              <a:t>Единорог – творение человеческой </a:t>
            </a:r>
          </a:p>
          <a:p>
            <a:r>
              <a:rPr lang="ru-RU" dirty="0" smtClean="0"/>
              <a:t>фантазии, один из самых знаменитых</a:t>
            </a:r>
          </a:p>
          <a:p>
            <a:r>
              <a:rPr lang="ru-RU" dirty="0" smtClean="0"/>
              <a:t> представителей мифических существ. </a:t>
            </a:r>
          </a:p>
          <a:p>
            <a:r>
              <a:rPr lang="ru-RU" dirty="0" smtClean="0"/>
              <a:t>Он был известен на Западе ещё за четыре </a:t>
            </a:r>
          </a:p>
          <a:p>
            <a:r>
              <a:rPr lang="ru-RU" dirty="0" smtClean="0"/>
              <a:t>века до рождения Христа, а на Востоке</a:t>
            </a:r>
          </a:p>
          <a:p>
            <a:r>
              <a:rPr lang="ru-RU" dirty="0" smtClean="0"/>
              <a:t> и того раньше. Награждённые бурной </a:t>
            </a:r>
          </a:p>
          <a:p>
            <a:r>
              <a:rPr lang="ru-RU" dirty="0" smtClean="0"/>
              <a:t>фантазией люди очень щедро одаряли </a:t>
            </a:r>
          </a:p>
          <a:p>
            <a:r>
              <a:rPr lang="ru-RU" dirty="0" smtClean="0"/>
              <a:t>животных смертоносными крыльями, </a:t>
            </a:r>
          </a:p>
          <a:p>
            <a:r>
              <a:rPr lang="ru-RU" dirty="0" smtClean="0"/>
              <a:t>многочисленными головами, из которых</a:t>
            </a:r>
          </a:p>
          <a:p>
            <a:r>
              <a:rPr lang="ru-RU" dirty="0" smtClean="0"/>
              <a:t> вырывался огонь и прочими чудесами. </a:t>
            </a:r>
          </a:p>
          <a:p>
            <a:r>
              <a:rPr lang="ru-RU" dirty="0" smtClean="0"/>
              <a:t>Однако в случае с единорогом они явно</a:t>
            </a:r>
          </a:p>
          <a:p>
            <a:r>
              <a:rPr lang="ru-RU" dirty="0" smtClean="0"/>
              <a:t> поскупились. Так почему же столь </a:t>
            </a:r>
          </a:p>
          <a:p>
            <a:r>
              <a:rPr lang="ru-RU" dirty="0" smtClean="0"/>
              <a:t>незатейливая фантазия пережила сотни </a:t>
            </a:r>
          </a:p>
          <a:p>
            <a:r>
              <a:rPr lang="ru-RU" dirty="0" smtClean="0"/>
              <a:t>других «выдумок» и успешно</a:t>
            </a:r>
          </a:p>
          <a:p>
            <a:r>
              <a:rPr lang="ru-RU" dirty="0" smtClean="0"/>
              <a:t> конкурировала с множеством </a:t>
            </a:r>
          </a:p>
          <a:p>
            <a:r>
              <a:rPr lang="ru-RU" dirty="0" smtClean="0"/>
              <a:t>действительно изощрённых вымыслов?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27614560" cy="4770537"/>
          </a:xfrm>
          <a:prstGeom prst="rect">
            <a:avLst/>
          </a:prstGeom>
          <a:noFill/>
        </p:spPr>
        <p:txBody>
          <a:bodyPr wrap="square" rtlCol="0">
            <a:spAutoFit/>
          </a:bodyPr>
          <a:lstStyle/>
          <a:p>
            <a:r>
              <a:rPr lang="ru-RU" sz="1600" dirty="0" smtClean="0"/>
              <a:t>С течением веков василиск (известный также под названием "</a:t>
            </a:r>
            <a:r>
              <a:rPr lang="ru-RU" sz="1600" dirty="0" err="1" smtClean="0"/>
              <a:t>кокатрис</a:t>
            </a:r>
            <a:r>
              <a:rPr lang="ru-RU" sz="1600" dirty="0" smtClean="0"/>
              <a:t>") становился все более</a:t>
            </a:r>
          </a:p>
          <a:p>
            <a:r>
              <a:rPr lang="ru-RU" sz="1600" dirty="0" smtClean="0"/>
              <a:t> безобразным и пугающим, а в наше время о нем и вовсе забыли. Название его происходит из</a:t>
            </a:r>
          </a:p>
          <a:p>
            <a:r>
              <a:rPr lang="ru-RU" sz="1600" dirty="0" smtClean="0"/>
              <a:t> греческого языка и означает "царек"; по мнению Плиния Старшего (VIII, 21), это змея с "белым пятном</a:t>
            </a:r>
          </a:p>
          <a:p>
            <a:r>
              <a:rPr lang="ru-RU" sz="1600" dirty="0" smtClean="0"/>
              <a:t> на голове, похожим на корону или диадему«. В средние века он становится </a:t>
            </a:r>
            <a:r>
              <a:rPr lang="ru-RU" sz="1600" dirty="0" err="1" smtClean="0"/>
              <a:t>четырехногим</a:t>
            </a:r>
            <a:r>
              <a:rPr lang="ru-RU" sz="1600" dirty="0" smtClean="0"/>
              <a:t> петухом</a:t>
            </a:r>
          </a:p>
          <a:p>
            <a:r>
              <a:rPr lang="ru-RU" sz="1600" dirty="0" smtClean="0"/>
              <a:t> с короной, желтыми перьями, большими колючими крыльями и змеиным хвостом, который </a:t>
            </a:r>
          </a:p>
          <a:p>
            <a:r>
              <a:rPr lang="ru-RU" sz="1600" dirty="0" smtClean="0"/>
              <a:t>завершается крючком или же второй петушиной головой. Изменение облика отразилось в изменении</a:t>
            </a:r>
          </a:p>
          <a:p>
            <a:r>
              <a:rPr lang="ru-RU" sz="1600" dirty="0" smtClean="0"/>
              <a:t> названия: Чосер в "</a:t>
            </a:r>
            <a:r>
              <a:rPr lang="ru-RU" sz="1600" dirty="0" err="1" smtClean="0"/>
              <a:t>The</a:t>
            </a:r>
            <a:r>
              <a:rPr lang="ru-RU" sz="1600" dirty="0" smtClean="0"/>
              <a:t> </a:t>
            </a:r>
            <a:r>
              <a:rPr lang="ru-RU" sz="1600" dirty="0" err="1" smtClean="0"/>
              <a:t>Parson's</a:t>
            </a:r>
            <a:r>
              <a:rPr lang="ru-RU" sz="1600" dirty="0" smtClean="0"/>
              <a:t> </a:t>
            </a:r>
            <a:r>
              <a:rPr lang="ru-RU" sz="1600" dirty="0" err="1" smtClean="0"/>
              <a:t>Tale</a:t>
            </a:r>
            <a:r>
              <a:rPr lang="ru-RU" sz="1600" dirty="0" smtClean="0"/>
              <a:t>" говорит о </a:t>
            </a:r>
            <a:r>
              <a:rPr lang="ru-RU" sz="1600" dirty="0" err="1" smtClean="0"/>
              <a:t>василикоке</a:t>
            </a:r>
            <a:r>
              <a:rPr lang="ru-RU" sz="1600" dirty="0" smtClean="0"/>
              <a:t> ("</a:t>
            </a:r>
            <a:r>
              <a:rPr lang="ru-RU" sz="1600" dirty="0" err="1" smtClean="0"/>
              <a:t>василикок</a:t>
            </a:r>
            <a:r>
              <a:rPr lang="ru-RU" sz="1600" dirty="0" smtClean="0"/>
              <a:t> убивает людей ядом своего </a:t>
            </a:r>
          </a:p>
          <a:p>
            <a:r>
              <a:rPr lang="ru-RU" sz="1600" dirty="0" smtClean="0"/>
              <a:t>взгляда"). Одна из гравюр, иллюстрирующая "Естественную историю змей и драконов« </a:t>
            </a:r>
            <a:r>
              <a:rPr lang="ru-RU" sz="1600" dirty="0" err="1" smtClean="0"/>
              <a:t>Альдрованди</a:t>
            </a:r>
            <a:r>
              <a:rPr lang="ru-RU" sz="1600" dirty="0" smtClean="0"/>
              <a:t>, </a:t>
            </a:r>
          </a:p>
          <a:p>
            <a:r>
              <a:rPr lang="ru-RU" sz="1600" dirty="0" smtClean="0"/>
              <a:t>наделяет василиска чешуей вместо перьев и восемью ногами. (Согласно Младшей Эдде, у </a:t>
            </a:r>
            <a:r>
              <a:rPr lang="ru-RU" sz="1600" dirty="0" err="1" smtClean="0"/>
              <a:t>Одинова</a:t>
            </a:r>
            <a:r>
              <a:rPr lang="ru-RU" sz="1600" dirty="0" smtClean="0"/>
              <a:t> </a:t>
            </a:r>
          </a:p>
          <a:p>
            <a:r>
              <a:rPr lang="ru-RU" sz="1600" dirty="0" smtClean="0"/>
              <a:t>коня </a:t>
            </a:r>
            <a:r>
              <a:rPr lang="ru-RU" sz="1600" dirty="0" err="1" smtClean="0"/>
              <a:t>Слейпнира</a:t>
            </a:r>
            <a:r>
              <a:rPr lang="ru-RU" sz="1600" dirty="0" smtClean="0"/>
              <a:t> также было восемь ног.)Что в василиске остается неизменным, так эти убийственное </a:t>
            </a:r>
          </a:p>
          <a:p>
            <a:r>
              <a:rPr lang="ru-RU" sz="1600" dirty="0" smtClean="0"/>
              <a:t>действие его взгляда и его яда. Глаза горгон обращали живых существ в камень; </a:t>
            </a:r>
            <a:r>
              <a:rPr lang="ru-RU" sz="1600" dirty="0" err="1" smtClean="0"/>
              <a:t>Лукан</a:t>
            </a:r>
            <a:r>
              <a:rPr lang="ru-RU" sz="1600" dirty="0" smtClean="0"/>
              <a:t> рассказывает</a:t>
            </a:r>
          </a:p>
          <a:p>
            <a:r>
              <a:rPr lang="ru-RU" sz="1600" dirty="0" smtClean="0"/>
              <a:t> нам, что из крови одной из них произошли все змеи Ливии - аспид, амфисбена, </a:t>
            </a:r>
            <a:r>
              <a:rPr lang="ru-RU" sz="1600" dirty="0" err="1" smtClean="0"/>
              <a:t>аммодит</a:t>
            </a:r>
            <a:r>
              <a:rPr lang="ru-RU" sz="1600" dirty="0" smtClean="0"/>
              <a:t> и василиск. </a:t>
            </a:r>
          </a:p>
          <a:p>
            <a:r>
              <a:rPr lang="ru-RU" sz="1600" dirty="0" smtClean="0"/>
              <a:t>Василиск обитает в пустыне, или, точнее, он создает пустыню. Птицы падают мертвыми к его ногам,</a:t>
            </a:r>
          </a:p>
          <a:p>
            <a:r>
              <a:rPr lang="ru-RU" sz="1600" dirty="0" smtClean="0"/>
              <a:t> и плоды земные чернеют и гниют; вода источников, в которых он утоляет свою жажду, становится </a:t>
            </a:r>
          </a:p>
          <a:p>
            <a:r>
              <a:rPr lang="ru-RU" sz="1600" dirty="0" smtClean="0"/>
              <a:t>отравленной. О том, что одним своим взглядом он раскалывает скалы и сжигает траву, свидетельствует</a:t>
            </a:r>
          </a:p>
          <a:p>
            <a:r>
              <a:rPr lang="ru-RU" sz="1600" dirty="0" smtClean="0"/>
              <a:t> Плиний. Из всех животных одна лишь ласка не боится этого чудовища и может напасть на него спереди</a:t>
            </a:r>
          </a:p>
          <a:p>
            <a:r>
              <a:rPr lang="ru-RU" sz="1600" dirty="0" smtClean="0"/>
              <a:t>; было также поверье, что василиска повергает в смятенье крик петуха. Опытные путешественники,</a:t>
            </a:r>
          </a:p>
          <a:p>
            <a:r>
              <a:rPr lang="ru-RU" sz="1600" dirty="0" smtClean="0"/>
              <a:t> прежде чем углубиться в неизведанные края, благоразумно запасались либо петухом в клетке, </a:t>
            </a:r>
          </a:p>
          <a:p>
            <a:r>
              <a:rPr lang="ru-RU" sz="1600" dirty="0" smtClean="0"/>
              <a:t>либо лаской. Другим оружием было зеркало: василиска убивает его собственное отражение</a:t>
            </a:r>
            <a:r>
              <a:rPr lang="ru-RU" sz="1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vasilisk.jpg"/>
          <p:cNvPicPr>
            <a:picLocks noChangeAspect="1"/>
          </p:cNvPicPr>
          <p:nvPr/>
        </p:nvPicPr>
        <p:blipFill>
          <a:blip r:embed="rId2" cstate="print"/>
          <a:stretch>
            <a:fillRect/>
          </a:stretch>
        </p:blipFill>
        <p:spPr>
          <a:xfrm>
            <a:off x="4499992" y="476672"/>
            <a:ext cx="4392488" cy="4968552"/>
          </a:xfrm>
          <a:prstGeom prst="rect">
            <a:avLst/>
          </a:prstGeom>
        </p:spPr>
      </p:pic>
      <p:sp>
        <p:nvSpPr>
          <p:cNvPr id="3" name="TextBox 2"/>
          <p:cNvSpPr txBox="1"/>
          <p:nvPr/>
        </p:nvSpPr>
        <p:spPr>
          <a:xfrm>
            <a:off x="2627784" y="1556792"/>
            <a:ext cx="1104790" cy="646331"/>
          </a:xfrm>
          <a:prstGeom prst="rect">
            <a:avLst/>
          </a:prstGeom>
          <a:noFill/>
        </p:spPr>
        <p:txBody>
          <a:bodyPr wrap="none" rtlCol="0">
            <a:spAutoFit/>
          </a:bodyPr>
          <a:lstStyle/>
          <a:p>
            <a:r>
              <a:rPr lang="ru-RU" b="1" i="1" dirty="0" smtClean="0"/>
              <a:t>Василиск</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32798716_hodag.jpg"/>
          <p:cNvPicPr>
            <a:picLocks noChangeAspect="1"/>
          </p:cNvPicPr>
          <p:nvPr/>
        </p:nvPicPr>
        <p:blipFill>
          <a:blip r:embed="rId2" cstate="print"/>
          <a:stretch>
            <a:fillRect/>
          </a:stretch>
        </p:blipFill>
        <p:spPr>
          <a:xfrm>
            <a:off x="3811084" y="2276873"/>
            <a:ext cx="5332916" cy="4581128"/>
          </a:xfrm>
          <a:prstGeom prst="rect">
            <a:avLst/>
          </a:prstGeom>
        </p:spPr>
      </p:pic>
      <p:sp>
        <p:nvSpPr>
          <p:cNvPr id="6145" name="AutoShape 1" descr="Левиафан">
            <a:hlinkClick r:id="rId3"/>
          </p:cNvPr>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260648"/>
            <a:ext cx="9132885" cy="2308324"/>
          </a:xfrm>
          <a:prstGeom prst="rect">
            <a:avLst/>
          </a:prstGeom>
          <a:noFill/>
        </p:spPr>
        <p:txBody>
          <a:bodyPr wrap="square" rtlCol="0">
            <a:spAutoFit/>
          </a:bodyPr>
          <a:lstStyle/>
          <a:p>
            <a:r>
              <a:rPr lang="ru-RU" dirty="0" smtClean="0">
                <a:hlinkClick r:id="rId4"/>
              </a:rPr>
              <a:t>Левиафан</a:t>
            </a:r>
            <a:r>
              <a:rPr lang="ru-RU" dirty="0" smtClean="0"/>
              <a:t/>
            </a:r>
            <a:br>
              <a:rPr lang="ru-RU" dirty="0" smtClean="0"/>
            </a:br>
            <a:r>
              <a:rPr lang="ru-RU" dirty="0" smtClean="0"/>
              <a:t>Левиафан – библейское мифологическое животное, описываемое в первую очередь</a:t>
            </a:r>
          </a:p>
          <a:p>
            <a:r>
              <a:rPr lang="ru-RU" dirty="0" smtClean="0"/>
              <a:t> как гигантское морское чудовище, реже как крокодил или даже бегемот. Сам господь</a:t>
            </a:r>
          </a:p>
          <a:p>
            <a:r>
              <a:rPr lang="ru-RU" dirty="0" smtClean="0"/>
              <a:t> провозгласил его царём. Невозможно представить, чтобы какое-то существо на этой </a:t>
            </a:r>
          </a:p>
          <a:p>
            <a:r>
              <a:rPr lang="ru-RU" dirty="0" smtClean="0"/>
              <a:t>земле когда-либо считалось покровителем людей. Таким образом, оно является не просто</a:t>
            </a:r>
          </a:p>
          <a:p>
            <a:r>
              <a:rPr lang="ru-RU" dirty="0" smtClean="0"/>
              <a:t> глуповатым маленьким животным, а страшным и могущественным творением, которого </a:t>
            </a:r>
          </a:p>
          <a:p>
            <a:r>
              <a:rPr lang="ru-RU" dirty="0" smtClean="0"/>
              <a:t>зачастую отождествляли с самым сатаной.</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kentavry.jpg"/>
          <p:cNvPicPr>
            <a:picLocks noChangeAspect="1"/>
          </p:cNvPicPr>
          <p:nvPr/>
        </p:nvPicPr>
        <p:blipFill>
          <a:blip r:embed="rId2" cstate="print"/>
          <a:stretch>
            <a:fillRect/>
          </a:stretch>
        </p:blipFill>
        <p:spPr>
          <a:xfrm>
            <a:off x="0" y="0"/>
            <a:ext cx="3851920" cy="5157192"/>
          </a:xfrm>
          <a:prstGeom prst="rect">
            <a:avLst/>
          </a:prstGeom>
        </p:spPr>
      </p:pic>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smtClean="0">
                <a:ln>
                  <a:noFill/>
                </a:ln>
                <a:solidFill>
                  <a:srgbClr val="503020"/>
                </a:solidFill>
                <a:effectLst/>
                <a:latin typeface="Calibri" pitchFamily="34" charset="0"/>
                <a:ea typeface="Times New Roman" pitchFamily="18" charset="0"/>
                <a:cs typeface="Times New Roman" pitchFamily="18" charset="0"/>
              </a:rPr>
              <a:t>Кентавр</a:t>
            </a:r>
            <a:endParaRPr kumimoji="0" lang="ru-RU"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4283968" y="332656"/>
            <a:ext cx="4176465" cy="4801314"/>
          </a:xfrm>
          <a:prstGeom prst="rect">
            <a:avLst/>
          </a:prstGeom>
          <a:noFill/>
        </p:spPr>
        <p:txBody>
          <a:bodyPr wrap="square" rtlCol="0">
            <a:spAutoFit/>
          </a:bodyPr>
          <a:lstStyle/>
          <a:p>
            <a:r>
              <a:rPr lang="ru-RU" b="1" dirty="0" smtClean="0"/>
              <a:t>Кентавр</a:t>
            </a:r>
            <a:r>
              <a:rPr lang="ru-RU" dirty="0" smtClean="0"/>
              <a:t> - самое гармоничное создание фантастической зоологии. </a:t>
            </a:r>
          </a:p>
          <a:p>
            <a:r>
              <a:rPr lang="ru-RU" dirty="0" smtClean="0"/>
              <a:t> Открытие этого архетипа потребовало многих веков; первобытные и архаические</a:t>
            </a:r>
          </a:p>
          <a:p>
            <a:r>
              <a:rPr lang="ru-RU" dirty="0" smtClean="0"/>
              <a:t> изображения представляют нам голого человека, к которому неуклюже прикреплен</a:t>
            </a:r>
          </a:p>
          <a:p>
            <a:r>
              <a:rPr lang="ru-RU" dirty="0" smtClean="0"/>
              <a:t> конский зад. На западном фронтоне храма Зевса в Олимпии у кентавров уже конские </a:t>
            </a:r>
          </a:p>
          <a:p>
            <a:r>
              <a:rPr lang="ru-RU" dirty="0" smtClean="0"/>
              <a:t>ноги, а там, где должна начинаться шея коня, высится человеческий торс. Кентавр – </a:t>
            </a:r>
          </a:p>
          <a:p>
            <a:r>
              <a:rPr lang="ru-RU" dirty="0" smtClean="0"/>
              <a:t>воплощение сельской дикости и гневливости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3140</TotalTime>
  <Words>1158</Words>
  <Application>Microsoft Office PowerPoint</Application>
  <PresentationFormat>Экран (4:3)</PresentationFormat>
  <Paragraphs>115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Мифические животные </dc:title>
  <cp:lastModifiedBy>Имя</cp:lastModifiedBy>
  <cp:revision>28</cp:revision>
  <dcterms:modified xsi:type="dcterms:W3CDTF">2013-04-11T07:13:13Z</dcterms:modified>
</cp:coreProperties>
</file>